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9">
  <p:sldMasterIdLst>
    <p:sldMasterId id="2147483915" r:id="rId1"/>
  </p:sldMasterIdLst>
  <p:notesMasterIdLst>
    <p:notesMasterId r:id="rId250"/>
  </p:notesMasterIdLst>
  <p:handoutMasterIdLst>
    <p:handoutMasterId r:id="rId251"/>
  </p:handoutMasterIdLst>
  <p:sldIdLst>
    <p:sldId id="416" r:id="rId2"/>
    <p:sldId id="468" r:id="rId3"/>
    <p:sldId id="479" r:id="rId4"/>
    <p:sldId id="731" r:id="rId5"/>
    <p:sldId id="734" r:id="rId6"/>
    <p:sldId id="732" r:id="rId7"/>
    <p:sldId id="480" r:id="rId8"/>
    <p:sldId id="481" r:id="rId9"/>
    <p:sldId id="482" r:id="rId10"/>
    <p:sldId id="733" r:id="rId11"/>
    <p:sldId id="483" r:id="rId12"/>
    <p:sldId id="487" r:id="rId13"/>
    <p:sldId id="484" r:id="rId14"/>
    <p:sldId id="486" r:id="rId15"/>
    <p:sldId id="485" r:id="rId16"/>
    <p:sldId id="488" r:id="rId17"/>
    <p:sldId id="489" r:id="rId18"/>
    <p:sldId id="491" r:id="rId19"/>
    <p:sldId id="492" r:id="rId20"/>
    <p:sldId id="498" r:id="rId21"/>
    <p:sldId id="499" r:id="rId22"/>
    <p:sldId id="500" r:id="rId23"/>
    <p:sldId id="493" r:id="rId24"/>
    <p:sldId id="501" r:id="rId25"/>
    <p:sldId id="502" r:id="rId26"/>
    <p:sldId id="505" r:id="rId27"/>
    <p:sldId id="504" r:id="rId28"/>
    <p:sldId id="506" r:id="rId29"/>
    <p:sldId id="507" r:id="rId30"/>
    <p:sldId id="509" r:id="rId31"/>
    <p:sldId id="508" r:id="rId32"/>
    <p:sldId id="510" r:id="rId33"/>
    <p:sldId id="511" r:id="rId34"/>
    <p:sldId id="513" r:id="rId35"/>
    <p:sldId id="514" r:id="rId36"/>
    <p:sldId id="515" r:id="rId37"/>
    <p:sldId id="533" r:id="rId38"/>
    <p:sldId id="558" r:id="rId39"/>
    <p:sldId id="559" r:id="rId40"/>
    <p:sldId id="534" r:id="rId41"/>
    <p:sldId id="535" r:id="rId42"/>
    <p:sldId id="560" r:id="rId43"/>
    <p:sldId id="561" r:id="rId44"/>
    <p:sldId id="562" r:id="rId45"/>
    <p:sldId id="563" r:id="rId46"/>
    <p:sldId id="564" r:id="rId47"/>
    <p:sldId id="565" r:id="rId48"/>
    <p:sldId id="566" r:id="rId49"/>
    <p:sldId id="567" r:id="rId50"/>
    <p:sldId id="568" r:id="rId51"/>
    <p:sldId id="554" r:id="rId52"/>
    <p:sldId id="555" r:id="rId53"/>
    <p:sldId id="569" r:id="rId54"/>
    <p:sldId id="518" r:id="rId55"/>
    <p:sldId id="520" r:id="rId56"/>
    <p:sldId id="556" r:id="rId57"/>
    <p:sldId id="516" r:id="rId58"/>
    <p:sldId id="570" r:id="rId59"/>
    <p:sldId id="571" r:id="rId60"/>
    <p:sldId id="572" r:id="rId61"/>
    <p:sldId id="573" r:id="rId62"/>
    <p:sldId id="574" r:id="rId63"/>
    <p:sldId id="575" r:id="rId64"/>
    <p:sldId id="576" r:id="rId65"/>
    <p:sldId id="577" r:id="rId66"/>
    <p:sldId id="578" r:id="rId67"/>
    <p:sldId id="579" r:id="rId68"/>
    <p:sldId id="580" r:id="rId69"/>
    <p:sldId id="557" r:id="rId70"/>
    <p:sldId id="581" r:id="rId71"/>
    <p:sldId id="582" r:id="rId72"/>
    <p:sldId id="583" r:id="rId73"/>
    <p:sldId id="584" r:id="rId74"/>
    <p:sldId id="585" r:id="rId75"/>
    <p:sldId id="503" r:id="rId76"/>
    <p:sldId id="517" r:id="rId77"/>
    <p:sldId id="586" r:id="rId78"/>
    <p:sldId id="497" r:id="rId79"/>
    <p:sldId id="496" r:id="rId80"/>
    <p:sldId id="540" r:id="rId81"/>
    <p:sldId id="545" r:id="rId82"/>
    <p:sldId id="543" r:id="rId83"/>
    <p:sldId id="544" r:id="rId84"/>
    <p:sldId id="523" r:id="rId85"/>
    <p:sldId id="494" r:id="rId86"/>
    <p:sldId id="495" r:id="rId87"/>
    <p:sldId id="587" r:id="rId88"/>
    <p:sldId id="588" r:id="rId89"/>
    <p:sldId id="490" r:id="rId90"/>
    <p:sldId id="589" r:id="rId91"/>
    <p:sldId id="590" r:id="rId92"/>
    <p:sldId id="524" r:id="rId93"/>
    <p:sldId id="526" r:id="rId94"/>
    <p:sldId id="527" r:id="rId95"/>
    <p:sldId id="521" r:id="rId96"/>
    <p:sldId id="528" r:id="rId97"/>
    <p:sldId id="530" r:id="rId98"/>
    <p:sldId id="529" r:id="rId99"/>
    <p:sldId id="542" r:id="rId100"/>
    <p:sldId id="591" r:id="rId101"/>
    <p:sldId id="592" r:id="rId102"/>
    <p:sldId id="536" r:id="rId103"/>
    <p:sldId id="537" r:id="rId104"/>
    <p:sldId id="538" r:id="rId105"/>
    <p:sldId id="541" r:id="rId106"/>
    <p:sldId id="531" r:id="rId107"/>
    <p:sldId id="532" r:id="rId108"/>
    <p:sldId id="546" r:id="rId109"/>
    <p:sldId id="547" r:id="rId110"/>
    <p:sldId id="548" r:id="rId111"/>
    <p:sldId id="549" r:id="rId112"/>
    <p:sldId id="550" r:id="rId113"/>
    <p:sldId id="551" r:id="rId114"/>
    <p:sldId id="552" r:id="rId115"/>
    <p:sldId id="594" r:id="rId116"/>
    <p:sldId id="595" r:id="rId117"/>
    <p:sldId id="596" r:id="rId118"/>
    <p:sldId id="597" r:id="rId119"/>
    <p:sldId id="598" r:id="rId120"/>
    <p:sldId id="599" r:id="rId121"/>
    <p:sldId id="600" r:id="rId122"/>
    <p:sldId id="601" r:id="rId123"/>
    <p:sldId id="602" r:id="rId124"/>
    <p:sldId id="603" r:id="rId125"/>
    <p:sldId id="604" r:id="rId126"/>
    <p:sldId id="605" r:id="rId127"/>
    <p:sldId id="606" r:id="rId128"/>
    <p:sldId id="607" r:id="rId129"/>
    <p:sldId id="608" r:id="rId130"/>
    <p:sldId id="609" r:id="rId131"/>
    <p:sldId id="610" r:id="rId132"/>
    <p:sldId id="611" r:id="rId133"/>
    <p:sldId id="612" r:id="rId134"/>
    <p:sldId id="613" r:id="rId135"/>
    <p:sldId id="614" r:id="rId136"/>
    <p:sldId id="615" r:id="rId137"/>
    <p:sldId id="616" r:id="rId138"/>
    <p:sldId id="617" r:id="rId139"/>
    <p:sldId id="618" r:id="rId140"/>
    <p:sldId id="620" r:id="rId141"/>
    <p:sldId id="621" r:id="rId142"/>
    <p:sldId id="622" r:id="rId143"/>
    <p:sldId id="623" r:id="rId144"/>
    <p:sldId id="624" r:id="rId145"/>
    <p:sldId id="625" r:id="rId146"/>
    <p:sldId id="626" r:id="rId147"/>
    <p:sldId id="627" r:id="rId148"/>
    <p:sldId id="628" r:id="rId149"/>
    <p:sldId id="629" r:id="rId150"/>
    <p:sldId id="630" r:id="rId151"/>
    <p:sldId id="631" r:id="rId152"/>
    <p:sldId id="632" r:id="rId153"/>
    <p:sldId id="512" r:id="rId154"/>
    <p:sldId id="633" r:id="rId155"/>
    <p:sldId id="634" r:id="rId156"/>
    <p:sldId id="635" r:id="rId157"/>
    <p:sldId id="636" r:id="rId158"/>
    <p:sldId id="637" r:id="rId159"/>
    <p:sldId id="638" r:id="rId160"/>
    <p:sldId id="639" r:id="rId161"/>
    <p:sldId id="640" r:id="rId162"/>
    <p:sldId id="641" r:id="rId163"/>
    <p:sldId id="642" r:id="rId164"/>
    <p:sldId id="643" r:id="rId165"/>
    <p:sldId id="644" r:id="rId166"/>
    <p:sldId id="645" r:id="rId167"/>
    <p:sldId id="646" r:id="rId168"/>
    <p:sldId id="647" r:id="rId169"/>
    <p:sldId id="648" r:id="rId170"/>
    <p:sldId id="649" r:id="rId171"/>
    <p:sldId id="650" r:id="rId172"/>
    <p:sldId id="651" r:id="rId173"/>
    <p:sldId id="677" r:id="rId174"/>
    <p:sldId id="653" r:id="rId175"/>
    <p:sldId id="654" r:id="rId176"/>
    <p:sldId id="655" r:id="rId177"/>
    <p:sldId id="656" r:id="rId178"/>
    <p:sldId id="657" r:id="rId179"/>
    <p:sldId id="658" r:id="rId180"/>
    <p:sldId id="659" r:id="rId181"/>
    <p:sldId id="660" r:id="rId182"/>
    <p:sldId id="661" r:id="rId183"/>
    <p:sldId id="662" r:id="rId184"/>
    <p:sldId id="663" r:id="rId185"/>
    <p:sldId id="664" r:id="rId186"/>
    <p:sldId id="665" r:id="rId187"/>
    <p:sldId id="666" r:id="rId188"/>
    <p:sldId id="667" r:id="rId189"/>
    <p:sldId id="668" r:id="rId190"/>
    <p:sldId id="669" r:id="rId191"/>
    <p:sldId id="670" r:id="rId192"/>
    <p:sldId id="671" r:id="rId193"/>
    <p:sldId id="672" r:id="rId194"/>
    <p:sldId id="673" r:id="rId195"/>
    <p:sldId id="674" r:id="rId196"/>
    <p:sldId id="675" r:id="rId197"/>
    <p:sldId id="676" r:id="rId198"/>
    <p:sldId id="679" r:id="rId199"/>
    <p:sldId id="680" r:id="rId200"/>
    <p:sldId id="681" r:id="rId201"/>
    <p:sldId id="682" r:id="rId202"/>
    <p:sldId id="683" r:id="rId203"/>
    <p:sldId id="684" r:id="rId204"/>
    <p:sldId id="685" r:id="rId205"/>
    <p:sldId id="686" r:id="rId206"/>
    <p:sldId id="687" r:id="rId207"/>
    <p:sldId id="688" r:id="rId208"/>
    <p:sldId id="689" r:id="rId209"/>
    <p:sldId id="690" r:id="rId210"/>
    <p:sldId id="691" r:id="rId211"/>
    <p:sldId id="692" r:id="rId212"/>
    <p:sldId id="693" r:id="rId213"/>
    <p:sldId id="729" r:id="rId214"/>
    <p:sldId id="694" r:id="rId215"/>
    <p:sldId id="695" r:id="rId216"/>
    <p:sldId id="696" r:id="rId217"/>
    <p:sldId id="697" r:id="rId218"/>
    <p:sldId id="698" r:id="rId219"/>
    <p:sldId id="699" r:id="rId220"/>
    <p:sldId id="700" r:id="rId221"/>
    <p:sldId id="701" r:id="rId222"/>
    <p:sldId id="702" r:id="rId223"/>
    <p:sldId id="703" r:id="rId224"/>
    <p:sldId id="704" r:id="rId225"/>
    <p:sldId id="705" r:id="rId226"/>
    <p:sldId id="706" r:id="rId227"/>
    <p:sldId id="707" r:id="rId228"/>
    <p:sldId id="708" r:id="rId229"/>
    <p:sldId id="709" r:id="rId230"/>
    <p:sldId id="710" r:id="rId231"/>
    <p:sldId id="711" r:id="rId232"/>
    <p:sldId id="712" r:id="rId233"/>
    <p:sldId id="713" r:id="rId234"/>
    <p:sldId id="714" r:id="rId235"/>
    <p:sldId id="716" r:id="rId236"/>
    <p:sldId id="717" r:id="rId237"/>
    <p:sldId id="718" r:id="rId238"/>
    <p:sldId id="719" r:id="rId239"/>
    <p:sldId id="720" r:id="rId240"/>
    <p:sldId id="721" r:id="rId241"/>
    <p:sldId id="722" r:id="rId242"/>
    <p:sldId id="723" r:id="rId243"/>
    <p:sldId id="724" r:id="rId244"/>
    <p:sldId id="725" r:id="rId245"/>
    <p:sldId id="726" r:id="rId246"/>
    <p:sldId id="727" r:id="rId247"/>
    <p:sldId id="728" r:id="rId248"/>
    <p:sldId id="730" r:id="rId249"/>
  </p:sldIdLst>
  <p:sldSz cx="11887200" cy="6858000"/>
  <p:notesSz cx="6858000" cy="9144000"/>
  <p:defaultTextStyle>
    <a:defPPr>
      <a:defRPr lang="en-US"/>
    </a:defPPr>
    <a:lvl1pPr marL="0" algn="l" defTabSz="1097190" rtl="0" eaLnBrk="1" latinLnBrk="0" hangingPunct="1">
      <a:defRPr sz="2160" kern="1200">
        <a:solidFill>
          <a:schemeClr val="tx1"/>
        </a:solidFill>
        <a:latin typeface="+mn-lt"/>
        <a:ea typeface="+mn-ea"/>
        <a:cs typeface="+mn-cs"/>
      </a:defRPr>
    </a:lvl1pPr>
    <a:lvl2pPr marL="548595" algn="l" defTabSz="1097190" rtl="0" eaLnBrk="1" latinLnBrk="0" hangingPunct="1">
      <a:defRPr sz="2160" kern="1200">
        <a:solidFill>
          <a:schemeClr val="tx1"/>
        </a:solidFill>
        <a:latin typeface="+mn-lt"/>
        <a:ea typeface="+mn-ea"/>
        <a:cs typeface="+mn-cs"/>
      </a:defRPr>
    </a:lvl2pPr>
    <a:lvl3pPr marL="1097190" algn="l" defTabSz="1097190" rtl="0" eaLnBrk="1" latinLnBrk="0" hangingPunct="1">
      <a:defRPr sz="2160" kern="1200">
        <a:solidFill>
          <a:schemeClr val="tx1"/>
        </a:solidFill>
        <a:latin typeface="+mn-lt"/>
        <a:ea typeface="+mn-ea"/>
        <a:cs typeface="+mn-cs"/>
      </a:defRPr>
    </a:lvl3pPr>
    <a:lvl4pPr marL="1645785" algn="l" defTabSz="1097190" rtl="0" eaLnBrk="1" latinLnBrk="0" hangingPunct="1">
      <a:defRPr sz="2160" kern="1200">
        <a:solidFill>
          <a:schemeClr val="tx1"/>
        </a:solidFill>
        <a:latin typeface="+mn-lt"/>
        <a:ea typeface="+mn-ea"/>
        <a:cs typeface="+mn-cs"/>
      </a:defRPr>
    </a:lvl4pPr>
    <a:lvl5pPr marL="2194380" algn="l" defTabSz="1097190" rtl="0" eaLnBrk="1" latinLnBrk="0" hangingPunct="1">
      <a:defRPr sz="2160" kern="1200">
        <a:solidFill>
          <a:schemeClr val="tx1"/>
        </a:solidFill>
        <a:latin typeface="+mn-lt"/>
        <a:ea typeface="+mn-ea"/>
        <a:cs typeface="+mn-cs"/>
      </a:defRPr>
    </a:lvl5pPr>
    <a:lvl6pPr marL="2742976" algn="l" defTabSz="1097190" rtl="0" eaLnBrk="1" latinLnBrk="0" hangingPunct="1">
      <a:defRPr sz="2160" kern="1200">
        <a:solidFill>
          <a:schemeClr val="tx1"/>
        </a:solidFill>
        <a:latin typeface="+mn-lt"/>
        <a:ea typeface="+mn-ea"/>
        <a:cs typeface="+mn-cs"/>
      </a:defRPr>
    </a:lvl6pPr>
    <a:lvl7pPr marL="3291571" algn="l" defTabSz="1097190" rtl="0" eaLnBrk="1" latinLnBrk="0" hangingPunct="1">
      <a:defRPr sz="2160" kern="1200">
        <a:solidFill>
          <a:schemeClr val="tx1"/>
        </a:solidFill>
        <a:latin typeface="+mn-lt"/>
        <a:ea typeface="+mn-ea"/>
        <a:cs typeface="+mn-cs"/>
      </a:defRPr>
    </a:lvl7pPr>
    <a:lvl8pPr marL="3840166" algn="l" defTabSz="1097190" rtl="0" eaLnBrk="1" latinLnBrk="0" hangingPunct="1">
      <a:defRPr sz="2160" kern="1200">
        <a:solidFill>
          <a:schemeClr val="tx1"/>
        </a:solidFill>
        <a:latin typeface="+mn-lt"/>
        <a:ea typeface="+mn-ea"/>
        <a:cs typeface="+mn-cs"/>
      </a:defRPr>
    </a:lvl8pPr>
    <a:lvl9pPr marL="4388761" algn="l" defTabSz="1097190" rtl="0" eaLnBrk="1" latinLnBrk="0" hangingPunct="1">
      <a:defRPr sz="216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buz datto" initials="sd" lastIdx="1" clrIdx="0">
    <p:extLst>
      <p:ext uri="{19B8F6BF-5375-455C-9EA6-DF929625EA0E}">
        <p15:presenceInfo xmlns:p15="http://schemas.microsoft.com/office/powerpoint/2012/main" userId="66b6aaa0cb675c6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93E4"/>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30" autoAdjust="0"/>
    <p:restoredTop sz="94095" autoAdjust="0"/>
  </p:normalViewPr>
  <p:slideViewPr>
    <p:cSldViewPr snapToGrid="0">
      <p:cViewPr varScale="1">
        <p:scale>
          <a:sx n="59" d="100"/>
          <a:sy n="59" d="100"/>
        </p:scale>
        <p:origin x="1256" y="52"/>
      </p:cViewPr>
      <p:guideLst/>
    </p:cSldViewPr>
  </p:slideViewPr>
  <p:outlineViewPr>
    <p:cViewPr>
      <p:scale>
        <a:sx n="33" d="100"/>
        <a:sy n="33" d="100"/>
      </p:scale>
      <p:origin x="0" y="-12552"/>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3" d="100"/>
          <a:sy n="53" d="100"/>
        </p:scale>
        <p:origin x="2648" y="52"/>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notesMaster" Target="notesMasters/notesMaster1.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handoutMaster" Target="handoutMasters/handoutMaster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commentAuthors" Target="commentAuthor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viewProps" Target="viewProps.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theme" Target="theme/theme1.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tableStyles" Target="tableStyles.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064762-6CD4-4DE4-9F0C-1FCF21F39AC5}" type="datetimeFigureOut">
              <a:rPr lang="en-US" smtClean="0"/>
              <a:t>8/9/2025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3099312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7C92A-BB66-433B-859D-649C143BBC64}" type="datetimeFigureOut">
              <a:rPr lang="en-US" smtClean="0"/>
              <a:t>8/9/2025</a:t>
            </a:fld>
            <a:endParaRPr lang="en-US"/>
          </a:p>
        </p:txBody>
      </p:sp>
      <p:sp>
        <p:nvSpPr>
          <p:cNvPr id="4" name="Slide Image Placeholder 3"/>
          <p:cNvSpPr>
            <a:spLocks noGrp="1" noRot="1" noChangeAspect="1"/>
          </p:cNvSpPr>
          <p:nvPr>
            <p:ph type="sldImg" idx="2"/>
          </p:nvPr>
        </p:nvSpPr>
        <p:spPr>
          <a:xfrm>
            <a:off x="754063" y="1143000"/>
            <a:ext cx="53498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9A9A1D-8AAB-4DF0-B30F-18198B0F661E}" type="slidenum">
              <a:rPr lang="en-US" smtClean="0"/>
              <a:t>‹#›</a:t>
            </a:fld>
            <a:endParaRPr lang="en-US"/>
          </a:p>
        </p:txBody>
      </p:sp>
    </p:spTree>
    <p:extLst>
      <p:ext uri="{BB962C8B-B14F-4D97-AF65-F5344CB8AC3E}">
        <p14:creationId xmlns:p14="http://schemas.microsoft.com/office/powerpoint/2010/main" val="1004852869"/>
      </p:ext>
    </p:extLst>
  </p:cSld>
  <p:clrMap bg1="lt1" tx1="dk1" bg2="lt2" tx2="dk2" accent1="accent1" accent2="accent2" accent3="accent3" accent4="accent4" accent5="accent5" accent6="accent6" hlink="hlink" folHlink="folHlink"/>
  <p:hf hdr="0" ftr="0" dt="0"/>
  <p:notesStyle>
    <a:lvl1pPr marL="0" algn="l" defTabSz="1097190" rtl="0" eaLnBrk="1" latinLnBrk="0" hangingPunct="1">
      <a:defRPr sz="1440" kern="1200">
        <a:solidFill>
          <a:schemeClr val="tx1"/>
        </a:solidFill>
        <a:latin typeface="+mn-lt"/>
        <a:ea typeface="+mn-ea"/>
        <a:cs typeface="+mn-cs"/>
      </a:defRPr>
    </a:lvl1pPr>
    <a:lvl2pPr marL="548595" algn="l" defTabSz="1097190" rtl="0" eaLnBrk="1" latinLnBrk="0" hangingPunct="1">
      <a:defRPr sz="1440" kern="1200">
        <a:solidFill>
          <a:schemeClr val="tx1"/>
        </a:solidFill>
        <a:latin typeface="+mn-lt"/>
        <a:ea typeface="+mn-ea"/>
        <a:cs typeface="+mn-cs"/>
      </a:defRPr>
    </a:lvl2pPr>
    <a:lvl3pPr marL="1097190" algn="l" defTabSz="1097190" rtl="0" eaLnBrk="1" latinLnBrk="0" hangingPunct="1">
      <a:defRPr sz="1440" kern="1200">
        <a:solidFill>
          <a:schemeClr val="tx1"/>
        </a:solidFill>
        <a:latin typeface="+mn-lt"/>
        <a:ea typeface="+mn-ea"/>
        <a:cs typeface="+mn-cs"/>
      </a:defRPr>
    </a:lvl3pPr>
    <a:lvl4pPr marL="1645785" algn="l" defTabSz="1097190" rtl="0" eaLnBrk="1" latinLnBrk="0" hangingPunct="1">
      <a:defRPr sz="1440" kern="1200">
        <a:solidFill>
          <a:schemeClr val="tx1"/>
        </a:solidFill>
        <a:latin typeface="+mn-lt"/>
        <a:ea typeface="+mn-ea"/>
        <a:cs typeface="+mn-cs"/>
      </a:defRPr>
    </a:lvl4pPr>
    <a:lvl5pPr marL="2194380" algn="l" defTabSz="1097190" rtl="0" eaLnBrk="1" latinLnBrk="0" hangingPunct="1">
      <a:defRPr sz="1440" kern="1200">
        <a:solidFill>
          <a:schemeClr val="tx1"/>
        </a:solidFill>
        <a:latin typeface="+mn-lt"/>
        <a:ea typeface="+mn-ea"/>
        <a:cs typeface="+mn-cs"/>
      </a:defRPr>
    </a:lvl5pPr>
    <a:lvl6pPr marL="2742976" algn="l" defTabSz="1097190" rtl="0" eaLnBrk="1" latinLnBrk="0" hangingPunct="1">
      <a:defRPr sz="1440" kern="1200">
        <a:solidFill>
          <a:schemeClr val="tx1"/>
        </a:solidFill>
        <a:latin typeface="+mn-lt"/>
        <a:ea typeface="+mn-ea"/>
        <a:cs typeface="+mn-cs"/>
      </a:defRPr>
    </a:lvl6pPr>
    <a:lvl7pPr marL="3291571" algn="l" defTabSz="1097190" rtl="0" eaLnBrk="1" latinLnBrk="0" hangingPunct="1">
      <a:defRPr sz="1440" kern="1200">
        <a:solidFill>
          <a:schemeClr val="tx1"/>
        </a:solidFill>
        <a:latin typeface="+mn-lt"/>
        <a:ea typeface="+mn-ea"/>
        <a:cs typeface="+mn-cs"/>
      </a:defRPr>
    </a:lvl7pPr>
    <a:lvl8pPr marL="3840166" algn="l" defTabSz="1097190" rtl="0" eaLnBrk="1" latinLnBrk="0" hangingPunct="1">
      <a:defRPr sz="1440" kern="1200">
        <a:solidFill>
          <a:schemeClr val="tx1"/>
        </a:solidFill>
        <a:latin typeface="+mn-lt"/>
        <a:ea typeface="+mn-ea"/>
        <a:cs typeface="+mn-cs"/>
      </a:defRPr>
    </a:lvl8pPr>
    <a:lvl9pPr marL="4388761" algn="l" defTabSz="1097190" rtl="0" eaLnBrk="1" latinLnBrk="0" hangingPunct="1">
      <a:defRPr sz="144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3</a:t>
            </a:fld>
            <a:endParaRPr lang="en-US"/>
          </a:p>
        </p:txBody>
      </p:sp>
    </p:spTree>
    <p:extLst>
      <p:ext uri="{BB962C8B-B14F-4D97-AF65-F5344CB8AC3E}">
        <p14:creationId xmlns:p14="http://schemas.microsoft.com/office/powerpoint/2010/main" val="2605879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F4AD2-227E-385D-CDA6-C7659B05D1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359860-735B-D7BB-A777-FEFDDC6223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33E9CC-F216-B225-26EB-B7E39CF4DBE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EA5F78-C994-1F0C-5FB5-26A935CC83D5}"/>
              </a:ext>
            </a:extLst>
          </p:cNvPr>
          <p:cNvSpPr>
            <a:spLocks noGrp="1"/>
          </p:cNvSpPr>
          <p:nvPr>
            <p:ph type="sldNum" sz="quarter" idx="10"/>
          </p:nvPr>
        </p:nvSpPr>
        <p:spPr/>
        <p:txBody>
          <a:bodyPr/>
          <a:lstStyle/>
          <a:p>
            <a:fld id="{289A9A1D-8AAB-4DF0-B30F-18198B0F661E}" type="slidenum">
              <a:rPr lang="en-US" smtClean="0"/>
              <a:t>4</a:t>
            </a:fld>
            <a:endParaRPr lang="en-US"/>
          </a:p>
        </p:txBody>
      </p:sp>
    </p:spTree>
    <p:extLst>
      <p:ext uri="{BB962C8B-B14F-4D97-AF65-F5344CB8AC3E}">
        <p14:creationId xmlns:p14="http://schemas.microsoft.com/office/powerpoint/2010/main" val="420728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FE50D-ECC7-5793-8338-FD6D3F5F2D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E68BAB-7E63-7E39-6B73-0F2C3F657B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EC383A-9190-C1B2-7693-F86C847C20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AD04E4-A429-65A2-604F-5B8056309996}"/>
              </a:ext>
            </a:extLst>
          </p:cNvPr>
          <p:cNvSpPr>
            <a:spLocks noGrp="1"/>
          </p:cNvSpPr>
          <p:nvPr>
            <p:ph type="sldNum" sz="quarter" idx="10"/>
          </p:nvPr>
        </p:nvSpPr>
        <p:spPr/>
        <p:txBody>
          <a:bodyPr/>
          <a:lstStyle/>
          <a:p>
            <a:fld id="{289A9A1D-8AAB-4DF0-B30F-18198B0F661E}" type="slidenum">
              <a:rPr lang="en-US" smtClean="0"/>
              <a:t>5</a:t>
            </a:fld>
            <a:endParaRPr lang="en-US"/>
          </a:p>
        </p:txBody>
      </p:sp>
    </p:spTree>
    <p:extLst>
      <p:ext uri="{BB962C8B-B14F-4D97-AF65-F5344CB8AC3E}">
        <p14:creationId xmlns:p14="http://schemas.microsoft.com/office/powerpoint/2010/main" val="591531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928F3-6863-D9AF-D709-DFAA4C7DFA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D4EB7A-C9C3-EE72-9D2D-02BD78C7B7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EB4FED-D695-DBF6-603C-8B0A90ADAE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BCC21A-3D1B-8AF3-6037-86D88D993F67}"/>
              </a:ext>
            </a:extLst>
          </p:cNvPr>
          <p:cNvSpPr>
            <a:spLocks noGrp="1"/>
          </p:cNvSpPr>
          <p:nvPr>
            <p:ph type="sldNum" sz="quarter" idx="10"/>
          </p:nvPr>
        </p:nvSpPr>
        <p:spPr/>
        <p:txBody>
          <a:bodyPr/>
          <a:lstStyle/>
          <a:p>
            <a:fld id="{289A9A1D-8AAB-4DF0-B30F-18198B0F661E}" type="slidenum">
              <a:rPr lang="en-US" smtClean="0"/>
              <a:t>6</a:t>
            </a:fld>
            <a:endParaRPr lang="en-US"/>
          </a:p>
        </p:txBody>
      </p:sp>
    </p:spTree>
    <p:extLst>
      <p:ext uri="{BB962C8B-B14F-4D97-AF65-F5344CB8AC3E}">
        <p14:creationId xmlns:p14="http://schemas.microsoft.com/office/powerpoint/2010/main" val="3603145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7</a:t>
            </a:fld>
            <a:endParaRPr lang="en-US"/>
          </a:p>
        </p:txBody>
      </p:sp>
    </p:spTree>
    <p:extLst>
      <p:ext uri="{BB962C8B-B14F-4D97-AF65-F5344CB8AC3E}">
        <p14:creationId xmlns:p14="http://schemas.microsoft.com/office/powerpoint/2010/main" val="22943115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8</a:t>
            </a:fld>
            <a:endParaRPr lang="en-US"/>
          </a:p>
        </p:txBody>
      </p:sp>
    </p:spTree>
    <p:extLst>
      <p:ext uri="{BB962C8B-B14F-4D97-AF65-F5344CB8AC3E}">
        <p14:creationId xmlns:p14="http://schemas.microsoft.com/office/powerpoint/2010/main" val="1564278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9</a:t>
            </a:fld>
            <a:endParaRPr lang="en-US"/>
          </a:p>
        </p:txBody>
      </p:sp>
    </p:spTree>
    <p:extLst>
      <p:ext uri="{BB962C8B-B14F-4D97-AF65-F5344CB8AC3E}">
        <p14:creationId xmlns:p14="http://schemas.microsoft.com/office/powerpoint/2010/main" val="42741343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F7C0B-D8D1-9D23-1ADA-7C9B18F334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131038-CC91-FE83-CBD0-418AE0374A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E134E2-0887-37F0-7979-F2EC7E0890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7A51D3-35BB-E651-73ED-539141F11B50}"/>
              </a:ext>
            </a:extLst>
          </p:cNvPr>
          <p:cNvSpPr>
            <a:spLocks noGrp="1"/>
          </p:cNvSpPr>
          <p:nvPr>
            <p:ph type="sldNum" sz="quarter" idx="10"/>
          </p:nvPr>
        </p:nvSpPr>
        <p:spPr/>
        <p:txBody>
          <a:bodyPr/>
          <a:lstStyle/>
          <a:p>
            <a:fld id="{289A9A1D-8AAB-4DF0-B30F-18198B0F661E}" type="slidenum">
              <a:rPr lang="en-US" smtClean="0"/>
              <a:t>10</a:t>
            </a:fld>
            <a:endParaRPr lang="en-US"/>
          </a:p>
        </p:txBody>
      </p:sp>
    </p:spTree>
    <p:extLst>
      <p:ext uri="{BB962C8B-B14F-4D97-AF65-F5344CB8AC3E}">
        <p14:creationId xmlns:p14="http://schemas.microsoft.com/office/powerpoint/2010/main" val="21378859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11</a:t>
            </a:fld>
            <a:endParaRPr lang="en-US"/>
          </a:p>
        </p:txBody>
      </p:sp>
    </p:spTree>
    <p:extLst>
      <p:ext uri="{BB962C8B-B14F-4D97-AF65-F5344CB8AC3E}">
        <p14:creationId xmlns:p14="http://schemas.microsoft.com/office/powerpoint/2010/main" val="8668922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13</a:t>
            </a:fld>
            <a:endParaRPr lang="en-US"/>
          </a:p>
        </p:txBody>
      </p:sp>
    </p:spTree>
    <p:extLst>
      <p:ext uri="{BB962C8B-B14F-4D97-AF65-F5344CB8AC3E}">
        <p14:creationId xmlns:p14="http://schemas.microsoft.com/office/powerpoint/2010/main" val="19857251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14</a:t>
            </a:fld>
            <a:endParaRPr lang="en-US"/>
          </a:p>
        </p:txBody>
      </p:sp>
    </p:spTree>
    <p:extLst>
      <p:ext uri="{BB962C8B-B14F-4D97-AF65-F5344CB8AC3E}">
        <p14:creationId xmlns:p14="http://schemas.microsoft.com/office/powerpoint/2010/main" val="3801508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15</a:t>
            </a:fld>
            <a:endParaRPr lang="en-US"/>
          </a:p>
        </p:txBody>
      </p:sp>
    </p:spTree>
    <p:extLst>
      <p:ext uri="{BB962C8B-B14F-4D97-AF65-F5344CB8AC3E}">
        <p14:creationId xmlns:p14="http://schemas.microsoft.com/office/powerpoint/2010/main" val="10228385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17</a:t>
            </a:fld>
            <a:endParaRPr lang="en-US"/>
          </a:p>
        </p:txBody>
      </p:sp>
    </p:spTree>
    <p:extLst>
      <p:ext uri="{BB962C8B-B14F-4D97-AF65-F5344CB8AC3E}">
        <p14:creationId xmlns:p14="http://schemas.microsoft.com/office/powerpoint/2010/main" val="10317682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18</a:t>
            </a:fld>
            <a:endParaRPr lang="en-US"/>
          </a:p>
        </p:txBody>
      </p:sp>
    </p:spTree>
    <p:extLst>
      <p:ext uri="{BB962C8B-B14F-4D97-AF65-F5344CB8AC3E}">
        <p14:creationId xmlns:p14="http://schemas.microsoft.com/office/powerpoint/2010/main" val="35751041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20</a:t>
            </a:fld>
            <a:endParaRPr lang="en-US"/>
          </a:p>
        </p:txBody>
      </p:sp>
    </p:spTree>
    <p:extLst>
      <p:ext uri="{BB962C8B-B14F-4D97-AF65-F5344CB8AC3E}">
        <p14:creationId xmlns:p14="http://schemas.microsoft.com/office/powerpoint/2010/main" val="30114674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21</a:t>
            </a:fld>
            <a:endParaRPr lang="en-US"/>
          </a:p>
        </p:txBody>
      </p:sp>
    </p:spTree>
    <p:extLst>
      <p:ext uri="{BB962C8B-B14F-4D97-AF65-F5344CB8AC3E}">
        <p14:creationId xmlns:p14="http://schemas.microsoft.com/office/powerpoint/2010/main" val="39840393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22</a:t>
            </a:fld>
            <a:endParaRPr lang="en-US"/>
          </a:p>
        </p:txBody>
      </p:sp>
    </p:spTree>
    <p:extLst>
      <p:ext uri="{BB962C8B-B14F-4D97-AF65-F5344CB8AC3E}">
        <p14:creationId xmlns:p14="http://schemas.microsoft.com/office/powerpoint/2010/main" val="38457067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23</a:t>
            </a:fld>
            <a:endParaRPr lang="en-US"/>
          </a:p>
        </p:txBody>
      </p:sp>
    </p:spTree>
    <p:extLst>
      <p:ext uri="{BB962C8B-B14F-4D97-AF65-F5344CB8AC3E}">
        <p14:creationId xmlns:p14="http://schemas.microsoft.com/office/powerpoint/2010/main" val="9959090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24</a:t>
            </a:fld>
            <a:endParaRPr lang="en-US"/>
          </a:p>
        </p:txBody>
      </p:sp>
    </p:spTree>
    <p:extLst>
      <p:ext uri="{BB962C8B-B14F-4D97-AF65-F5344CB8AC3E}">
        <p14:creationId xmlns:p14="http://schemas.microsoft.com/office/powerpoint/2010/main" val="24448950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25</a:t>
            </a:fld>
            <a:endParaRPr lang="en-US"/>
          </a:p>
        </p:txBody>
      </p:sp>
    </p:spTree>
    <p:extLst>
      <p:ext uri="{BB962C8B-B14F-4D97-AF65-F5344CB8AC3E}">
        <p14:creationId xmlns:p14="http://schemas.microsoft.com/office/powerpoint/2010/main" val="12986093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26</a:t>
            </a:fld>
            <a:endParaRPr lang="en-US"/>
          </a:p>
        </p:txBody>
      </p:sp>
    </p:spTree>
    <p:extLst>
      <p:ext uri="{BB962C8B-B14F-4D97-AF65-F5344CB8AC3E}">
        <p14:creationId xmlns:p14="http://schemas.microsoft.com/office/powerpoint/2010/main" val="11576911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27</a:t>
            </a:fld>
            <a:endParaRPr lang="en-US"/>
          </a:p>
        </p:txBody>
      </p:sp>
    </p:spTree>
    <p:extLst>
      <p:ext uri="{BB962C8B-B14F-4D97-AF65-F5344CB8AC3E}">
        <p14:creationId xmlns:p14="http://schemas.microsoft.com/office/powerpoint/2010/main" val="24808114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28</a:t>
            </a:fld>
            <a:endParaRPr lang="en-US"/>
          </a:p>
        </p:txBody>
      </p:sp>
    </p:spTree>
    <p:extLst>
      <p:ext uri="{BB962C8B-B14F-4D97-AF65-F5344CB8AC3E}">
        <p14:creationId xmlns:p14="http://schemas.microsoft.com/office/powerpoint/2010/main" val="39418317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29</a:t>
            </a:fld>
            <a:endParaRPr lang="en-US"/>
          </a:p>
        </p:txBody>
      </p:sp>
    </p:spTree>
    <p:extLst>
      <p:ext uri="{BB962C8B-B14F-4D97-AF65-F5344CB8AC3E}">
        <p14:creationId xmlns:p14="http://schemas.microsoft.com/office/powerpoint/2010/main" val="26963156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30</a:t>
            </a:fld>
            <a:endParaRPr lang="en-US"/>
          </a:p>
        </p:txBody>
      </p:sp>
    </p:spTree>
    <p:extLst>
      <p:ext uri="{BB962C8B-B14F-4D97-AF65-F5344CB8AC3E}">
        <p14:creationId xmlns:p14="http://schemas.microsoft.com/office/powerpoint/2010/main" val="30009092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31</a:t>
            </a:fld>
            <a:endParaRPr lang="en-US"/>
          </a:p>
        </p:txBody>
      </p:sp>
    </p:spTree>
    <p:extLst>
      <p:ext uri="{BB962C8B-B14F-4D97-AF65-F5344CB8AC3E}">
        <p14:creationId xmlns:p14="http://schemas.microsoft.com/office/powerpoint/2010/main" val="42735943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32</a:t>
            </a:fld>
            <a:endParaRPr lang="en-US"/>
          </a:p>
        </p:txBody>
      </p:sp>
    </p:spTree>
    <p:extLst>
      <p:ext uri="{BB962C8B-B14F-4D97-AF65-F5344CB8AC3E}">
        <p14:creationId xmlns:p14="http://schemas.microsoft.com/office/powerpoint/2010/main" val="42632600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33</a:t>
            </a:fld>
            <a:endParaRPr lang="en-US"/>
          </a:p>
        </p:txBody>
      </p:sp>
    </p:spTree>
    <p:extLst>
      <p:ext uri="{BB962C8B-B14F-4D97-AF65-F5344CB8AC3E}">
        <p14:creationId xmlns:p14="http://schemas.microsoft.com/office/powerpoint/2010/main" val="19803316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35</a:t>
            </a:fld>
            <a:endParaRPr lang="en-US"/>
          </a:p>
        </p:txBody>
      </p:sp>
    </p:spTree>
    <p:extLst>
      <p:ext uri="{BB962C8B-B14F-4D97-AF65-F5344CB8AC3E}">
        <p14:creationId xmlns:p14="http://schemas.microsoft.com/office/powerpoint/2010/main" val="26058796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36</a:t>
            </a:fld>
            <a:endParaRPr lang="en-US"/>
          </a:p>
        </p:txBody>
      </p:sp>
    </p:spTree>
    <p:extLst>
      <p:ext uri="{BB962C8B-B14F-4D97-AF65-F5344CB8AC3E}">
        <p14:creationId xmlns:p14="http://schemas.microsoft.com/office/powerpoint/2010/main" val="9102722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8397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BFE7FF9-F4B1-439A-9313-EF20AFD29903}" type="slidenum">
              <a:rPr lang="en-US">
                <a:latin typeface="Calibri" panose="020F0502020204030204" pitchFamily="34" charset="0"/>
              </a:rPr>
              <a:pPr eaLnBrk="1" hangingPunct="1"/>
              <a:t>37</a:t>
            </a:fld>
            <a:endParaRPr lang="en-US">
              <a:latin typeface="Calibri" panose="020F0502020204030204" pitchFamily="34" charset="0"/>
            </a:endParaRPr>
          </a:p>
        </p:txBody>
      </p:sp>
    </p:spTree>
    <p:extLst>
      <p:ext uri="{BB962C8B-B14F-4D97-AF65-F5344CB8AC3E}">
        <p14:creationId xmlns:p14="http://schemas.microsoft.com/office/powerpoint/2010/main" val="14736870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8397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BFE7FF9-F4B1-439A-9313-EF20AFD29903}" type="slidenum">
              <a:rPr lang="en-US">
                <a:latin typeface="Calibri" panose="020F0502020204030204" pitchFamily="34" charset="0"/>
              </a:rPr>
              <a:pPr eaLnBrk="1" hangingPunct="1"/>
              <a:t>38</a:t>
            </a:fld>
            <a:endParaRPr lang="en-US">
              <a:latin typeface="Calibri" panose="020F0502020204030204" pitchFamily="34" charset="0"/>
            </a:endParaRPr>
          </a:p>
        </p:txBody>
      </p:sp>
    </p:spTree>
    <p:extLst>
      <p:ext uri="{BB962C8B-B14F-4D97-AF65-F5344CB8AC3E}">
        <p14:creationId xmlns:p14="http://schemas.microsoft.com/office/powerpoint/2010/main" val="38001128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8397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BFE7FF9-F4B1-439A-9313-EF20AFD29903}" type="slidenum">
              <a:rPr lang="en-US">
                <a:latin typeface="Calibri" panose="020F0502020204030204" pitchFamily="34" charset="0"/>
              </a:rPr>
              <a:pPr eaLnBrk="1" hangingPunct="1"/>
              <a:t>39</a:t>
            </a:fld>
            <a:endParaRPr lang="en-US">
              <a:latin typeface="Calibri" panose="020F0502020204030204" pitchFamily="34" charset="0"/>
            </a:endParaRPr>
          </a:p>
        </p:txBody>
      </p:sp>
    </p:spTree>
    <p:extLst>
      <p:ext uri="{BB962C8B-B14F-4D97-AF65-F5344CB8AC3E}">
        <p14:creationId xmlns:p14="http://schemas.microsoft.com/office/powerpoint/2010/main" val="18282099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8499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1EDC158-1D9E-4836-A6D0-D91DB6BEE844}" type="slidenum">
              <a:rPr lang="en-US">
                <a:latin typeface="Calibri" panose="020F0502020204030204" pitchFamily="34" charset="0"/>
              </a:rPr>
              <a:pPr eaLnBrk="1" hangingPunct="1"/>
              <a:t>40</a:t>
            </a:fld>
            <a:endParaRPr lang="en-US">
              <a:latin typeface="Calibri" panose="020F0502020204030204" pitchFamily="34" charset="0"/>
            </a:endParaRPr>
          </a:p>
        </p:txBody>
      </p:sp>
    </p:spTree>
    <p:extLst>
      <p:ext uri="{BB962C8B-B14F-4D97-AF65-F5344CB8AC3E}">
        <p14:creationId xmlns:p14="http://schemas.microsoft.com/office/powerpoint/2010/main" val="8488611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8602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F8ECAF0-8787-4A48-803E-1DDD003BD9AB}" type="slidenum">
              <a:rPr lang="en-US">
                <a:latin typeface="Calibri" panose="020F0502020204030204" pitchFamily="34" charset="0"/>
              </a:rPr>
              <a:pPr eaLnBrk="1" hangingPunct="1"/>
              <a:t>41</a:t>
            </a:fld>
            <a:endParaRPr lang="en-US">
              <a:latin typeface="Calibri" panose="020F0502020204030204" pitchFamily="34" charset="0"/>
            </a:endParaRPr>
          </a:p>
        </p:txBody>
      </p:sp>
    </p:spTree>
    <p:extLst>
      <p:ext uri="{BB962C8B-B14F-4D97-AF65-F5344CB8AC3E}">
        <p14:creationId xmlns:p14="http://schemas.microsoft.com/office/powerpoint/2010/main" val="10828915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42</a:t>
            </a:fld>
            <a:endParaRPr lang="en-US"/>
          </a:p>
        </p:txBody>
      </p:sp>
    </p:spTree>
    <p:extLst>
      <p:ext uri="{BB962C8B-B14F-4D97-AF65-F5344CB8AC3E}">
        <p14:creationId xmlns:p14="http://schemas.microsoft.com/office/powerpoint/2010/main" val="14672367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8602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F8ECAF0-8787-4A48-803E-1DDD003BD9AB}" type="slidenum">
              <a:rPr lang="en-US">
                <a:latin typeface="Calibri" panose="020F0502020204030204" pitchFamily="34" charset="0"/>
              </a:rPr>
              <a:pPr eaLnBrk="1" hangingPunct="1"/>
              <a:t>43</a:t>
            </a:fld>
            <a:endParaRPr lang="en-US">
              <a:latin typeface="Calibri" panose="020F0502020204030204" pitchFamily="34" charset="0"/>
            </a:endParaRPr>
          </a:p>
        </p:txBody>
      </p:sp>
    </p:spTree>
    <p:extLst>
      <p:ext uri="{BB962C8B-B14F-4D97-AF65-F5344CB8AC3E}">
        <p14:creationId xmlns:p14="http://schemas.microsoft.com/office/powerpoint/2010/main" val="41741829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8602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F8ECAF0-8787-4A48-803E-1DDD003BD9AB}" type="slidenum">
              <a:rPr lang="en-US">
                <a:latin typeface="Calibri" panose="020F0502020204030204" pitchFamily="34" charset="0"/>
              </a:rPr>
              <a:pPr eaLnBrk="1" hangingPunct="1"/>
              <a:t>44</a:t>
            </a:fld>
            <a:endParaRPr lang="en-US">
              <a:latin typeface="Calibri" panose="020F0502020204030204" pitchFamily="34" charset="0"/>
            </a:endParaRPr>
          </a:p>
        </p:txBody>
      </p:sp>
    </p:spTree>
    <p:extLst>
      <p:ext uri="{BB962C8B-B14F-4D97-AF65-F5344CB8AC3E}">
        <p14:creationId xmlns:p14="http://schemas.microsoft.com/office/powerpoint/2010/main" val="37025977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8602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F8ECAF0-8787-4A48-803E-1DDD003BD9AB}" type="slidenum">
              <a:rPr lang="en-US">
                <a:latin typeface="Calibri" panose="020F0502020204030204" pitchFamily="34" charset="0"/>
              </a:rPr>
              <a:pPr eaLnBrk="1" hangingPunct="1"/>
              <a:t>45</a:t>
            </a:fld>
            <a:endParaRPr lang="en-US">
              <a:latin typeface="Calibri" panose="020F0502020204030204" pitchFamily="34" charset="0"/>
            </a:endParaRPr>
          </a:p>
        </p:txBody>
      </p:sp>
    </p:spTree>
    <p:extLst>
      <p:ext uri="{BB962C8B-B14F-4D97-AF65-F5344CB8AC3E}">
        <p14:creationId xmlns:p14="http://schemas.microsoft.com/office/powerpoint/2010/main" val="4938972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8602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F8ECAF0-8787-4A48-803E-1DDD003BD9AB}" type="slidenum">
              <a:rPr lang="en-US">
                <a:latin typeface="Calibri" panose="020F0502020204030204" pitchFamily="34" charset="0"/>
              </a:rPr>
              <a:pPr eaLnBrk="1" hangingPunct="1"/>
              <a:t>46</a:t>
            </a:fld>
            <a:endParaRPr lang="en-US">
              <a:latin typeface="Calibri" panose="020F0502020204030204" pitchFamily="34" charset="0"/>
            </a:endParaRPr>
          </a:p>
        </p:txBody>
      </p:sp>
    </p:spTree>
    <p:extLst>
      <p:ext uri="{BB962C8B-B14F-4D97-AF65-F5344CB8AC3E}">
        <p14:creationId xmlns:p14="http://schemas.microsoft.com/office/powerpoint/2010/main" val="5088027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8602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F8ECAF0-8787-4A48-803E-1DDD003BD9AB}" type="slidenum">
              <a:rPr lang="en-US">
                <a:latin typeface="Calibri" panose="020F0502020204030204" pitchFamily="34" charset="0"/>
              </a:rPr>
              <a:pPr eaLnBrk="1" hangingPunct="1"/>
              <a:t>47</a:t>
            </a:fld>
            <a:endParaRPr lang="en-US">
              <a:latin typeface="Calibri" panose="020F0502020204030204" pitchFamily="34" charset="0"/>
            </a:endParaRPr>
          </a:p>
        </p:txBody>
      </p:sp>
    </p:spTree>
    <p:extLst>
      <p:ext uri="{BB962C8B-B14F-4D97-AF65-F5344CB8AC3E}">
        <p14:creationId xmlns:p14="http://schemas.microsoft.com/office/powerpoint/2010/main" val="46380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48</a:t>
            </a:fld>
            <a:endParaRPr lang="en-US"/>
          </a:p>
        </p:txBody>
      </p:sp>
    </p:spTree>
    <p:extLst>
      <p:ext uri="{BB962C8B-B14F-4D97-AF65-F5344CB8AC3E}">
        <p14:creationId xmlns:p14="http://schemas.microsoft.com/office/powerpoint/2010/main" val="28837556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49</a:t>
            </a:fld>
            <a:endParaRPr lang="en-US"/>
          </a:p>
        </p:txBody>
      </p:sp>
    </p:spTree>
    <p:extLst>
      <p:ext uri="{BB962C8B-B14F-4D97-AF65-F5344CB8AC3E}">
        <p14:creationId xmlns:p14="http://schemas.microsoft.com/office/powerpoint/2010/main" val="31603222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50</a:t>
            </a:fld>
            <a:endParaRPr lang="en-US"/>
          </a:p>
        </p:txBody>
      </p:sp>
    </p:spTree>
    <p:extLst>
      <p:ext uri="{BB962C8B-B14F-4D97-AF65-F5344CB8AC3E}">
        <p14:creationId xmlns:p14="http://schemas.microsoft.com/office/powerpoint/2010/main" val="9290877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51</a:t>
            </a:fld>
            <a:endParaRPr lang="en-US"/>
          </a:p>
        </p:txBody>
      </p:sp>
    </p:spTree>
    <p:extLst>
      <p:ext uri="{BB962C8B-B14F-4D97-AF65-F5344CB8AC3E}">
        <p14:creationId xmlns:p14="http://schemas.microsoft.com/office/powerpoint/2010/main" val="17139252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52</a:t>
            </a:fld>
            <a:endParaRPr lang="en-US"/>
          </a:p>
        </p:txBody>
      </p:sp>
    </p:spTree>
    <p:extLst>
      <p:ext uri="{BB962C8B-B14F-4D97-AF65-F5344CB8AC3E}">
        <p14:creationId xmlns:p14="http://schemas.microsoft.com/office/powerpoint/2010/main" val="6824050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53</a:t>
            </a:fld>
            <a:endParaRPr lang="en-US"/>
          </a:p>
        </p:txBody>
      </p:sp>
    </p:spTree>
    <p:extLst>
      <p:ext uri="{BB962C8B-B14F-4D97-AF65-F5344CB8AC3E}">
        <p14:creationId xmlns:p14="http://schemas.microsoft.com/office/powerpoint/2010/main" val="10449091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55</a:t>
            </a:fld>
            <a:endParaRPr lang="en-US"/>
          </a:p>
        </p:txBody>
      </p:sp>
    </p:spTree>
    <p:extLst>
      <p:ext uri="{BB962C8B-B14F-4D97-AF65-F5344CB8AC3E}">
        <p14:creationId xmlns:p14="http://schemas.microsoft.com/office/powerpoint/2010/main" val="5684065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58</a:t>
            </a:fld>
            <a:endParaRPr lang="en-US"/>
          </a:p>
        </p:txBody>
      </p:sp>
    </p:spTree>
    <p:extLst>
      <p:ext uri="{BB962C8B-B14F-4D97-AF65-F5344CB8AC3E}">
        <p14:creationId xmlns:p14="http://schemas.microsoft.com/office/powerpoint/2010/main" val="38668872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59</a:t>
            </a:fld>
            <a:endParaRPr lang="en-US"/>
          </a:p>
        </p:txBody>
      </p:sp>
    </p:spTree>
    <p:extLst>
      <p:ext uri="{BB962C8B-B14F-4D97-AF65-F5344CB8AC3E}">
        <p14:creationId xmlns:p14="http://schemas.microsoft.com/office/powerpoint/2010/main" val="37919857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60</a:t>
            </a:fld>
            <a:endParaRPr lang="en-US"/>
          </a:p>
        </p:txBody>
      </p:sp>
    </p:spTree>
    <p:extLst>
      <p:ext uri="{BB962C8B-B14F-4D97-AF65-F5344CB8AC3E}">
        <p14:creationId xmlns:p14="http://schemas.microsoft.com/office/powerpoint/2010/main" val="16519249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62</a:t>
            </a:fld>
            <a:endParaRPr lang="en-US"/>
          </a:p>
        </p:txBody>
      </p:sp>
    </p:spTree>
    <p:extLst>
      <p:ext uri="{BB962C8B-B14F-4D97-AF65-F5344CB8AC3E}">
        <p14:creationId xmlns:p14="http://schemas.microsoft.com/office/powerpoint/2010/main" val="35716868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63</a:t>
            </a:fld>
            <a:endParaRPr lang="en-US"/>
          </a:p>
        </p:txBody>
      </p:sp>
    </p:spTree>
    <p:extLst>
      <p:ext uri="{BB962C8B-B14F-4D97-AF65-F5344CB8AC3E}">
        <p14:creationId xmlns:p14="http://schemas.microsoft.com/office/powerpoint/2010/main" val="269735890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65</a:t>
            </a:fld>
            <a:endParaRPr lang="en-US"/>
          </a:p>
        </p:txBody>
      </p:sp>
    </p:spTree>
    <p:extLst>
      <p:ext uri="{BB962C8B-B14F-4D97-AF65-F5344CB8AC3E}">
        <p14:creationId xmlns:p14="http://schemas.microsoft.com/office/powerpoint/2010/main" val="9221306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66</a:t>
            </a:fld>
            <a:endParaRPr lang="en-US"/>
          </a:p>
        </p:txBody>
      </p:sp>
    </p:spTree>
    <p:extLst>
      <p:ext uri="{BB962C8B-B14F-4D97-AF65-F5344CB8AC3E}">
        <p14:creationId xmlns:p14="http://schemas.microsoft.com/office/powerpoint/2010/main" val="18121917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67</a:t>
            </a:fld>
            <a:endParaRPr lang="en-US"/>
          </a:p>
        </p:txBody>
      </p:sp>
    </p:spTree>
    <p:extLst>
      <p:ext uri="{BB962C8B-B14F-4D97-AF65-F5344CB8AC3E}">
        <p14:creationId xmlns:p14="http://schemas.microsoft.com/office/powerpoint/2010/main" val="194103351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68</a:t>
            </a:fld>
            <a:endParaRPr lang="en-US"/>
          </a:p>
        </p:txBody>
      </p:sp>
    </p:spTree>
    <p:extLst>
      <p:ext uri="{BB962C8B-B14F-4D97-AF65-F5344CB8AC3E}">
        <p14:creationId xmlns:p14="http://schemas.microsoft.com/office/powerpoint/2010/main" val="26906971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71</a:t>
            </a:fld>
            <a:endParaRPr lang="en-US"/>
          </a:p>
        </p:txBody>
      </p:sp>
    </p:spTree>
    <p:extLst>
      <p:ext uri="{BB962C8B-B14F-4D97-AF65-F5344CB8AC3E}">
        <p14:creationId xmlns:p14="http://schemas.microsoft.com/office/powerpoint/2010/main" val="30214039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72</a:t>
            </a:fld>
            <a:endParaRPr lang="en-US"/>
          </a:p>
        </p:txBody>
      </p:sp>
    </p:spTree>
    <p:extLst>
      <p:ext uri="{BB962C8B-B14F-4D97-AF65-F5344CB8AC3E}">
        <p14:creationId xmlns:p14="http://schemas.microsoft.com/office/powerpoint/2010/main" val="50823469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73</a:t>
            </a:fld>
            <a:endParaRPr lang="en-US"/>
          </a:p>
        </p:txBody>
      </p:sp>
    </p:spTree>
    <p:extLst>
      <p:ext uri="{BB962C8B-B14F-4D97-AF65-F5344CB8AC3E}">
        <p14:creationId xmlns:p14="http://schemas.microsoft.com/office/powerpoint/2010/main" val="2198892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74</a:t>
            </a:fld>
            <a:endParaRPr lang="en-US"/>
          </a:p>
        </p:txBody>
      </p:sp>
    </p:spTree>
    <p:extLst>
      <p:ext uri="{BB962C8B-B14F-4D97-AF65-F5344CB8AC3E}">
        <p14:creationId xmlns:p14="http://schemas.microsoft.com/office/powerpoint/2010/main" val="188591297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75</a:t>
            </a:fld>
            <a:endParaRPr lang="en-US"/>
          </a:p>
        </p:txBody>
      </p:sp>
    </p:spTree>
    <p:extLst>
      <p:ext uri="{BB962C8B-B14F-4D97-AF65-F5344CB8AC3E}">
        <p14:creationId xmlns:p14="http://schemas.microsoft.com/office/powerpoint/2010/main" val="276629194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77</a:t>
            </a:fld>
            <a:endParaRPr lang="en-US"/>
          </a:p>
        </p:txBody>
      </p:sp>
    </p:spTree>
    <p:extLst>
      <p:ext uri="{BB962C8B-B14F-4D97-AF65-F5344CB8AC3E}">
        <p14:creationId xmlns:p14="http://schemas.microsoft.com/office/powerpoint/2010/main" val="20214946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78</a:t>
            </a:fld>
            <a:endParaRPr lang="en-US"/>
          </a:p>
        </p:txBody>
      </p:sp>
    </p:spTree>
    <p:extLst>
      <p:ext uri="{BB962C8B-B14F-4D97-AF65-F5344CB8AC3E}">
        <p14:creationId xmlns:p14="http://schemas.microsoft.com/office/powerpoint/2010/main" val="418904755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79</a:t>
            </a:fld>
            <a:endParaRPr lang="en-US"/>
          </a:p>
        </p:txBody>
      </p:sp>
    </p:spTree>
    <p:extLst>
      <p:ext uri="{BB962C8B-B14F-4D97-AF65-F5344CB8AC3E}">
        <p14:creationId xmlns:p14="http://schemas.microsoft.com/office/powerpoint/2010/main" val="398043804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80</a:t>
            </a:fld>
            <a:endParaRPr lang="en-US"/>
          </a:p>
        </p:txBody>
      </p:sp>
    </p:spTree>
    <p:extLst>
      <p:ext uri="{BB962C8B-B14F-4D97-AF65-F5344CB8AC3E}">
        <p14:creationId xmlns:p14="http://schemas.microsoft.com/office/powerpoint/2010/main" val="323067615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82</a:t>
            </a:fld>
            <a:endParaRPr lang="en-US"/>
          </a:p>
        </p:txBody>
      </p:sp>
    </p:spTree>
    <p:extLst>
      <p:ext uri="{BB962C8B-B14F-4D97-AF65-F5344CB8AC3E}">
        <p14:creationId xmlns:p14="http://schemas.microsoft.com/office/powerpoint/2010/main" val="177018094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83</a:t>
            </a:fld>
            <a:endParaRPr lang="en-US"/>
          </a:p>
        </p:txBody>
      </p:sp>
    </p:spTree>
    <p:extLst>
      <p:ext uri="{BB962C8B-B14F-4D97-AF65-F5344CB8AC3E}">
        <p14:creationId xmlns:p14="http://schemas.microsoft.com/office/powerpoint/2010/main" val="82075072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86</a:t>
            </a:fld>
            <a:endParaRPr lang="en-US"/>
          </a:p>
        </p:txBody>
      </p:sp>
    </p:spTree>
    <p:extLst>
      <p:ext uri="{BB962C8B-B14F-4D97-AF65-F5344CB8AC3E}">
        <p14:creationId xmlns:p14="http://schemas.microsoft.com/office/powerpoint/2010/main" val="123048958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87</a:t>
            </a:fld>
            <a:endParaRPr lang="en-US"/>
          </a:p>
        </p:txBody>
      </p:sp>
    </p:spTree>
    <p:extLst>
      <p:ext uri="{BB962C8B-B14F-4D97-AF65-F5344CB8AC3E}">
        <p14:creationId xmlns:p14="http://schemas.microsoft.com/office/powerpoint/2010/main" val="124301138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88</a:t>
            </a:fld>
            <a:endParaRPr lang="en-US"/>
          </a:p>
        </p:txBody>
      </p:sp>
    </p:spTree>
    <p:extLst>
      <p:ext uri="{BB962C8B-B14F-4D97-AF65-F5344CB8AC3E}">
        <p14:creationId xmlns:p14="http://schemas.microsoft.com/office/powerpoint/2010/main" val="375881867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89</a:t>
            </a:fld>
            <a:endParaRPr lang="en-US"/>
          </a:p>
        </p:txBody>
      </p:sp>
    </p:spTree>
    <p:extLst>
      <p:ext uri="{BB962C8B-B14F-4D97-AF65-F5344CB8AC3E}">
        <p14:creationId xmlns:p14="http://schemas.microsoft.com/office/powerpoint/2010/main" val="382780571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90</a:t>
            </a:fld>
            <a:endParaRPr lang="en-US"/>
          </a:p>
        </p:txBody>
      </p:sp>
    </p:spTree>
    <p:extLst>
      <p:ext uri="{BB962C8B-B14F-4D97-AF65-F5344CB8AC3E}">
        <p14:creationId xmlns:p14="http://schemas.microsoft.com/office/powerpoint/2010/main" val="81612246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91</a:t>
            </a:fld>
            <a:endParaRPr lang="en-US"/>
          </a:p>
        </p:txBody>
      </p:sp>
    </p:spTree>
    <p:extLst>
      <p:ext uri="{BB962C8B-B14F-4D97-AF65-F5344CB8AC3E}">
        <p14:creationId xmlns:p14="http://schemas.microsoft.com/office/powerpoint/2010/main" val="9991056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92</a:t>
            </a:fld>
            <a:endParaRPr lang="en-US"/>
          </a:p>
        </p:txBody>
      </p:sp>
    </p:spTree>
    <p:extLst>
      <p:ext uri="{BB962C8B-B14F-4D97-AF65-F5344CB8AC3E}">
        <p14:creationId xmlns:p14="http://schemas.microsoft.com/office/powerpoint/2010/main" val="190399252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93</a:t>
            </a:fld>
            <a:endParaRPr lang="en-US"/>
          </a:p>
        </p:txBody>
      </p:sp>
    </p:spTree>
    <p:extLst>
      <p:ext uri="{BB962C8B-B14F-4D97-AF65-F5344CB8AC3E}">
        <p14:creationId xmlns:p14="http://schemas.microsoft.com/office/powerpoint/2010/main" val="152007941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94</a:t>
            </a:fld>
            <a:endParaRPr lang="en-US"/>
          </a:p>
        </p:txBody>
      </p:sp>
    </p:spTree>
    <p:extLst>
      <p:ext uri="{BB962C8B-B14F-4D97-AF65-F5344CB8AC3E}">
        <p14:creationId xmlns:p14="http://schemas.microsoft.com/office/powerpoint/2010/main" val="339648530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95</a:t>
            </a:fld>
            <a:endParaRPr lang="en-US"/>
          </a:p>
        </p:txBody>
      </p:sp>
    </p:spTree>
    <p:extLst>
      <p:ext uri="{BB962C8B-B14F-4D97-AF65-F5344CB8AC3E}">
        <p14:creationId xmlns:p14="http://schemas.microsoft.com/office/powerpoint/2010/main" val="201730700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96</a:t>
            </a:fld>
            <a:endParaRPr lang="en-US"/>
          </a:p>
        </p:txBody>
      </p:sp>
    </p:spTree>
    <p:extLst>
      <p:ext uri="{BB962C8B-B14F-4D97-AF65-F5344CB8AC3E}">
        <p14:creationId xmlns:p14="http://schemas.microsoft.com/office/powerpoint/2010/main" val="2190264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97</a:t>
            </a:fld>
            <a:endParaRPr lang="en-US"/>
          </a:p>
        </p:txBody>
      </p:sp>
    </p:spTree>
    <p:extLst>
      <p:ext uri="{BB962C8B-B14F-4D97-AF65-F5344CB8AC3E}">
        <p14:creationId xmlns:p14="http://schemas.microsoft.com/office/powerpoint/2010/main" val="74949314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98</a:t>
            </a:fld>
            <a:endParaRPr lang="en-US"/>
          </a:p>
        </p:txBody>
      </p:sp>
    </p:spTree>
    <p:extLst>
      <p:ext uri="{BB962C8B-B14F-4D97-AF65-F5344CB8AC3E}">
        <p14:creationId xmlns:p14="http://schemas.microsoft.com/office/powerpoint/2010/main" val="397146484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100</a:t>
            </a:fld>
            <a:endParaRPr lang="en-US"/>
          </a:p>
        </p:txBody>
      </p:sp>
    </p:spTree>
    <p:extLst>
      <p:ext uri="{BB962C8B-B14F-4D97-AF65-F5344CB8AC3E}">
        <p14:creationId xmlns:p14="http://schemas.microsoft.com/office/powerpoint/2010/main" val="51073325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102</a:t>
            </a:fld>
            <a:endParaRPr lang="en-US"/>
          </a:p>
        </p:txBody>
      </p:sp>
    </p:spTree>
    <p:extLst>
      <p:ext uri="{BB962C8B-B14F-4D97-AF65-F5344CB8AC3E}">
        <p14:creationId xmlns:p14="http://schemas.microsoft.com/office/powerpoint/2010/main" val="34251654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103</a:t>
            </a:fld>
            <a:endParaRPr lang="en-US"/>
          </a:p>
        </p:txBody>
      </p:sp>
    </p:spTree>
    <p:extLst>
      <p:ext uri="{BB962C8B-B14F-4D97-AF65-F5344CB8AC3E}">
        <p14:creationId xmlns:p14="http://schemas.microsoft.com/office/powerpoint/2010/main" val="425044407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104</a:t>
            </a:fld>
            <a:endParaRPr lang="en-US"/>
          </a:p>
        </p:txBody>
      </p:sp>
    </p:spTree>
    <p:extLst>
      <p:ext uri="{BB962C8B-B14F-4D97-AF65-F5344CB8AC3E}">
        <p14:creationId xmlns:p14="http://schemas.microsoft.com/office/powerpoint/2010/main" val="309273449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105</a:t>
            </a:fld>
            <a:endParaRPr lang="en-US"/>
          </a:p>
        </p:txBody>
      </p:sp>
    </p:spTree>
    <p:extLst>
      <p:ext uri="{BB962C8B-B14F-4D97-AF65-F5344CB8AC3E}">
        <p14:creationId xmlns:p14="http://schemas.microsoft.com/office/powerpoint/2010/main" val="209731923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106</a:t>
            </a:fld>
            <a:endParaRPr lang="en-US"/>
          </a:p>
        </p:txBody>
      </p:sp>
    </p:spTree>
    <p:extLst>
      <p:ext uri="{BB962C8B-B14F-4D97-AF65-F5344CB8AC3E}">
        <p14:creationId xmlns:p14="http://schemas.microsoft.com/office/powerpoint/2010/main" val="138309271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107</a:t>
            </a:fld>
            <a:endParaRPr lang="en-US"/>
          </a:p>
        </p:txBody>
      </p:sp>
    </p:spTree>
    <p:extLst>
      <p:ext uri="{BB962C8B-B14F-4D97-AF65-F5344CB8AC3E}">
        <p14:creationId xmlns:p14="http://schemas.microsoft.com/office/powerpoint/2010/main" val="392214009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109</a:t>
            </a:fld>
            <a:endParaRPr lang="en-US"/>
          </a:p>
        </p:txBody>
      </p:sp>
    </p:spTree>
    <p:extLst>
      <p:ext uri="{BB962C8B-B14F-4D97-AF65-F5344CB8AC3E}">
        <p14:creationId xmlns:p14="http://schemas.microsoft.com/office/powerpoint/2010/main" val="107594439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110</a:t>
            </a:fld>
            <a:endParaRPr lang="en-US"/>
          </a:p>
        </p:txBody>
      </p:sp>
    </p:spTree>
    <p:extLst>
      <p:ext uri="{BB962C8B-B14F-4D97-AF65-F5344CB8AC3E}">
        <p14:creationId xmlns:p14="http://schemas.microsoft.com/office/powerpoint/2010/main" val="85768822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111</a:t>
            </a:fld>
            <a:endParaRPr lang="en-US"/>
          </a:p>
        </p:txBody>
      </p:sp>
    </p:spTree>
    <p:extLst>
      <p:ext uri="{BB962C8B-B14F-4D97-AF65-F5344CB8AC3E}">
        <p14:creationId xmlns:p14="http://schemas.microsoft.com/office/powerpoint/2010/main" val="174809651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112</a:t>
            </a:fld>
            <a:endParaRPr lang="en-US"/>
          </a:p>
        </p:txBody>
      </p:sp>
    </p:spTree>
    <p:extLst>
      <p:ext uri="{BB962C8B-B14F-4D97-AF65-F5344CB8AC3E}">
        <p14:creationId xmlns:p14="http://schemas.microsoft.com/office/powerpoint/2010/main" val="95686592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113</a:t>
            </a:fld>
            <a:endParaRPr lang="en-US"/>
          </a:p>
        </p:txBody>
      </p:sp>
    </p:spTree>
    <p:extLst>
      <p:ext uri="{BB962C8B-B14F-4D97-AF65-F5344CB8AC3E}">
        <p14:creationId xmlns:p14="http://schemas.microsoft.com/office/powerpoint/2010/main" val="300930694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114</a:t>
            </a:fld>
            <a:endParaRPr lang="en-US"/>
          </a:p>
        </p:txBody>
      </p:sp>
    </p:spTree>
    <p:extLst>
      <p:ext uri="{BB962C8B-B14F-4D97-AF65-F5344CB8AC3E}">
        <p14:creationId xmlns:p14="http://schemas.microsoft.com/office/powerpoint/2010/main" val="197744658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116</a:t>
            </a:fld>
            <a:endParaRPr lang="en-US"/>
          </a:p>
        </p:txBody>
      </p:sp>
    </p:spTree>
    <p:extLst>
      <p:ext uri="{BB962C8B-B14F-4D97-AF65-F5344CB8AC3E}">
        <p14:creationId xmlns:p14="http://schemas.microsoft.com/office/powerpoint/2010/main" val="260587961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117</a:t>
            </a:fld>
            <a:endParaRPr lang="en-US"/>
          </a:p>
        </p:txBody>
      </p:sp>
    </p:spTree>
    <p:extLst>
      <p:ext uri="{BB962C8B-B14F-4D97-AF65-F5344CB8AC3E}">
        <p14:creationId xmlns:p14="http://schemas.microsoft.com/office/powerpoint/2010/main" val="367798145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118</a:t>
            </a:fld>
            <a:endParaRPr lang="en-US"/>
          </a:p>
        </p:txBody>
      </p:sp>
    </p:spTree>
    <p:extLst>
      <p:ext uri="{BB962C8B-B14F-4D97-AF65-F5344CB8AC3E}">
        <p14:creationId xmlns:p14="http://schemas.microsoft.com/office/powerpoint/2010/main" val="41508004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119</a:t>
            </a:fld>
            <a:endParaRPr lang="en-US"/>
          </a:p>
        </p:txBody>
      </p:sp>
    </p:spTree>
    <p:extLst>
      <p:ext uri="{BB962C8B-B14F-4D97-AF65-F5344CB8AC3E}">
        <p14:creationId xmlns:p14="http://schemas.microsoft.com/office/powerpoint/2010/main" val="254180974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120</a:t>
            </a:fld>
            <a:endParaRPr lang="en-US"/>
          </a:p>
        </p:txBody>
      </p:sp>
    </p:spTree>
    <p:extLst>
      <p:ext uri="{BB962C8B-B14F-4D97-AF65-F5344CB8AC3E}">
        <p14:creationId xmlns:p14="http://schemas.microsoft.com/office/powerpoint/2010/main" val="46703829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121</a:t>
            </a:fld>
            <a:endParaRPr lang="en-US"/>
          </a:p>
        </p:txBody>
      </p:sp>
    </p:spTree>
    <p:extLst>
      <p:ext uri="{BB962C8B-B14F-4D97-AF65-F5344CB8AC3E}">
        <p14:creationId xmlns:p14="http://schemas.microsoft.com/office/powerpoint/2010/main" val="181334486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122</a:t>
            </a:fld>
            <a:endParaRPr lang="en-US"/>
          </a:p>
        </p:txBody>
      </p:sp>
    </p:spTree>
    <p:extLst>
      <p:ext uri="{BB962C8B-B14F-4D97-AF65-F5344CB8AC3E}">
        <p14:creationId xmlns:p14="http://schemas.microsoft.com/office/powerpoint/2010/main" val="340647448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123</a:t>
            </a:fld>
            <a:endParaRPr lang="en-US"/>
          </a:p>
        </p:txBody>
      </p:sp>
    </p:spTree>
    <p:extLst>
      <p:ext uri="{BB962C8B-B14F-4D97-AF65-F5344CB8AC3E}">
        <p14:creationId xmlns:p14="http://schemas.microsoft.com/office/powerpoint/2010/main" val="409359632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124</a:t>
            </a:fld>
            <a:endParaRPr lang="en-US"/>
          </a:p>
        </p:txBody>
      </p:sp>
    </p:spTree>
    <p:extLst>
      <p:ext uri="{BB962C8B-B14F-4D97-AF65-F5344CB8AC3E}">
        <p14:creationId xmlns:p14="http://schemas.microsoft.com/office/powerpoint/2010/main" val="263148753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125</a:t>
            </a:fld>
            <a:endParaRPr lang="en-US"/>
          </a:p>
        </p:txBody>
      </p:sp>
    </p:spTree>
    <p:extLst>
      <p:ext uri="{BB962C8B-B14F-4D97-AF65-F5344CB8AC3E}">
        <p14:creationId xmlns:p14="http://schemas.microsoft.com/office/powerpoint/2010/main" val="197014197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126</a:t>
            </a:fld>
            <a:endParaRPr lang="en-US"/>
          </a:p>
        </p:txBody>
      </p:sp>
    </p:spTree>
    <p:extLst>
      <p:ext uri="{BB962C8B-B14F-4D97-AF65-F5344CB8AC3E}">
        <p14:creationId xmlns:p14="http://schemas.microsoft.com/office/powerpoint/2010/main" val="19720788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127</a:t>
            </a:fld>
            <a:endParaRPr lang="en-US"/>
          </a:p>
        </p:txBody>
      </p:sp>
    </p:spTree>
    <p:extLst>
      <p:ext uri="{BB962C8B-B14F-4D97-AF65-F5344CB8AC3E}">
        <p14:creationId xmlns:p14="http://schemas.microsoft.com/office/powerpoint/2010/main" val="357365752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129</a:t>
            </a:fld>
            <a:endParaRPr lang="en-US"/>
          </a:p>
        </p:txBody>
      </p:sp>
    </p:spTree>
    <p:extLst>
      <p:ext uri="{BB962C8B-B14F-4D97-AF65-F5344CB8AC3E}">
        <p14:creationId xmlns:p14="http://schemas.microsoft.com/office/powerpoint/2010/main" val="196883545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130</a:t>
            </a:fld>
            <a:endParaRPr lang="en-US"/>
          </a:p>
        </p:txBody>
      </p:sp>
    </p:spTree>
    <p:extLst>
      <p:ext uri="{BB962C8B-B14F-4D97-AF65-F5344CB8AC3E}">
        <p14:creationId xmlns:p14="http://schemas.microsoft.com/office/powerpoint/2010/main" val="351663504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131</a:t>
            </a:fld>
            <a:endParaRPr lang="en-US"/>
          </a:p>
        </p:txBody>
      </p:sp>
    </p:spTree>
    <p:extLst>
      <p:ext uri="{BB962C8B-B14F-4D97-AF65-F5344CB8AC3E}">
        <p14:creationId xmlns:p14="http://schemas.microsoft.com/office/powerpoint/2010/main" val="166885257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133</a:t>
            </a:fld>
            <a:endParaRPr lang="en-US"/>
          </a:p>
        </p:txBody>
      </p:sp>
    </p:spTree>
    <p:extLst>
      <p:ext uri="{BB962C8B-B14F-4D97-AF65-F5344CB8AC3E}">
        <p14:creationId xmlns:p14="http://schemas.microsoft.com/office/powerpoint/2010/main" val="374739463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134</a:t>
            </a:fld>
            <a:endParaRPr lang="en-US"/>
          </a:p>
        </p:txBody>
      </p:sp>
    </p:spTree>
    <p:extLst>
      <p:ext uri="{BB962C8B-B14F-4D97-AF65-F5344CB8AC3E}">
        <p14:creationId xmlns:p14="http://schemas.microsoft.com/office/powerpoint/2010/main" val="85714056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135</a:t>
            </a:fld>
            <a:endParaRPr lang="en-US"/>
          </a:p>
        </p:txBody>
      </p:sp>
    </p:spTree>
    <p:extLst>
      <p:ext uri="{BB962C8B-B14F-4D97-AF65-F5344CB8AC3E}">
        <p14:creationId xmlns:p14="http://schemas.microsoft.com/office/powerpoint/2010/main" val="110817122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136</a:t>
            </a:fld>
            <a:endParaRPr lang="en-US"/>
          </a:p>
        </p:txBody>
      </p:sp>
    </p:spTree>
    <p:extLst>
      <p:ext uri="{BB962C8B-B14F-4D97-AF65-F5344CB8AC3E}">
        <p14:creationId xmlns:p14="http://schemas.microsoft.com/office/powerpoint/2010/main" val="384376835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137</a:t>
            </a:fld>
            <a:endParaRPr lang="en-US"/>
          </a:p>
        </p:txBody>
      </p:sp>
    </p:spTree>
    <p:extLst>
      <p:ext uri="{BB962C8B-B14F-4D97-AF65-F5344CB8AC3E}">
        <p14:creationId xmlns:p14="http://schemas.microsoft.com/office/powerpoint/2010/main" val="356126118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138</a:t>
            </a:fld>
            <a:endParaRPr lang="en-US"/>
          </a:p>
        </p:txBody>
      </p:sp>
    </p:spTree>
    <p:extLst>
      <p:ext uri="{BB962C8B-B14F-4D97-AF65-F5344CB8AC3E}">
        <p14:creationId xmlns:p14="http://schemas.microsoft.com/office/powerpoint/2010/main" val="84225827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139</a:t>
            </a:fld>
            <a:endParaRPr lang="en-US"/>
          </a:p>
        </p:txBody>
      </p:sp>
    </p:spTree>
    <p:extLst>
      <p:ext uri="{BB962C8B-B14F-4D97-AF65-F5344CB8AC3E}">
        <p14:creationId xmlns:p14="http://schemas.microsoft.com/office/powerpoint/2010/main" val="99014086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141</a:t>
            </a:fld>
            <a:endParaRPr lang="en-US"/>
          </a:p>
        </p:txBody>
      </p:sp>
    </p:spTree>
    <p:extLst>
      <p:ext uri="{BB962C8B-B14F-4D97-AF65-F5344CB8AC3E}">
        <p14:creationId xmlns:p14="http://schemas.microsoft.com/office/powerpoint/2010/main" val="260587961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142</a:t>
            </a:fld>
            <a:endParaRPr lang="en-US"/>
          </a:p>
        </p:txBody>
      </p:sp>
    </p:spTree>
    <p:extLst>
      <p:ext uri="{BB962C8B-B14F-4D97-AF65-F5344CB8AC3E}">
        <p14:creationId xmlns:p14="http://schemas.microsoft.com/office/powerpoint/2010/main" val="197629294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143</a:t>
            </a:fld>
            <a:endParaRPr lang="en-US"/>
          </a:p>
        </p:txBody>
      </p:sp>
    </p:spTree>
    <p:extLst>
      <p:ext uri="{BB962C8B-B14F-4D97-AF65-F5344CB8AC3E}">
        <p14:creationId xmlns:p14="http://schemas.microsoft.com/office/powerpoint/2010/main" val="330739530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144</a:t>
            </a:fld>
            <a:endParaRPr lang="en-US"/>
          </a:p>
        </p:txBody>
      </p:sp>
    </p:spTree>
    <p:extLst>
      <p:ext uri="{BB962C8B-B14F-4D97-AF65-F5344CB8AC3E}">
        <p14:creationId xmlns:p14="http://schemas.microsoft.com/office/powerpoint/2010/main" val="135300208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145</a:t>
            </a:fld>
            <a:endParaRPr lang="en-US"/>
          </a:p>
        </p:txBody>
      </p:sp>
    </p:spTree>
    <p:extLst>
      <p:ext uri="{BB962C8B-B14F-4D97-AF65-F5344CB8AC3E}">
        <p14:creationId xmlns:p14="http://schemas.microsoft.com/office/powerpoint/2010/main" val="128633276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147</a:t>
            </a:fld>
            <a:endParaRPr lang="en-US"/>
          </a:p>
        </p:txBody>
      </p:sp>
    </p:spTree>
    <p:extLst>
      <p:ext uri="{BB962C8B-B14F-4D97-AF65-F5344CB8AC3E}">
        <p14:creationId xmlns:p14="http://schemas.microsoft.com/office/powerpoint/2010/main" val="345336729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148</a:t>
            </a:fld>
            <a:endParaRPr lang="en-US"/>
          </a:p>
        </p:txBody>
      </p:sp>
    </p:spTree>
    <p:extLst>
      <p:ext uri="{BB962C8B-B14F-4D97-AF65-F5344CB8AC3E}">
        <p14:creationId xmlns:p14="http://schemas.microsoft.com/office/powerpoint/2010/main" val="364265944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149</a:t>
            </a:fld>
            <a:endParaRPr lang="en-US"/>
          </a:p>
        </p:txBody>
      </p:sp>
    </p:spTree>
    <p:extLst>
      <p:ext uri="{BB962C8B-B14F-4D97-AF65-F5344CB8AC3E}">
        <p14:creationId xmlns:p14="http://schemas.microsoft.com/office/powerpoint/2010/main" val="50584406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150</a:t>
            </a:fld>
            <a:endParaRPr lang="en-US"/>
          </a:p>
        </p:txBody>
      </p:sp>
    </p:spTree>
    <p:extLst>
      <p:ext uri="{BB962C8B-B14F-4D97-AF65-F5344CB8AC3E}">
        <p14:creationId xmlns:p14="http://schemas.microsoft.com/office/powerpoint/2010/main" val="389890009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151</a:t>
            </a:fld>
            <a:endParaRPr lang="en-US"/>
          </a:p>
        </p:txBody>
      </p:sp>
    </p:spTree>
    <p:extLst>
      <p:ext uri="{BB962C8B-B14F-4D97-AF65-F5344CB8AC3E}">
        <p14:creationId xmlns:p14="http://schemas.microsoft.com/office/powerpoint/2010/main" val="281977904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153</a:t>
            </a:fld>
            <a:endParaRPr lang="en-US"/>
          </a:p>
        </p:txBody>
      </p:sp>
    </p:spTree>
    <p:extLst>
      <p:ext uri="{BB962C8B-B14F-4D97-AF65-F5344CB8AC3E}">
        <p14:creationId xmlns:p14="http://schemas.microsoft.com/office/powerpoint/2010/main" val="179228602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154</a:t>
            </a:fld>
            <a:endParaRPr lang="en-US"/>
          </a:p>
        </p:txBody>
      </p:sp>
    </p:spTree>
    <p:extLst>
      <p:ext uri="{BB962C8B-B14F-4D97-AF65-F5344CB8AC3E}">
        <p14:creationId xmlns:p14="http://schemas.microsoft.com/office/powerpoint/2010/main" val="52564031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156</a:t>
            </a:fld>
            <a:endParaRPr lang="en-US"/>
          </a:p>
        </p:txBody>
      </p:sp>
    </p:spTree>
    <p:extLst>
      <p:ext uri="{BB962C8B-B14F-4D97-AF65-F5344CB8AC3E}">
        <p14:creationId xmlns:p14="http://schemas.microsoft.com/office/powerpoint/2010/main" val="326811021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157</a:t>
            </a:fld>
            <a:endParaRPr lang="en-US"/>
          </a:p>
        </p:txBody>
      </p:sp>
    </p:spTree>
    <p:extLst>
      <p:ext uri="{BB962C8B-B14F-4D97-AF65-F5344CB8AC3E}">
        <p14:creationId xmlns:p14="http://schemas.microsoft.com/office/powerpoint/2010/main" val="79608970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159</a:t>
            </a:fld>
            <a:endParaRPr lang="en-US"/>
          </a:p>
        </p:txBody>
      </p:sp>
    </p:spTree>
    <p:extLst>
      <p:ext uri="{BB962C8B-B14F-4D97-AF65-F5344CB8AC3E}">
        <p14:creationId xmlns:p14="http://schemas.microsoft.com/office/powerpoint/2010/main" val="1916867635"/>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160</a:t>
            </a:fld>
            <a:endParaRPr lang="en-US"/>
          </a:p>
        </p:txBody>
      </p:sp>
    </p:spTree>
    <p:extLst>
      <p:ext uri="{BB962C8B-B14F-4D97-AF65-F5344CB8AC3E}">
        <p14:creationId xmlns:p14="http://schemas.microsoft.com/office/powerpoint/2010/main" val="405592253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161</a:t>
            </a:fld>
            <a:endParaRPr lang="en-US"/>
          </a:p>
        </p:txBody>
      </p:sp>
    </p:spTree>
    <p:extLst>
      <p:ext uri="{BB962C8B-B14F-4D97-AF65-F5344CB8AC3E}">
        <p14:creationId xmlns:p14="http://schemas.microsoft.com/office/powerpoint/2010/main" val="24017840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163</a:t>
            </a:fld>
            <a:endParaRPr lang="en-US"/>
          </a:p>
        </p:txBody>
      </p:sp>
    </p:spTree>
    <p:extLst>
      <p:ext uri="{BB962C8B-B14F-4D97-AF65-F5344CB8AC3E}">
        <p14:creationId xmlns:p14="http://schemas.microsoft.com/office/powerpoint/2010/main" val="3591004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164</a:t>
            </a:fld>
            <a:endParaRPr lang="en-US"/>
          </a:p>
        </p:txBody>
      </p:sp>
    </p:spTree>
    <p:extLst>
      <p:ext uri="{BB962C8B-B14F-4D97-AF65-F5344CB8AC3E}">
        <p14:creationId xmlns:p14="http://schemas.microsoft.com/office/powerpoint/2010/main" val="314837680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165</a:t>
            </a:fld>
            <a:endParaRPr lang="en-US"/>
          </a:p>
        </p:txBody>
      </p:sp>
    </p:spTree>
    <p:extLst>
      <p:ext uri="{BB962C8B-B14F-4D97-AF65-F5344CB8AC3E}">
        <p14:creationId xmlns:p14="http://schemas.microsoft.com/office/powerpoint/2010/main" val="1447509610"/>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167</a:t>
            </a:fld>
            <a:endParaRPr lang="en-US"/>
          </a:p>
        </p:txBody>
      </p:sp>
    </p:spTree>
    <p:extLst>
      <p:ext uri="{BB962C8B-B14F-4D97-AF65-F5344CB8AC3E}">
        <p14:creationId xmlns:p14="http://schemas.microsoft.com/office/powerpoint/2010/main" val="124792426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168</a:t>
            </a:fld>
            <a:endParaRPr lang="en-US"/>
          </a:p>
        </p:txBody>
      </p:sp>
    </p:spTree>
    <p:extLst>
      <p:ext uri="{BB962C8B-B14F-4D97-AF65-F5344CB8AC3E}">
        <p14:creationId xmlns:p14="http://schemas.microsoft.com/office/powerpoint/2010/main" val="393400923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169</a:t>
            </a:fld>
            <a:endParaRPr lang="en-US"/>
          </a:p>
        </p:txBody>
      </p:sp>
    </p:spTree>
    <p:extLst>
      <p:ext uri="{BB962C8B-B14F-4D97-AF65-F5344CB8AC3E}">
        <p14:creationId xmlns:p14="http://schemas.microsoft.com/office/powerpoint/2010/main" val="2054760713"/>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170</a:t>
            </a:fld>
            <a:endParaRPr lang="en-US"/>
          </a:p>
        </p:txBody>
      </p:sp>
    </p:spTree>
    <p:extLst>
      <p:ext uri="{BB962C8B-B14F-4D97-AF65-F5344CB8AC3E}">
        <p14:creationId xmlns:p14="http://schemas.microsoft.com/office/powerpoint/2010/main" val="2874856006"/>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171</a:t>
            </a:fld>
            <a:endParaRPr lang="en-US"/>
          </a:p>
        </p:txBody>
      </p:sp>
    </p:spTree>
    <p:extLst>
      <p:ext uri="{BB962C8B-B14F-4D97-AF65-F5344CB8AC3E}">
        <p14:creationId xmlns:p14="http://schemas.microsoft.com/office/powerpoint/2010/main" val="163222082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172</a:t>
            </a:fld>
            <a:endParaRPr lang="en-US"/>
          </a:p>
        </p:txBody>
      </p:sp>
    </p:spTree>
    <p:extLst>
      <p:ext uri="{BB962C8B-B14F-4D97-AF65-F5344CB8AC3E}">
        <p14:creationId xmlns:p14="http://schemas.microsoft.com/office/powerpoint/2010/main" val="402608194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175</a:t>
            </a:fld>
            <a:endParaRPr lang="en-US"/>
          </a:p>
        </p:txBody>
      </p:sp>
    </p:spTree>
    <p:extLst>
      <p:ext uri="{BB962C8B-B14F-4D97-AF65-F5344CB8AC3E}">
        <p14:creationId xmlns:p14="http://schemas.microsoft.com/office/powerpoint/2010/main" val="2605879618"/>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176</a:t>
            </a:fld>
            <a:endParaRPr lang="en-US"/>
          </a:p>
        </p:txBody>
      </p:sp>
    </p:spTree>
    <p:extLst>
      <p:ext uri="{BB962C8B-B14F-4D97-AF65-F5344CB8AC3E}">
        <p14:creationId xmlns:p14="http://schemas.microsoft.com/office/powerpoint/2010/main" val="288713145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177</a:t>
            </a:fld>
            <a:endParaRPr lang="en-US"/>
          </a:p>
        </p:txBody>
      </p:sp>
    </p:spTree>
    <p:extLst>
      <p:ext uri="{BB962C8B-B14F-4D97-AF65-F5344CB8AC3E}">
        <p14:creationId xmlns:p14="http://schemas.microsoft.com/office/powerpoint/2010/main" val="3904037598"/>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178</a:t>
            </a:fld>
            <a:endParaRPr lang="en-US"/>
          </a:p>
        </p:txBody>
      </p:sp>
    </p:spTree>
    <p:extLst>
      <p:ext uri="{BB962C8B-B14F-4D97-AF65-F5344CB8AC3E}">
        <p14:creationId xmlns:p14="http://schemas.microsoft.com/office/powerpoint/2010/main" val="110802134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180</a:t>
            </a:fld>
            <a:endParaRPr lang="en-US"/>
          </a:p>
        </p:txBody>
      </p:sp>
    </p:spTree>
    <p:extLst>
      <p:ext uri="{BB962C8B-B14F-4D97-AF65-F5344CB8AC3E}">
        <p14:creationId xmlns:p14="http://schemas.microsoft.com/office/powerpoint/2010/main" val="1066974419"/>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181</a:t>
            </a:fld>
            <a:endParaRPr lang="en-US"/>
          </a:p>
        </p:txBody>
      </p:sp>
    </p:spTree>
    <p:extLst>
      <p:ext uri="{BB962C8B-B14F-4D97-AF65-F5344CB8AC3E}">
        <p14:creationId xmlns:p14="http://schemas.microsoft.com/office/powerpoint/2010/main" val="1111984982"/>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183</a:t>
            </a:fld>
            <a:endParaRPr lang="en-US"/>
          </a:p>
        </p:txBody>
      </p:sp>
    </p:spTree>
    <p:extLst>
      <p:ext uri="{BB962C8B-B14F-4D97-AF65-F5344CB8AC3E}">
        <p14:creationId xmlns:p14="http://schemas.microsoft.com/office/powerpoint/2010/main" val="1015942350"/>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184</a:t>
            </a:fld>
            <a:endParaRPr lang="en-US"/>
          </a:p>
        </p:txBody>
      </p:sp>
    </p:spTree>
    <p:extLst>
      <p:ext uri="{BB962C8B-B14F-4D97-AF65-F5344CB8AC3E}">
        <p14:creationId xmlns:p14="http://schemas.microsoft.com/office/powerpoint/2010/main" val="399129869"/>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185</a:t>
            </a:fld>
            <a:endParaRPr lang="en-US"/>
          </a:p>
        </p:txBody>
      </p:sp>
    </p:spTree>
    <p:extLst>
      <p:ext uri="{BB962C8B-B14F-4D97-AF65-F5344CB8AC3E}">
        <p14:creationId xmlns:p14="http://schemas.microsoft.com/office/powerpoint/2010/main" val="1566259215"/>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186</a:t>
            </a:fld>
            <a:endParaRPr lang="en-US"/>
          </a:p>
        </p:txBody>
      </p:sp>
    </p:spTree>
    <p:extLst>
      <p:ext uri="{BB962C8B-B14F-4D97-AF65-F5344CB8AC3E}">
        <p14:creationId xmlns:p14="http://schemas.microsoft.com/office/powerpoint/2010/main" val="17232952"/>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187</a:t>
            </a:fld>
            <a:endParaRPr lang="en-US"/>
          </a:p>
        </p:txBody>
      </p:sp>
    </p:spTree>
    <p:extLst>
      <p:ext uri="{BB962C8B-B14F-4D97-AF65-F5344CB8AC3E}">
        <p14:creationId xmlns:p14="http://schemas.microsoft.com/office/powerpoint/2010/main" val="1750675856"/>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188</a:t>
            </a:fld>
            <a:endParaRPr lang="en-US"/>
          </a:p>
        </p:txBody>
      </p:sp>
    </p:spTree>
    <p:extLst>
      <p:ext uri="{BB962C8B-B14F-4D97-AF65-F5344CB8AC3E}">
        <p14:creationId xmlns:p14="http://schemas.microsoft.com/office/powerpoint/2010/main" val="2809127045"/>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190</a:t>
            </a:fld>
            <a:endParaRPr lang="en-US"/>
          </a:p>
        </p:txBody>
      </p:sp>
    </p:spTree>
    <p:extLst>
      <p:ext uri="{BB962C8B-B14F-4D97-AF65-F5344CB8AC3E}">
        <p14:creationId xmlns:p14="http://schemas.microsoft.com/office/powerpoint/2010/main" val="1206133710"/>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191</a:t>
            </a:fld>
            <a:endParaRPr lang="en-US"/>
          </a:p>
        </p:txBody>
      </p:sp>
    </p:spTree>
    <p:extLst>
      <p:ext uri="{BB962C8B-B14F-4D97-AF65-F5344CB8AC3E}">
        <p14:creationId xmlns:p14="http://schemas.microsoft.com/office/powerpoint/2010/main" val="1646703593"/>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192</a:t>
            </a:fld>
            <a:endParaRPr lang="en-US"/>
          </a:p>
        </p:txBody>
      </p:sp>
    </p:spTree>
    <p:extLst>
      <p:ext uri="{BB962C8B-B14F-4D97-AF65-F5344CB8AC3E}">
        <p14:creationId xmlns:p14="http://schemas.microsoft.com/office/powerpoint/2010/main" val="4005901839"/>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193</a:t>
            </a:fld>
            <a:endParaRPr lang="en-US"/>
          </a:p>
        </p:txBody>
      </p:sp>
    </p:spTree>
    <p:extLst>
      <p:ext uri="{BB962C8B-B14F-4D97-AF65-F5344CB8AC3E}">
        <p14:creationId xmlns:p14="http://schemas.microsoft.com/office/powerpoint/2010/main" val="1680573468"/>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195</a:t>
            </a:fld>
            <a:endParaRPr lang="en-US"/>
          </a:p>
        </p:txBody>
      </p:sp>
    </p:spTree>
    <p:extLst>
      <p:ext uri="{BB962C8B-B14F-4D97-AF65-F5344CB8AC3E}">
        <p14:creationId xmlns:p14="http://schemas.microsoft.com/office/powerpoint/2010/main" val="422380158"/>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196</a:t>
            </a:fld>
            <a:endParaRPr lang="en-US"/>
          </a:p>
        </p:txBody>
      </p:sp>
    </p:spTree>
    <p:extLst>
      <p:ext uri="{BB962C8B-B14F-4D97-AF65-F5344CB8AC3E}">
        <p14:creationId xmlns:p14="http://schemas.microsoft.com/office/powerpoint/2010/main" val="293257225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197</a:t>
            </a:fld>
            <a:endParaRPr lang="en-US"/>
          </a:p>
        </p:txBody>
      </p:sp>
    </p:spTree>
    <p:extLst>
      <p:ext uri="{BB962C8B-B14F-4D97-AF65-F5344CB8AC3E}">
        <p14:creationId xmlns:p14="http://schemas.microsoft.com/office/powerpoint/2010/main" val="398729496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143000"/>
            <a:ext cx="534987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199</a:t>
            </a:fld>
            <a:endParaRPr lang="en-US"/>
          </a:p>
        </p:txBody>
      </p:sp>
    </p:spTree>
    <p:extLst>
      <p:ext uri="{BB962C8B-B14F-4D97-AF65-F5344CB8AC3E}">
        <p14:creationId xmlns:p14="http://schemas.microsoft.com/office/powerpoint/2010/main" val="78562752"/>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143000"/>
            <a:ext cx="534987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200</a:t>
            </a:fld>
            <a:endParaRPr lang="en-US"/>
          </a:p>
        </p:txBody>
      </p:sp>
    </p:spTree>
    <p:extLst>
      <p:ext uri="{BB962C8B-B14F-4D97-AF65-F5344CB8AC3E}">
        <p14:creationId xmlns:p14="http://schemas.microsoft.com/office/powerpoint/2010/main" val="235221437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143000"/>
            <a:ext cx="5349875"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89A9A1D-8AAB-4DF0-B30F-18198B0F661E}" type="slidenum">
              <a:rPr lang="en-US" smtClean="0"/>
              <a:t>216</a:t>
            </a:fld>
            <a:endParaRPr lang="en-US"/>
          </a:p>
        </p:txBody>
      </p:sp>
    </p:spTree>
    <p:extLst>
      <p:ext uri="{BB962C8B-B14F-4D97-AF65-F5344CB8AC3E}">
        <p14:creationId xmlns:p14="http://schemas.microsoft.com/office/powerpoint/2010/main" val="1252819025"/>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143000"/>
            <a:ext cx="5349875"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89A9A1D-8AAB-4DF0-B30F-18198B0F661E}" type="slidenum">
              <a:rPr lang="en-US" smtClean="0"/>
              <a:t>217</a:t>
            </a:fld>
            <a:endParaRPr lang="en-US"/>
          </a:p>
        </p:txBody>
      </p:sp>
    </p:spTree>
    <p:extLst>
      <p:ext uri="{BB962C8B-B14F-4D97-AF65-F5344CB8AC3E}">
        <p14:creationId xmlns:p14="http://schemas.microsoft.com/office/powerpoint/2010/main" val="4012617185"/>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143000"/>
            <a:ext cx="534987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218</a:t>
            </a:fld>
            <a:endParaRPr lang="en-US"/>
          </a:p>
        </p:txBody>
      </p:sp>
    </p:spTree>
    <p:extLst>
      <p:ext uri="{BB962C8B-B14F-4D97-AF65-F5344CB8AC3E}">
        <p14:creationId xmlns:p14="http://schemas.microsoft.com/office/powerpoint/2010/main" val="1456359457"/>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143000"/>
            <a:ext cx="5349875"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89A9A1D-8AAB-4DF0-B30F-18198B0F661E}" type="slidenum">
              <a:rPr lang="en-US" smtClean="0"/>
              <a:t>219</a:t>
            </a:fld>
            <a:endParaRPr lang="en-US"/>
          </a:p>
        </p:txBody>
      </p:sp>
    </p:spTree>
    <p:extLst>
      <p:ext uri="{BB962C8B-B14F-4D97-AF65-F5344CB8AC3E}">
        <p14:creationId xmlns:p14="http://schemas.microsoft.com/office/powerpoint/2010/main" val="1637972686"/>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143000"/>
            <a:ext cx="534987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221</a:t>
            </a:fld>
            <a:endParaRPr lang="en-US"/>
          </a:p>
        </p:txBody>
      </p:sp>
    </p:spTree>
    <p:extLst>
      <p:ext uri="{BB962C8B-B14F-4D97-AF65-F5344CB8AC3E}">
        <p14:creationId xmlns:p14="http://schemas.microsoft.com/office/powerpoint/2010/main" val="1796322981"/>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143000"/>
            <a:ext cx="5349875"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89A9A1D-8AAB-4DF0-B30F-18198B0F661E}" type="slidenum">
              <a:rPr lang="en-US" smtClean="0"/>
              <a:t>236</a:t>
            </a:fld>
            <a:endParaRPr lang="en-US"/>
          </a:p>
        </p:txBody>
      </p:sp>
    </p:spTree>
    <p:extLst>
      <p:ext uri="{BB962C8B-B14F-4D97-AF65-F5344CB8AC3E}">
        <p14:creationId xmlns:p14="http://schemas.microsoft.com/office/powerpoint/2010/main" val="3437904437"/>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143000"/>
            <a:ext cx="5349875"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89A9A1D-8AAB-4DF0-B30F-18198B0F661E}" type="slidenum">
              <a:rPr lang="en-US" smtClean="0"/>
              <a:t>237</a:t>
            </a:fld>
            <a:endParaRPr lang="en-US"/>
          </a:p>
        </p:txBody>
      </p:sp>
    </p:spTree>
    <p:extLst>
      <p:ext uri="{BB962C8B-B14F-4D97-AF65-F5344CB8AC3E}">
        <p14:creationId xmlns:p14="http://schemas.microsoft.com/office/powerpoint/2010/main" val="2707807211"/>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143000"/>
            <a:ext cx="5349875"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89A9A1D-8AAB-4DF0-B30F-18198B0F661E}" type="slidenum">
              <a:rPr lang="en-US" smtClean="0"/>
              <a:t>238</a:t>
            </a:fld>
            <a:endParaRPr lang="en-US"/>
          </a:p>
        </p:txBody>
      </p:sp>
    </p:spTree>
    <p:extLst>
      <p:ext uri="{BB962C8B-B14F-4D97-AF65-F5344CB8AC3E}">
        <p14:creationId xmlns:p14="http://schemas.microsoft.com/office/powerpoint/2010/main" val="1477332313"/>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143000"/>
            <a:ext cx="5349875"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89A9A1D-8AAB-4DF0-B30F-18198B0F661E}" type="slidenum">
              <a:rPr lang="en-US" smtClean="0"/>
              <a:t>239</a:t>
            </a:fld>
            <a:endParaRPr lang="en-US"/>
          </a:p>
        </p:txBody>
      </p:sp>
    </p:spTree>
    <p:extLst>
      <p:ext uri="{BB962C8B-B14F-4D97-AF65-F5344CB8AC3E}">
        <p14:creationId xmlns:p14="http://schemas.microsoft.com/office/powerpoint/2010/main" val="45974768"/>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143000"/>
            <a:ext cx="5349875"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89A9A1D-8AAB-4DF0-B30F-18198B0F661E}" type="slidenum">
              <a:rPr lang="en-US" smtClean="0"/>
              <a:t>240</a:t>
            </a:fld>
            <a:endParaRPr lang="en-US"/>
          </a:p>
        </p:txBody>
      </p:sp>
    </p:spTree>
    <p:extLst>
      <p:ext uri="{BB962C8B-B14F-4D97-AF65-F5344CB8AC3E}">
        <p14:creationId xmlns:p14="http://schemas.microsoft.com/office/powerpoint/2010/main" val="913315309"/>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143000"/>
            <a:ext cx="534987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241</a:t>
            </a:fld>
            <a:endParaRPr lang="en-US"/>
          </a:p>
        </p:txBody>
      </p:sp>
    </p:spTree>
    <p:extLst>
      <p:ext uri="{BB962C8B-B14F-4D97-AF65-F5344CB8AC3E}">
        <p14:creationId xmlns:p14="http://schemas.microsoft.com/office/powerpoint/2010/main" val="1260897537"/>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143000"/>
            <a:ext cx="534987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242</a:t>
            </a:fld>
            <a:endParaRPr lang="en-US"/>
          </a:p>
        </p:txBody>
      </p:sp>
    </p:spTree>
    <p:extLst>
      <p:ext uri="{BB962C8B-B14F-4D97-AF65-F5344CB8AC3E}">
        <p14:creationId xmlns:p14="http://schemas.microsoft.com/office/powerpoint/2010/main" val="4112986938"/>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143000"/>
            <a:ext cx="5349875"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89A9A1D-8AAB-4DF0-B30F-18198B0F661E}" type="slidenum">
              <a:rPr lang="en-US" smtClean="0"/>
              <a:t>243</a:t>
            </a:fld>
            <a:endParaRPr lang="en-US"/>
          </a:p>
        </p:txBody>
      </p:sp>
    </p:spTree>
    <p:extLst>
      <p:ext uri="{BB962C8B-B14F-4D97-AF65-F5344CB8AC3E}">
        <p14:creationId xmlns:p14="http://schemas.microsoft.com/office/powerpoint/2010/main" val="2907013507"/>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143000"/>
            <a:ext cx="534987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A9A1D-8AAB-4DF0-B30F-18198B0F661E}" type="slidenum">
              <a:rPr lang="en-US" smtClean="0"/>
              <a:t>244</a:t>
            </a:fld>
            <a:endParaRPr lang="en-US"/>
          </a:p>
        </p:txBody>
      </p:sp>
    </p:spTree>
    <p:extLst>
      <p:ext uri="{BB962C8B-B14F-4D97-AF65-F5344CB8AC3E}">
        <p14:creationId xmlns:p14="http://schemas.microsoft.com/office/powerpoint/2010/main" val="2103046288"/>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143000"/>
            <a:ext cx="5349875"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89A9A1D-8AAB-4DF0-B30F-18198B0F661E}" type="slidenum">
              <a:rPr lang="en-US" smtClean="0"/>
              <a:t>246</a:t>
            </a:fld>
            <a:endParaRPr lang="en-US"/>
          </a:p>
        </p:txBody>
      </p:sp>
    </p:spTree>
    <p:extLst>
      <p:ext uri="{BB962C8B-B14F-4D97-AF65-F5344CB8AC3E}">
        <p14:creationId xmlns:p14="http://schemas.microsoft.com/office/powerpoint/2010/main" val="2066217690"/>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143000"/>
            <a:ext cx="5349875"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89A9A1D-8AAB-4DF0-B30F-18198B0F661E}" type="slidenum">
              <a:rPr lang="en-US" smtClean="0"/>
              <a:t>247</a:t>
            </a:fld>
            <a:endParaRPr lang="en-US"/>
          </a:p>
        </p:txBody>
      </p:sp>
    </p:spTree>
    <p:extLst>
      <p:ext uri="{BB962C8B-B14F-4D97-AF65-F5344CB8AC3E}">
        <p14:creationId xmlns:p14="http://schemas.microsoft.com/office/powerpoint/2010/main" val="310924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096" y="6400800"/>
            <a:ext cx="11884104"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8" name="Rectangle 7"/>
          <p:cNvSpPr/>
          <p:nvPr/>
        </p:nvSpPr>
        <p:spPr>
          <a:xfrm>
            <a:off x="15" y="6334316"/>
            <a:ext cx="11884104"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758952"/>
            <a:ext cx="9806940" cy="3566160"/>
          </a:xfrm>
        </p:spPr>
        <p:txBody>
          <a:bodyPr anchor="b">
            <a:normAutofit/>
          </a:bodyPr>
          <a:lstStyle>
            <a:lvl1pPr algn="l">
              <a:lnSpc>
                <a:spcPct val="85000"/>
              </a:lnSpc>
              <a:defRPr sz="7800" spc="-49" baseline="0">
                <a:solidFill>
                  <a:schemeClr val="bg2">
                    <a:lumMod val="10000"/>
                  </a:schemeClr>
                </a:solidFill>
              </a:defRPr>
            </a:lvl1pPr>
          </a:lstStyle>
          <a:p>
            <a:r>
              <a:rPr lang="en-US" dirty="0"/>
              <a:t>Click to edit Master title style</a:t>
            </a:r>
          </a:p>
        </p:txBody>
      </p:sp>
      <p:sp>
        <p:nvSpPr>
          <p:cNvPr id="3" name="Subtitle 2"/>
          <p:cNvSpPr>
            <a:spLocks noGrp="1"/>
          </p:cNvSpPr>
          <p:nvPr>
            <p:ph type="subTitle" idx="1"/>
          </p:nvPr>
        </p:nvSpPr>
        <p:spPr>
          <a:xfrm>
            <a:off x="1072550" y="4455621"/>
            <a:ext cx="9806940" cy="1143000"/>
          </a:xfrm>
        </p:spPr>
        <p:txBody>
          <a:bodyPr lIns="91440" rIns="91440">
            <a:normAutofit/>
          </a:bodyPr>
          <a:lstStyle>
            <a:lvl1pPr marL="0" indent="0" algn="l">
              <a:buNone/>
              <a:defRPr sz="2340" cap="all" spc="195" baseline="0">
                <a:solidFill>
                  <a:schemeClr val="bg2">
                    <a:lumMod val="10000"/>
                  </a:schemeClr>
                </a:solidFill>
                <a:latin typeface="+mj-lt"/>
              </a:defRPr>
            </a:lvl1pPr>
            <a:lvl2pPr marL="445770" indent="0" algn="ctr">
              <a:buNone/>
              <a:defRPr sz="2340"/>
            </a:lvl2pPr>
            <a:lvl3pPr marL="891540" indent="0" algn="ctr">
              <a:buNone/>
              <a:defRPr sz="2340"/>
            </a:lvl3pPr>
            <a:lvl4pPr marL="1337310" indent="0" algn="ctr">
              <a:buNone/>
              <a:defRPr sz="1950"/>
            </a:lvl4pPr>
            <a:lvl5pPr marL="1783080" indent="0" algn="ctr">
              <a:buNone/>
              <a:defRPr sz="1950"/>
            </a:lvl5pPr>
            <a:lvl6pPr marL="2228850" indent="0" algn="ctr">
              <a:buNone/>
              <a:defRPr sz="1950"/>
            </a:lvl6pPr>
            <a:lvl7pPr marL="2674620" indent="0" algn="ctr">
              <a:buNone/>
              <a:defRPr sz="1950"/>
            </a:lvl7pPr>
            <a:lvl8pPr marL="3120390" indent="0" algn="ctr">
              <a:buNone/>
              <a:defRPr sz="1950"/>
            </a:lvl8pPr>
            <a:lvl9pPr marL="3566160" indent="0" algn="ctr">
              <a:buNone/>
              <a:defRPr sz="1950"/>
            </a:lvl9pPr>
          </a:lstStyle>
          <a:p>
            <a:r>
              <a:rPr lang="en-US" dirty="0"/>
              <a:t>Click to edit Master subtitle style</a:t>
            </a:r>
          </a:p>
        </p:txBody>
      </p:sp>
      <p:sp>
        <p:nvSpPr>
          <p:cNvPr id="4" name="Date Placeholder 3"/>
          <p:cNvSpPr>
            <a:spLocks noGrp="1"/>
          </p:cNvSpPr>
          <p:nvPr>
            <p:ph type="dt" sz="half" idx="10"/>
          </p:nvPr>
        </p:nvSpPr>
        <p:spPr/>
        <p:txBody>
          <a:bodyPr/>
          <a:lstStyle>
            <a:lvl1pPr>
              <a:defRPr sz="1600"/>
            </a:lvl1pPr>
          </a:lstStyle>
          <a:p>
            <a:fld id="{353018AE-5732-46FA-A12D-7311261D7C57}" type="datetime1">
              <a:rPr lang="en-US" smtClean="0"/>
              <a:pPr/>
              <a:t>8/9/2025</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89376" y="6451591"/>
            <a:ext cx="1279224" cy="365125"/>
          </a:xfrm>
          <a:prstGeom prst="rect">
            <a:avLst/>
          </a:prstGeom>
        </p:spPr>
        <p:txBody>
          <a:bodyPr/>
          <a:lstStyle>
            <a:lvl1pPr>
              <a:defRPr sz="2400"/>
            </a:lvl1pPr>
          </a:lstStyle>
          <a:p>
            <a:fld id="{AD33D9D5-3F94-4D0E-99A1-5E245C39E9B7}" type="slidenum">
              <a:rPr lang="en-US" smtClean="0"/>
              <a:pPr/>
              <a:t>‹#›</a:t>
            </a:fld>
            <a:endParaRPr lang="en-US"/>
          </a:p>
        </p:txBody>
      </p:sp>
      <p:cxnSp>
        <p:nvCxnSpPr>
          <p:cNvPr id="9" name="Straight Connector 8"/>
          <p:cNvCxnSpPr/>
          <p:nvPr/>
        </p:nvCxnSpPr>
        <p:spPr>
          <a:xfrm>
            <a:off x="1177467" y="4343400"/>
            <a:ext cx="962863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27105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74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5">
                    <a:lumMod val="50000"/>
                  </a:schemeClr>
                </a:solidFill>
              </a:defRPr>
            </a:lvl1pPr>
          </a:lstStyle>
          <a:p>
            <a:r>
              <a:rPr lang="en-US" dirty="0"/>
              <a:t>Click to edit Master title style</a:t>
            </a:r>
          </a:p>
        </p:txBody>
      </p:sp>
      <p:sp>
        <p:nvSpPr>
          <p:cNvPr id="3" name="Content Placeholder 2"/>
          <p:cNvSpPr>
            <a:spLocks noGrp="1"/>
          </p:cNvSpPr>
          <p:nvPr>
            <p:ph idx="1"/>
          </p:nvPr>
        </p:nvSpPr>
        <p:spPr>
          <a:xfrm>
            <a:off x="485619" y="1737361"/>
            <a:ext cx="9806940" cy="4023360"/>
          </a:xfrm>
        </p:spPr>
        <p:txBody>
          <a:bodyPr/>
          <a:lstStyle>
            <a:lvl1pPr>
              <a:defRPr>
                <a:solidFill>
                  <a:schemeClr val="bg2">
                    <a:lumMod val="10000"/>
                  </a:schemeClr>
                </a:solidFill>
              </a:defRPr>
            </a:lvl1pPr>
            <a:lvl2pPr>
              <a:defRPr>
                <a:solidFill>
                  <a:schemeClr val="bg2">
                    <a:lumMod val="10000"/>
                  </a:schemeClr>
                </a:solidFill>
              </a:defRPr>
            </a:lvl2pPr>
            <a:lvl3pPr>
              <a:defRPr>
                <a:solidFill>
                  <a:schemeClr val="bg2">
                    <a:lumMod val="10000"/>
                  </a:schemeClr>
                </a:solidFill>
              </a:defRPr>
            </a:lvl3pPr>
            <a:lvl4pPr>
              <a:defRPr>
                <a:solidFill>
                  <a:schemeClr val="bg2">
                    <a:lumMod val="10000"/>
                  </a:schemeClr>
                </a:solidFill>
              </a:defRPr>
            </a:lvl4pPr>
            <a:lvl5pPr>
              <a:defRPr>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34" name="Picture 10" descr="https://lh3.googleusercontent.com/O-QTLAMC8BswJhLk0RcTxiyQf4NrFqXT0UqHcn2eVY7vS43BGAZ3bL9pUdjQk7xK0y8UlLHngGAr141CZoo5d7-pyj_isjE6HrJEoY-r78rNuUzLGuBEgj9r7YbLrbtFpKBM4u4Xs7AvLDo22l-Wxao"/>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381130" y="150241"/>
            <a:ext cx="1339808" cy="13968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lh3.googleusercontent.com/Be1KqK94TxpMAIj2y0VLTL3PCZaIjByC9Cv-SBZf0RX9rUxrQXcF-giF_BnWY4BpFQUydqIyouvj8qoBgCiYEFt3QjWQa-hJOb-aLOv2ojS4xSrMWHKDa10oAspvQSSF42fRCnBtvjSHbB8awqqP4Mw"/>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9843" y="298940"/>
            <a:ext cx="974056" cy="1248126"/>
          </a:xfrm>
          <a:prstGeom prst="rect">
            <a:avLst/>
          </a:prstGeom>
          <a:noFill/>
          <a:extLst>
            <a:ext uri="{909E8E84-426E-40DD-AFC4-6F175D3DCCD1}">
              <a14:hiddenFill xmlns:a14="http://schemas.microsoft.com/office/drawing/2010/main">
                <a:solidFill>
                  <a:srgbClr val="FFFFFF"/>
                </a:solidFill>
              </a14:hiddenFill>
            </a:ext>
          </a:extLst>
        </p:spPr>
      </p:pic>
      <p:sp>
        <p:nvSpPr>
          <p:cNvPr id="7" name="Date Placeholder 3">
            <a:extLst>
              <a:ext uri="{FF2B5EF4-FFF2-40B4-BE49-F238E27FC236}">
                <a16:creationId xmlns:a16="http://schemas.microsoft.com/office/drawing/2014/main" id="{DEE5B6B5-02A2-30A8-6BDD-9038CCBDDD4A}"/>
              </a:ext>
            </a:extLst>
          </p:cNvPr>
          <p:cNvSpPr>
            <a:spLocks noGrp="1"/>
          </p:cNvSpPr>
          <p:nvPr>
            <p:ph type="dt" sz="half" idx="2"/>
          </p:nvPr>
        </p:nvSpPr>
        <p:spPr>
          <a:xfrm>
            <a:off x="9382333" y="6426162"/>
            <a:ext cx="2410464" cy="365125"/>
          </a:xfrm>
          <a:prstGeom prst="rect">
            <a:avLst/>
          </a:prstGeom>
        </p:spPr>
        <p:txBody>
          <a:bodyPr vert="horz" lIns="91440" tIns="45720" rIns="91440" bIns="45720" rtlCol="0" anchor="ctr"/>
          <a:lstStyle>
            <a:lvl1pPr algn="l">
              <a:defRPr sz="1400">
                <a:solidFill>
                  <a:srgbClr val="FFFFFF"/>
                </a:solidFill>
              </a:defRPr>
            </a:lvl1pPr>
          </a:lstStyle>
          <a:p>
            <a:fld id="{EFACC56F-5C24-46F7-A615-39268458F932}" type="datetime1">
              <a:rPr lang="en-US" smtClean="0"/>
              <a:pPr/>
              <a:t>8/9/2025</a:t>
            </a:fld>
            <a:endParaRPr lang="en-US" dirty="0"/>
          </a:p>
        </p:txBody>
      </p:sp>
      <p:sp>
        <p:nvSpPr>
          <p:cNvPr id="8" name="Footer Placeholder 4">
            <a:extLst>
              <a:ext uri="{FF2B5EF4-FFF2-40B4-BE49-F238E27FC236}">
                <a16:creationId xmlns:a16="http://schemas.microsoft.com/office/drawing/2014/main" id="{B6877B47-C4BE-21AB-4CC5-9E806601F750}"/>
              </a:ext>
            </a:extLst>
          </p:cNvPr>
          <p:cNvSpPr>
            <a:spLocks noGrp="1"/>
          </p:cNvSpPr>
          <p:nvPr>
            <p:ph type="ftr" sz="quarter" idx="3"/>
          </p:nvPr>
        </p:nvSpPr>
        <p:spPr>
          <a:xfrm>
            <a:off x="3592483" y="6492875"/>
            <a:ext cx="4702234" cy="365125"/>
          </a:xfrm>
          <a:prstGeom prst="rect">
            <a:avLst/>
          </a:prstGeom>
        </p:spPr>
        <p:txBody>
          <a:bodyPr vert="horz" lIns="91440" tIns="45720" rIns="91440" bIns="45720" rtlCol="0" anchor="ctr"/>
          <a:lstStyle>
            <a:lvl1pPr algn="ctr">
              <a:defRPr sz="1100" cap="all" baseline="0">
                <a:solidFill>
                  <a:srgbClr val="FFFFFF"/>
                </a:solidFill>
              </a:defRPr>
            </a:lvl1pPr>
          </a:lstStyle>
          <a:p>
            <a:endParaRPr lang="en-US" dirty="0"/>
          </a:p>
        </p:txBody>
      </p:sp>
      <p:sp>
        <p:nvSpPr>
          <p:cNvPr id="10" name="Slide Number Placeholder 5">
            <a:extLst>
              <a:ext uri="{FF2B5EF4-FFF2-40B4-BE49-F238E27FC236}">
                <a16:creationId xmlns:a16="http://schemas.microsoft.com/office/drawing/2014/main" id="{BC9E48BD-6ECE-A1C2-0C75-3BAE19D6529E}"/>
              </a:ext>
            </a:extLst>
          </p:cNvPr>
          <p:cNvSpPr>
            <a:spLocks noGrp="1"/>
          </p:cNvSpPr>
          <p:nvPr>
            <p:ph type="sldNum" sz="quarter" idx="4"/>
          </p:nvPr>
        </p:nvSpPr>
        <p:spPr>
          <a:xfrm>
            <a:off x="189376" y="6451591"/>
            <a:ext cx="1279224" cy="365125"/>
          </a:xfrm>
          <a:prstGeom prst="rect">
            <a:avLst/>
          </a:prstGeom>
        </p:spPr>
        <p:txBody>
          <a:bodyPr vert="horz" lIns="91440" tIns="45720" rIns="91440" bIns="45720" rtlCol="0" anchor="ctr"/>
          <a:lstStyle>
            <a:lvl1pPr algn="l">
              <a:defRPr sz="2000">
                <a:solidFill>
                  <a:srgbClr val="FFFFFF"/>
                </a:solidFill>
              </a:defRPr>
            </a:lvl1pPr>
          </a:lstStyle>
          <a:p>
            <a:fld id="{AD33D9D5-3F94-4D0E-99A1-5E245C39E9B7}" type="slidenum">
              <a:rPr lang="en-US" smtClean="0"/>
              <a:pPr/>
              <a:t>‹#›</a:t>
            </a:fld>
            <a:endParaRPr lang="en-US" dirty="0"/>
          </a:p>
        </p:txBody>
      </p:sp>
    </p:spTree>
    <p:extLst>
      <p:ext uri="{BB962C8B-B14F-4D97-AF65-F5344CB8AC3E}">
        <p14:creationId xmlns:p14="http://schemas.microsoft.com/office/powerpoint/2010/main" val="37507990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74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096" y="6400800"/>
            <a:ext cx="11884104"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1884104"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69848" y="758952"/>
            <a:ext cx="9806940" cy="3566160"/>
          </a:xfrm>
        </p:spPr>
        <p:txBody>
          <a:bodyPr anchor="b" anchorCtr="0">
            <a:normAutofit/>
          </a:bodyPr>
          <a:lstStyle>
            <a:lvl1pPr>
              <a:lnSpc>
                <a:spcPct val="85000"/>
              </a:lnSpc>
              <a:defRPr sz="78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69848" y="4453128"/>
            <a:ext cx="9806940" cy="1143000"/>
          </a:xfrm>
        </p:spPr>
        <p:txBody>
          <a:bodyPr lIns="91440" rIns="91440" anchor="t" anchorCtr="0">
            <a:normAutofit/>
          </a:bodyPr>
          <a:lstStyle>
            <a:lvl1pPr marL="0" indent="0">
              <a:buNone/>
              <a:defRPr sz="2340" cap="all" spc="195" baseline="0">
                <a:solidFill>
                  <a:schemeClr val="tx2"/>
                </a:solidFill>
                <a:latin typeface="+mj-lt"/>
              </a:defRPr>
            </a:lvl1pPr>
            <a:lvl2pPr marL="445770" indent="0">
              <a:buNone/>
              <a:defRPr sz="1755">
                <a:solidFill>
                  <a:schemeClr val="tx1">
                    <a:tint val="75000"/>
                  </a:schemeClr>
                </a:solidFill>
              </a:defRPr>
            </a:lvl2pPr>
            <a:lvl3pPr marL="891540" indent="0">
              <a:buNone/>
              <a:defRPr sz="1560">
                <a:solidFill>
                  <a:schemeClr val="tx1">
                    <a:tint val="75000"/>
                  </a:schemeClr>
                </a:solidFill>
              </a:defRPr>
            </a:lvl3pPr>
            <a:lvl4pPr marL="1337310" indent="0">
              <a:buNone/>
              <a:defRPr sz="1365">
                <a:solidFill>
                  <a:schemeClr val="tx1">
                    <a:tint val="75000"/>
                  </a:schemeClr>
                </a:solidFill>
              </a:defRPr>
            </a:lvl4pPr>
            <a:lvl5pPr marL="1783080" indent="0">
              <a:buNone/>
              <a:defRPr sz="1365">
                <a:solidFill>
                  <a:schemeClr val="tx1">
                    <a:tint val="75000"/>
                  </a:schemeClr>
                </a:solidFill>
              </a:defRPr>
            </a:lvl5pPr>
            <a:lvl6pPr marL="2228850" indent="0">
              <a:buNone/>
              <a:defRPr sz="1365">
                <a:solidFill>
                  <a:schemeClr val="tx1">
                    <a:tint val="75000"/>
                  </a:schemeClr>
                </a:solidFill>
              </a:defRPr>
            </a:lvl6pPr>
            <a:lvl7pPr marL="2674620" indent="0">
              <a:buNone/>
              <a:defRPr sz="1365">
                <a:solidFill>
                  <a:schemeClr val="tx1">
                    <a:tint val="75000"/>
                  </a:schemeClr>
                </a:solidFill>
              </a:defRPr>
            </a:lvl7pPr>
            <a:lvl8pPr marL="3120390" indent="0">
              <a:buNone/>
              <a:defRPr sz="1365">
                <a:solidFill>
                  <a:schemeClr val="tx1">
                    <a:tint val="75000"/>
                  </a:schemeClr>
                </a:solidFill>
              </a:defRPr>
            </a:lvl8pPr>
            <a:lvl9pPr marL="3566160" indent="0">
              <a:buNone/>
              <a:defRPr sz="136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EF2031-22E5-4BD4-A1F9-5C5CE041D90B}" type="datetime1">
              <a:rPr lang="en-US" smtClean="0"/>
              <a:t>8/9/2025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89376" y="6451591"/>
            <a:ext cx="1279224" cy="365125"/>
          </a:xfrm>
          <a:prstGeom prst="rect">
            <a:avLst/>
          </a:prstGeom>
        </p:spPr>
        <p:txBody>
          <a:bodyPr/>
          <a:lstStyle/>
          <a:p>
            <a:fld id="{AD33D9D5-3F94-4D0E-99A1-5E245C39E9B7}" type="slidenum">
              <a:rPr lang="en-US" smtClean="0"/>
              <a:t>‹#›</a:t>
            </a:fld>
            <a:endParaRPr lang="en-US"/>
          </a:p>
        </p:txBody>
      </p:sp>
      <p:cxnSp>
        <p:nvCxnSpPr>
          <p:cNvPr id="9" name="Straight Connector 8"/>
          <p:cNvCxnSpPr/>
          <p:nvPr/>
        </p:nvCxnSpPr>
        <p:spPr>
          <a:xfrm>
            <a:off x="1177467" y="4343400"/>
            <a:ext cx="962863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38144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74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69848" y="286604"/>
            <a:ext cx="980694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69846" y="1845734"/>
            <a:ext cx="4814316"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62472" y="1845735"/>
            <a:ext cx="4814316"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F204526-5D8D-448D-B715-714342C5D01E}" type="datetime1">
              <a:rPr lang="en-US" smtClean="0"/>
              <a:t>8/9/2025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89376" y="6451591"/>
            <a:ext cx="1279224" cy="365125"/>
          </a:xfrm>
          <a:prstGeom prst="rect">
            <a:avLst/>
          </a:prstGeom>
        </p:spPr>
        <p:txBody>
          <a:bodyPr/>
          <a:lstStyle/>
          <a:p>
            <a:fld id="{AD33D9D5-3F94-4D0E-99A1-5E245C39E9B7}" type="slidenum">
              <a:rPr lang="en-US" smtClean="0"/>
              <a:t>‹#›</a:t>
            </a:fld>
            <a:endParaRPr lang="en-US"/>
          </a:p>
        </p:txBody>
      </p:sp>
    </p:spTree>
    <p:extLst>
      <p:ext uri="{BB962C8B-B14F-4D97-AF65-F5344CB8AC3E}">
        <p14:creationId xmlns:p14="http://schemas.microsoft.com/office/powerpoint/2010/main" val="27461969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74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69848" y="286604"/>
            <a:ext cx="980694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1846052"/>
            <a:ext cx="4814316" cy="736282"/>
          </a:xfrm>
        </p:spPr>
        <p:txBody>
          <a:bodyPr lIns="91440" rIns="91440" anchor="ctr">
            <a:normAutofit/>
          </a:bodyPr>
          <a:lstStyle>
            <a:lvl1pPr marL="0" indent="0">
              <a:buNone/>
              <a:defRPr sz="1950" b="0" cap="all" baseline="0">
                <a:solidFill>
                  <a:schemeClr val="tx2"/>
                </a:solidFill>
              </a:defRPr>
            </a:lvl1pPr>
            <a:lvl2pPr marL="445770" indent="0">
              <a:buNone/>
              <a:defRPr sz="1950" b="1"/>
            </a:lvl2pPr>
            <a:lvl3pPr marL="891540" indent="0">
              <a:buNone/>
              <a:defRPr sz="1755" b="1"/>
            </a:lvl3pPr>
            <a:lvl4pPr marL="1337310" indent="0">
              <a:buNone/>
              <a:defRPr sz="1560" b="1"/>
            </a:lvl4pPr>
            <a:lvl5pPr marL="1783080" indent="0">
              <a:buNone/>
              <a:defRPr sz="1560" b="1"/>
            </a:lvl5pPr>
            <a:lvl6pPr marL="2228850" indent="0">
              <a:buNone/>
              <a:defRPr sz="1560" b="1"/>
            </a:lvl6pPr>
            <a:lvl7pPr marL="2674620" indent="0">
              <a:buNone/>
              <a:defRPr sz="1560" b="1"/>
            </a:lvl7pPr>
            <a:lvl8pPr marL="3120390" indent="0">
              <a:buNone/>
              <a:defRPr sz="1560" b="1"/>
            </a:lvl8pPr>
            <a:lvl9pPr marL="3566160" indent="0">
              <a:buNone/>
              <a:defRPr sz="1560" b="1"/>
            </a:lvl9pPr>
          </a:lstStyle>
          <a:p>
            <a:pPr lvl="0"/>
            <a:r>
              <a:rPr lang="en-US"/>
              <a:t>Click to edit Master text styles</a:t>
            </a:r>
          </a:p>
        </p:txBody>
      </p:sp>
      <p:sp>
        <p:nvSpPr>
          <p:cNvPr id="4" name="Content Placeholder 3"/>
          <p:cNvSpPr>
            <a:spLocks noGrp="1"/>
          </p:cNvSpPr>
          <p:nvPr>
            <p:ph sz="half" idx="2"/>
          </p:nvPr>
        </p:nvSpPr>
        <p:spPr>
          <a:xfrm>
            <a:off x="1069848" y="2582334"/>
            <a:ext cx="4814316"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62472" y="1846052"/>
            <a:ext cx="4814316" cy="736282"/>
          </a:xfrm>
        </p:spPr>
        <p:txBody>
          <a:bodyPr lIns="91440" rIns="91440" anchor="ctr">
            <a:normAutofit/>
          </a:bodyPr>
          <a:lstStyle>
            <a:lvl1pPr marL="0" indent="0">
              <a:buNone/>
              <a:defRPr sz="1950" b="0" cap="all" baseline="0">
                <a:solidFill>
                  <a:schemeClr val="tx2"/>
                </a:solidFill>
              </a:defRPr>
            </a:lvl1pPr>
            <a:lvl2pPr marL="445770" indent="0">
              <a:buNone/>
              <a:defRPr sz="1950" b="1"/>
            </a:lvl2pPr>
            <a:lvl3pPr marL="891540" indent="0">
              <a:buNone/>
              <a:defRPr sz="1755" b="1"/>
            </a:lvl3pPr>
            <a:lvl4pPr marL="1337310" indent="0">
              <a:buNone/>
              <a:defRPr sz="1560" b="1"/>
            </a:lvl4pPr>
            <a:lvl5pPr marL="1783080" indent="0">
              <a:buNone/>
              <a:defRPr sz="1560" b="1"/>
            </a:lvl5pPr>
            <a:lvl6pPr marL="2228850" indent="0">
              <a:buNone/>
              <a:defRPr sz="1560" b="1"/>
            </a:lvl6pPr>
            <a:lvl7pPr marL="2674620" indent="0">
              <a:buNone/>
              <a:defRPr sz="1560" b="1"/>
            </a:lvl7pPr>
            <a:lvl8pPr marL="3120390" indent="0">
              <a:buNone/>
              <a:defRPr sz="1560" b="1"/>
            </a:lvl8pPr>
            <a:lvl9pPr marL="3566160" indent="0">
              <a:buNone/>
              <a:defRPr sz="1560" b="1"/>
            </a:lvl9pPr>
          </a:lstStyle>
          <a:p>
            <a:pPr lvl="0"/>
            <a:r>
              <a:rPr lang="en-US"/>
              <a:t>Click to edit Master text styles</a:t>
            </a:r>
          </a:p>
        </p:txBody>
      </p:sp>
      <p:sp>
        <p:nvSpPr>
          <p:cNvPr id="6" name="Content Placeholder 5"/>
          <p:cNvSpPr>
            <a:spLocks noGrp="1"/>
          </p:cNvSpPr>
          <p:nvPr>
            <p:ph sz="quarter" idx="4"/>
          </p:nvPr>
        </p:nvSpPr>
        <p:spPr>
          <a:xfrm>
            <a:off x="6062472" y="2582334"/>
            <a:ext cx="4814316"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C3FD25D-6AA9-4500-9677-8EE45FA151F0}" type="datetime1">
              <a:rPr lang="en-US" smtClean="0"/>
              <a:t>8/9/2025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189376" y="6451591"/>
            <a:ext cx="1279224" cy="365125"/>
          </a:xfrm>
          <a:prstGeom prst="rect">
            <a:avLst/>
          </a:prstGeom>
        </p:spPr>
        <p:txBody>
          <a:bodyPr/>
          <a:lstStyle/>
          <a:p>
            <a:fld id="{AD33D9D5-3F94-4D0E-99A1-5E245C39E9B7}" type="slidenum">
              <a:rPr lang="en-US" smtClean="0"/>
              <a:t>‹#›</a:t>
            </a:fld>
            <a:endParaRPr lang="en-US"/>
          </a:p>
        </p:txBody>
      </p:sp>
    </p:spTree>
    <p:extLst>
      <p:ext uri="{BB962C8B-B14F-4D97-AF65-F5344CB8AC3E}">
        <p14:creationId xmlns:p14="http://schemas.microsoft.com/office/powerpoint/2010/main" val="15503683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74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2">
                    <a:lumMod val="10000"/>
                  </a:schemeClr>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E3B88C47-B1A2-44D6-85A1-592859CCA097}" type="datetime1">
              <a:rPr lang="en-US" smtClean="0"/>
              <a:t>8/9/2025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189376" y="6451591"/>
            <a:ext cx="1279224" cy="365125"/>
          </a:xfrm>
          <a:prstGeom prst="rect">
            <a:avLst/>
          </a:prstGeom>
        </p:spPr>
        <p:txBody>
          <a:bodyPr/>
          <a:lstStyle/>
          <a:p>
            <a:fld id="{AD33D9D5-3F94-4D0E-99A1-5E245C39E9B7}" type="slidenum">
              <a:rPr lang="en-US" smtClean="0"/>
              <a:pPr/>
              <a:t>‹#›</a:t>
            </a:fld>
            <a:endParaRPr lang="en-US" dirty="0"/>
          </a:p>
        </p:txBody>
      </p:sp>
    </p:spTree>
    <p:extLst>
      <p:ext uri="{BB962C8B-B14F-4D97-AF65-F5344CB8AC3E}">
        <p14:creationId xmlns:p14="http://schemas.microsoft.com/office/powerpoint/2010/main" val="31438852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74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096" y="6400800"/>
            <a:ext cx="11884104"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1884104"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DEF66E1-1574-473A-B4E0-2C7A3E000C1B}" type="datetime1">
              <a:rPr lang="en-US" smtClean="0"/>
              <a:t>8/9/2025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189376" y="6451591"/>
            <a:ext cx="1279224" cy="365125"/>
          </a:xfrm>
          <a:prstGeom prst="rect">
            <a:avLst/>
          </a:prstGeom>
        </p:spPr>
        <p:txBody>
          <a:bodyPr/>
          <a:lstStyle/>
          <a:p>
            <a:fld id="{AD33D9D5-3F94-4D0E-99A1-5E245C39E9B7}" type="slidenum">
              <a:rPr lang="en-US" smtClean="0"/>
              <a:t>‹#›</a:t>
            </a:fld>
            <a:endParaRPr lang="en-US"/>
          </a:p>
        </p:txBody>
      </p:sp>
    </p:spTree>
    <p:extLst>
      <p:ext uri="{BB962C8B-B14F-4D97-AF65-F5344CB8AC3E}">
        <p14:creationId xmlns:p14="http://schemas.microsoft.com/office/powerpoint/2010/main" val="5174157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74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3259945"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271419" y="-215652"/>
            <a:ext cx="624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45770" y="594359"/>
            <a:ext cx="2561151" cy="2286000"/>
          </a:xfrm>
        </p:spPr>
        <p:txBody>
          <a:bodyPr anchor="b">
            <a:normAutofit/>
          </a:bodyPr>
          <a:lstStyle>
            <a:lvl1pPr>
              <a:defRPr sz="3510" b="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4680585" y="731520"/>
            <a:ext cx="6329934"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45770" y="2926080"/>
            <a:ext cx="3120390" cy="3379124"/>
          </a:xfrm>
        </p:spPr>
        <p:txBody>
          <a:bodyPr lIns="91440" rIns="91440">
            <a:normAutofit/>
          </a:bodyPr>
          <a:lstStyle>
            <a:lvl1pPr marL="0" indent="0">
              <a:buNone/>
              <a:defRPr sz="1463">
                <a:solidFill>
                  <a:srgbClr val="FFFFFF"/>
                </a:solidFill>
              </a:defRPr>
            </a:lvl1pPr>
            <a:lvl2pPr marL="445770" indent="0">
              <a:buNone/>
              <a:defRPr sz="1170"/>
            </a:lvl2pPr>
            <a:lvl3pPr marL="891540" indent="0">
              <a:buNone/>
              <a:defRPr sz="975"/>
            </a:lvl3pPr>
            <a:lvl4pPr marL="1337310" indent="0">
              <a:buNone/>
              <a:defRPr sz="878"/>
            </a:lvl4pPr>
            <a:lvl5pPr marL="1783080" indent="0">
              <a:buNone/>
              <a:defRPr sz="878"/>
            </a:lvl5pPr>
            <a:lvl6pPr marL="2228850" indent="0">
              <a:buNone/>
              <a:defRPr sz="878"/>
            </a:lvl6pPr>
            <a:lvl7pPr marL="2674620" indent="0">
              <a:buNone/>
              <a:defRPr sz="878"/>
            </a:lvl7pPr>
            <a:lvl8pPr marL="3120390" indent="0">
              <a:buNone/>
              <a:defRPr sz="878"/>
            </a:lvl8pPr>
            <a:lvl9pPr marL="3566160" indent="0">
              <a:buNone/>
              <a:defRPr sz="878"/>
            </a:lvl9pPr>
          </a:lstStyle>
          <a:p>
            <a:pPr lvl="0"/>
            <a:r>
              <a:rPr lang="en-US"/>
              <a:t>Click to edit Master text styles</a:t>
            </a:r>
          </a:p>
        </p:txBody>
      </p:sp>
      <p:sp>
        <p:nvSpPr>
          <p:cNvPr id="5" name="Date Placeholder 4"/>
          <p:cNvSpPr>
            <a:spLocks noGrp="1"/>
          </p:cNvSpPr>
          <p:nvPr>
            <p:ph type="dt" sz="half" idx="10"/>
          </p:nvPr>
        </p:nvSpPr>
        <p:spPr>
          <a:xfrm>
            <a:off x="453874" y="6459786"/>
            <a:ext cx="2553047" cy="365125"/>
          </a:xfrm>
        </p:spPr>
        <p:txBody>
          <a:bodyPr/>
          <a:lstStyle>
            <a:lvl1pPr algn="l">
              <a:defRPr/>
            </a:lvl1pPr>
          </a:lstStyle>
          <a:p>
            <a:fld id="{BCA25FBA-5535-409A-B3C5-C1DFA683E81E}" type="datetime1">
              <a:rPr lang="en-US" smtClean="0"/>
              <a:t>8/9/2025</a:t>
            </a:fld>
            <a:endParaRPr lang="en-US"/>
          </a:p>
        </p:txBody>
      </p:sp>
      <p:sp>
        <p:nvSpPr>
          <p:cNvPr id="6" name="Footer Placeholder 5"/>
          <p:cNvSpPr>
            <a:spLocks noGrp="1"/>
          </p:cNvSpPr>
          <p:nvPr>
            <p:ph type="ftr" sz="quarter" idx="11"/>
          </p:nvPr>
        </p:nvSpPr>
        <p:spPr>
          <a:xfrm>
            <a:off x="4680585" y="6459786"/>
            <a:ext cx="4531995"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1629988" y="6459786"/>
            <a:ext cx="1279224" cy="365125"/>
          </a:xfrm>
          <a:prstGeom prst="rect">
            <a:avLst/>
          </a:prstGeom>
        </p:spPr>
        <p:txBody>
          <a:bodyPr/>
          <a:lstStyle>
            <a:lvl1pPr>
              <a:defRPr>
                <a:solidFill>
                  <a:schemeClr val="tx2"/>
                </a:solidFill>
              </a:defRPr>
            </a:lvl1pPr>
          </a:lstStyle>
          <a:p>
            <a:fld id="{AD33D9D5-3F94-4D0E-99A1-5E245C39E9B7}" type="slidenum">
              <a:rPr lang="en-US" smtClean="0"/>
              <a:t>‹#›</a:t>
            </a:fld>
            <a:endParaRPr lang="en-US" dirty="0"/>
          </a:p>
        </p:txBody>
      </p:sp>
    </p:spTree>
    <p:extLst>
      <p:ext uri="{BB962C8B-B14F-4D97-AF65-F5344CB8AC3E}">
        <p14:creationId xmlns:p14="http://schemas.microsoft.com/office/powerpoint/2010/main" val="41833050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74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1" y="4953000"/>
            <a:ext cx="11884104"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1884104"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69848" y="5074920"/>
            <a:ext cx="9860804" cy="822960"/>
          </a:xfrm>
        </p:spPr>
        <p:txBody>
          <a:bodyPr lIns="91440" tIns="0" rIns="91440" bIns="0" anchor="b">
            <a:noAutofit/>
          </a:bodyPr>
          <a:lstStyle>
            <a:lvl1pPr>
              <a:defRPr sz="351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1887185" cy="4915076"/>
          </a:xfrm>
          <a:solidFill>
            <a:schemeClr val="bg2">
              <a:lumMod val="90000"/>
            </a:schemeClr>
          </a:solidFill>
        </p:spPr>
        <p:txBody>
          <a:bodyPr lIns="457200" tIns="457200" anchor="t"/>
          <a:lstStyle>
            <a:lvl1pPr marL="0" indent="0">
              <a:buNone/>
              <a:defRPr sz="3120"/>
            </a:lvl1pPr>
            <a:lvl2pPr marL="445770" indent="0">
              <a:buNone/>
              <a:defRPr sz="2730"/>
            </a:lvl2pPr>
            <a:lvl3pPr marL="891540" indent="0">
              <a:buNone/>
              <a:defRPr sz="2340"/>
            </a:lvl3pPr>
            <a:lvl4pPr marL="1337310" indent="0">
              <a:buNone/>
              <a:defRPr sz="1950"/>
            </a:lvl4pPr>
            <a:lvl5pPr marL="1783080" indent="0">
              <a:buNone/>
              <a:defRPr sz="1950"/>
            </a:lvl5pPr>
            <a:lvl6pPr marL="2228850" indent="0">
              <a:buNone/>
              <a:defRPr sz="1950"/>
            </a:lvl6pPr>
            <a:lvl7pPr marL="2674620" indent="0">
              <a:buNone/>
              <a:defRPr sz="1950"/>
            </a:lvl7pPr>
            <a:lvl8pPr marL="3120390" indent="0">
              <a:buNone/>
              <a:defRPr sz="1950"/>
            </a:lvl8pPr>
            <a:lvl9pPr marL="3566160" indent="0">
              <a:buNone/>
              <a:defRPr sz="1950"/>
            </a:lvl9pPr>
          </a:lstStyle>
          <a:p>
            <a:r>
              <a:rPr lang="en-US"/>
              <a:t>Click icon to add picture</a:t>
            </a:r>
            <a:endParaRPr lang="en-US" dirty="0"/>
          </a:p>
        </p:txBody>
      </p:sp>
      <p:sp>
        <p:nvSpPr>
          <p:cNvPr id="4" name="Text Placeholder 3"/>
          <p:cNvSpPr>
            <a:spLocks noGrp="1"/>
          </p:cNvSpPr>
          <p:nvPr>
            <p:ph type="body" sz="half" idx="2"/>
          </p:nvPr>
        </p:nvSpPr>
        <p:spPr>
          <a:xfrm>
            <a:off x="1069848" y="5907024"/>
            <a:ext cx="9860432" cy="594360"/>
          </a:xfrm>
        </p:spPr>
        <p:txBody>
          <a:bodyPr lIns="91440" tIns="0" rIns="91440" bIns="0">
            <a:normAutofit/>
          </a:bodyPr>
          <a:lstStyle>
            <a:lvl1pPr marL="0" indent="0">
              <a:spcBef>
                <a:spcPts val="0"/>
              </a:spcBef>
              <a:spcAft>
                <a:spcPts val="585"/>
              </a:spcAft>
              <a:buNone/>
              <a:defRPr sz="1463">
                <a:solidFill>
                  <a:srgbClr val="FFFFFF"/>
                </a:solidFill>
              </a:defRPr>
            </a:lvl1pPr>
            <a:lvl2pPr marL="445770" indent="0">
              <a:buNone/>
              <a:defRPr sz="1170"/>
            </a:lvl2pPr>
            <a:lvl3pPr marL="891540" indent="0">
              <a:buNone/>
              <a:defRPr sz="975"/>
            </a:lvl3pPr>
            <a:lvl4pPr marL="1337310" indent="0">
              <a:buNone/>
              <a:defRPr sz="878"/>
            </a:lvl4pPr>
            <a:lvl5pPr marL="1783080" indent="0">
              <a:buNone/>
              <a:defRPr sz="878"/>
            </a:lvl5pPr>
            <a:lvl6pPr marL="2228850" indent="0">
              <a:buNone/>
              <a:defRPr sz="878"/>
            </a:lvl6pPr>
            <a:lvl7pPr marL="2674620" indent="0">
              <a:buNone/>
              <a:defRPr sz="878"/>
            </a:lvl7pPr>
            <a:lvl8pPr marL="3120390" indent="0">
              <a:buNone/>
              <a:defRPr sz="878"/>
            </a:lvl8pPr>
            <a:lvl9pPr marL="3566160" indent="0">
              <a:buNone/>
              <a:defRPr sz="878"/>
            </a:lvl9pPr>
          </a:lstStyle>
          <a:p>
            <a:pPr lvl="0"/>
            <a:r>
              <a:rPr lang="en-US"/>
              <a:t>Click to edit Master text styles</a:t>
            </a:r>
          </a:p>
        </p:txBody>
      </p:sp>
      <p:sp>
        <p:nvSpPr>
          <p:cNvPr id="5" name="Date Placeholder 4"/>
          <p:cNvSpPr>
            <a:spLocks noGrp="1"/>
          </p:cNvSpPr>
          <p:nvPr>
            <p:ph type="dt" sz="half" idx="10"/>
          </p:nvPr>
        </p:nvSpPr>
        <p:spPr/>
        <p:txBody>
          <a:bodyPr/>
          <a:lstStyle/>
          <a:p>
            <a:fld id="{B435BDF5-F85F-4DCB-BBED-0D23DECEB9F1}" type="datetime1">
              <a:rPr lang="en-US" smtClean="0"/>
              <a:t>8/9/2025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89376" y="6451591"/>
            <a:ext cx="1279224" cy="365125"/>
          </a:xfrm>
          <a:prstGeom prst="rect">
            <a:avLst/>
          </a:prstGeom>
        </p:spPr>
        <p:txBody>
          <a:bodyPr/>
          <a:lstStyle/>
          <a:p>
            <a:fld id="{AD33D9D5-3F94-4D0E-99A1-5E245C39E9B7}" type="slidenum">
              <a:rPr lang="en-US" smtClean="0"/>
              <a:t>‹#›</a:t>
            </a:fld>
            <a:endParaRPr lang="en-US"/>
          </a:p>
        </p:txBody>
      </p:sp>
    </p:spTree>
    <p:extLst>
      <p:ext uri="{BB962C8B-B14F-4D97-AF65-F5344CB8AC3E}">
        <p14:creationId xmlns:p14="http://schemas.microsoft.com/office/powerpoint/2010/main" val="24307634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74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E65F83-5A9D-4A9D-976E-583A52619ECC}" type="datetime1">
              <a:rPr lang="en-US" smtClean="0"/>
              <a:t>8/9/2025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89376" y="6451591"/>
            <a:ext cx="1279224" cy="365125"/>
          </a:xfrm>
          <a:prstGeom prst="rect">
            <a:avLst/>
          </a:prstGeom>
        </p:spPr>
        <p:txBody>
          <a:bodyPr/>
          <a:lstStyle/>
          <a:p>
            <a:fld id="{AD33D9D5-3F94-4D0E-99A1-5E245C39E9B7}" type="slidenum">
              <a:rPr lang="en-US" smtClean="0"/>
              <a:t>‹#›</a:t>
            </a:fld>
            <a:endParaRPr lang="en-US"/>
          </a:p>
        </p:txBody>
      </p:sp>
    </p:spTree>
    <p:extLst>
      <p:ext uri="{BB962C8B-B14F-4D97-AF65-F5344CB8AC3E}">
        <p14:creationId xmlns:p14="http://schemas.microsoft.com/office/powerpoint/2010/main" val="19893083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74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096" y="6400800"/>
            <a:ext cx="11884104"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1884104"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506777" y="412302"/>
            <a:ext cx="2563178"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7245" y="412302"/>
            <a:ext cx="7540943"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F3566E-742F-4DC1-9D8E-4034231ED725}" type="datetime1">
              <a:rPr lang="en-US" smtClean="0"/>
              <a:t>8/9/2025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89376" y="6451591"/>
            <a:ext cx="1279224" cy="365125"/>
          </a:xfrm>
          <a:prstGeom prst="rect">
            <a:avLst/>
          </a:prstGeom>
        </p:spPr>
        <p:txBody>
          <a:bodyPr/>
          <a:lstStyle/>
          <a:p>
            <a:fld id="{AD33D9D5-3F94-4D0E-99A1-5E245C39E9B7}" type="slidenum">
              <a:rPr lang="en-US" smtClean="0"/>
              <a:t>‹#›</a:t>
            </a:fld>
            <a:endParaRPr lang="en-US"/>
          </a:p>
        </p:txBody>
      </p:sp>
    </p:spTree>
    <p:extLst>
      <p:ext uri="{BB962C8B-B14F-4D97-AF65-F5344CB8AC3E}">
        <p14:creationId xmlns:p14="http://schemas.microsoft.com/office/powerpoint/2010/main" val="6559606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74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0875CCB-091D-4A1A-94F5-3D92633D7266}" type="datetime1">
              <a:rPr lang="en-US" smtClean="0"/>
              <a:t>8/9/2025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189376" y="6451591"/>
            <a:ext cx="1279224" cy="365125"/>
          </a:xfrm>
          <a:prstGeom prst="rect">
            <a:avLst/>
          </a:prstGeom>
        </p:spPr>
        <p:txBody>
          <a:bodyPr/>
          <a:lstStyle/>
          <a:p>
            <a:fld id="{AD33D9D5-3F94-4D0E-99A1-5E245C39E9B7}" type="slidenum">
              <a:rPr lang="en-US" smtClean="0"/>
              <a:pPr/>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908151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744"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29718" y="6385905"/>
            <a:ext cx="118872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2000" dirty="0"/>
          </a:p>
        </p:txBody>
      </p:sp>
      <p:sp>
        <p:nvSpPr>
          <p:cNvPr id="9" name="Rectangle 8"/>
          <p:cNvSpPr/>
          <p:nvPr/>
        </p:nvSpPr>
        <p:spPr>
          <a:xfrm>
            <a:off x="-20396" y="6330335"/>
            <a:ext cx="118871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69848" y="286604"/>
            <a:ext cx="980694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1845734"/>
            <a:ext cx="980694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382333" y="6426162"/>
            <a:ext cx="2410464" cy="365125"/>
          </a:xfrm>
          <a:prstGeom prst="rect">
            <a:avLst/>
          </a:prstGeom>
        </p:spPr>
        <p:txBody>
          <a:bodyPr vert="horz" lIns="91440" tIns="45720" rIns="91440" bIns="45720" rtlCol="0" anchor="ctr"/>
          <a:lstStyle>
            <a:lvl1pPr algn="l">
              <a:defRPr sz="1400">
                <a:solidFill>
                  <a:srgbClr val="FFFFFF"/>
                </a:solidFill>
              </a:defRPr>
            </a:lvl1pPr>
          </a:lstStyle>
          <a:p>
            <a:fld id="{EFACC56F-5C24-46F7-A615-39268458F932}" type="datetime1">
              <a:rPr lang="en-US" smtClean="0"/>
              <a:pPr/>
              <a:t>8/9/2025</a:t>
            </a:fld>
            <a:endParaRPr lang="en-US" dirty="0"/>
          </a:p>
        </p:txBody>
      </p:sp>
      <p:sp>
        <p:nvSpPr>
          <p:cNvPr id="5" name="Footer Placeholder 4"/>
          <p:cNvSpPr>
            <a:spLocks noGrp="1"/>
          </p:cNvSpPr>
          <p:nvPr>
            <p:ph type="ftr" sz="quarter" idx="3"/>
          </p:nvPr>
        </p:nvSpPr>
        <p:spPr>
          <a:xfrm>
            <a:off x="3592483" y="6492875"/>
            <a:ext cx="4702234" cy="365125"/>
          </a:xfrm>
          <a:prstGeom prst="rect">
            <a:avLst/>
          </a:prstGeom>
        </p:spPr>
        <p:txBody>
          <a:bodyPr vert="horz" lIns="91440" tIns="45720" rIns="91440" bIns="45720" rtlCol="0" anchor="ctr"/>
          <a:lstStyle>
            <a:lvl1pPr algn="ctr">
              <a:defRPr sz="11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89376" y="6426162"/>
            <a:ext cx="1279224" cy="365125"/>
          </a:xfrm>
          <a:prstGeom prst="rect">
            <a:avLst/>
          </a:prstGeom>
        </p:spPr>
        <p:txBody>
          <a:bodyPr vert="horz" lIns="91440" tIns="45720" rIns="91440" bIns="45720" rtlCol="0" anchor="ctr"/>
          <a:lstStyle>
            <a:lvl1pPr algn="l">
              <a:defRPr sz="2400">
                <a:solidFill>
                  <a:srgbClr val="FFFFFF"/>
                </a:solidFill>
              </a:defRPr>
            </a:lvl1pPr>
          </a:lstStyle>
          <a:p>
            <a:fld id="{AD33D9D5-3F94-4D0E-99A1-5E245C39E9B7}" type="slidenum">
              <a:rPr lang="en-US" smtClean="0"/>
              <a:pPr/>
              <a:t>‹#›</a:t>
            </a:fld>
            <a:endParaRPr lang="en-US" dirty="0"/>
          </a:p>
        </p:txBody>
      </p:sp>
      <p:cxnSp>
        <p:nvCxnSpPr>
          <p:cNvPr id="10" name="Straight Connector 9"/>
          <p:cNvCxnSpPr/>
          <p:nvPr/>
        </p:nvCxnSpPr>
        <p:spPr>
          <a:xfrm>
            <a:off x="1163694" y="1737845"/>
            <a:ext cx="9717786"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0854374"/>
      </p:ext>
    </p:extLst>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 id="2147483870" r:id="rId12"/>
  </p:sldLayoutIdLst>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hf hdr="0" ftr="0"/>
  <p:txStyles>
    <p:titleStyle>
      <a:lvl1pPr algn="l" defTabSz="891540" rtl="0" eaLnBrk="1" latinLnBrk="0" hangingPunct="1">
        <a:lnSpc>
          <a:spcPct val="85000"/>
        </a:lnSpc>
        <a:spcBef>
          <a:spcPct val="0"/>
        </a:spcBef>
        <a:buNone/>
        <a:defRPr sz="4680" kern="1200" spc="-49" baseline="0">
          <a:solidFill>
            <a:schemeClr val="tx1">
              <a:lumMod val="75000"/>
              <a:lumOff val="25000"/>
            </a:schemeClr>
          </a:solidFill>
          <a:latin typeface="+mj-lt"/>
          <a:ea typeface="+mj-ea"/>
          <a:cs typeface="+mj-cs"/>
        </a:defRPr>
      </a:lvl1pPr>
    </p:titleStyle>
    <p:bodyStyle>
      <a:lvl1pPr marL="89154" indent="-89154" algn="l" defTabSz="891540" rtl="0" eaLnBrk="1" latinLnBrk="0" hangingPunct="1">
        <a:lnSpc>
          <a:spcPct val="90000"/>
        </a:lnSpc>
        <a:spcBef>
          <a:spcPts val="1170"/>
        </a:spcBef>
        <a:spcAft>
          <a:spcPts val="195"/>
        </a:spcAft>
        <a:buClr>
          <a:schemeClr val="accent1"/>
        </a:buClr>
        <a:buSzPct val="100000"/>
        <a:buFont typeface="Calibri" panose="020F0502020204030204" pitchFamily="34" charset="0"/>
        <a:buChar char=" "/>
        <a:defRPr sz="1950" kern="1200">
          <a:solidFill>
            <a:schemeClr val="tx1">
              <a:lumMod val="75000"/>
              <a:lumOff val="25000"/>
            </a:schemeClr>
          </a:solidFill>
          <a:latin typeface="+mn-lt"/>
          <a:ea typeface="+mn-ea"/>
          <a:cs typeface="+mn-cs"/>
        </a:defRPr>
      </a:lvl1pPr>
      <a:lvl2pPr marL="374447" indent="-178308" algn="l" defTabSz="891540" rtl="0" eaLnBrk="1" latinLnBrk="0" hangingPunct="1">
        <a:lnSpc>
          <a:spcPct val="90000"/>
        </a:lnSpc>
        <a:spcBef>
          <a:spcPts val="195"/>
        </a:spcBef>
        <a:spcAft>
          <a:spcPts val="390"/>
        </a:spcAft>
        <a:buClr>
          <a:schemeClr val="accent1"/>
        </a:buClr>
        <a:buFont typeface="Calibri" pitchFamily="34" charset="0"/>
        <a:buChar char="◦"/>
        <a:defRPr sz="1755" kern="1200">
          <a:solidFill>
            <a:schemeClr val="tx1">
              <a:lumMod val="75000"/>
              <a:lumOff val="25000"/>
            </a:schemeClr>
          </a:solidFill>
          <a:latin typeface="+mn-lt"/>
          <a:ea typeface="+mn-ea"/>
          <a:cs typeface="+mn-cs"/>
        </a:defRPr>
      </a:lvl2pPr>
      <a:lvl3pPr marL="552755"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3pPr>
      <a:lvl4pPr marL="731063"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4pPr>
      <a:lvl5pPr marL="909371"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5pPr>
      <a:lvl6pPr marL="107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6pPr>
      <a:lvl7pPr marL="126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7pPr>
      <a:lvl8pPr marL="146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8pPr>
      <a:lvl9pPr marL="165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9pPr>
    </p:bodyStyle>
    <p:otherStyle>
      <a:defPPr>
        <a:defRPr lang="en-US"/>
      </a:defPPr>
      <a:lvl1pPr marL="0" algn="l" defTabSz="891540" rtl="0" eaLnBrk="1" latinLnBrk="0" hangingPunct="1">
        <a:defRPr sz="1755" kern="1200">
          <a:solidFill>
            <a:schemeClr val="tx1"/>
          </a:solidFill>
          <a:latin typeface="+mn-lt"/>
          <a:ea typeface="+mn-ea"/>
          <a:cs typeface="+mn-cs"/>
        </a:defRPr>
      </a:lvl1pPr>
      <a:lvl2pPr marL="445770" algn="l" defTabSz="891540" rtl="0" eaLnBrk="1" latinLnBrk="0" hangingPunct="1">
        <a:defRPr sz="1755" kern="1200">
          <a:solidFill>
            <a:schemeClr val="tx1"/>
          </a:solidFill>
          <a:latin typeface="+mn-lt"/>
          <a:ea typeface="+mn-ea"/>
          <a:cs typeface="+mn-cs"/>
        </a:defRPr>
      </a:lvl2pPr>
      <a:lvl3pPr marL="891540" algn="l" defTabSz="891540" rtl="0" eaLnBrk="1" latinLnBrk="0" hangingPunct="1">
        <a:defRPr sz="1755" kern="1200">
          <a:solidFill>
            <a:schemeClr val="tx1"/>
          </a:solidFill>
          <a:latin typeface="+mn-lt"/>
          <a:ea typeface="+mn-ea"/>
          <a:cs typeface="+mn-cs"/>
        </a:defRPr>
      </a:lvl3pPr>
      <a:lvl4pPr marL="1337310" algn="l" defTabSz="891540" rtl="0" eaLnBrk="1" latinLnBrk="0" hangingPunct="1">
        <a:defRPr sz="1755" kern="1200">
          <a:solidFill>
            <a:schemeClr val="tx1"/>
          </a:solidFill>
          <a:latin typeface="+mn-lt"/>
          <a:ea typeface="+mn-ea"/>
          <a:cs typeface="+mn-cs"/>
        </a:defRPr>
      </a:lvl4pPr>
      <a:lvl5pPr marL="1783080" algn="l" defTabSz="891540" rtl="0" eaLnBrk="1" latinLnBrk="0" hangingPunct="1">
        <a:defRPr sz="1755" kern="1200">
          <a:solidFill>
            <a:schemeClr val="tx1"/>
          </a:solidFill>
          <a:latin typeface="+mn-lt"/>
          <a:ea typeface="+mn-ea"/>
          <a:cs typeface="+mn-cs"/>
        </a:defRPr>
      </a:lvl5pPr>
      <a:lvl6pPr marL="2228850" algn="l" defTabSz="891540" rtl="0" eaLnBrk="1" latinLnBrk="0" hangingPunct="1">
        <a:defRPr sz="1755" kern="1200">
          <a:solidFill>
            <a:schemeClr val="tx1"/>
          </a:solidFill>
          <a:latin typeface="+mn-lt"/>
          <a:ea typeface="+mn-ea"/>
          <a:cs typeface="+mn-cs"/>
        </a:defRPr>
      </a:lvl6pPr>
      <a:lvl7pPr marL="2674620" algn="l" defTabSz="891540" rtl="0" eaLnBrk="1" latinLnBrk="0" hangingPunct="1">
        <a:defRPr sz="1755" kern="1200">
          <a:solidFill>
            <a:schemeClr val="tx1"/>
          </a:solidFill>
          <a:latin typeface="+mn-lt"/>
          <a:ea typeface="+mn-ea"/>
          <a:cs typeface="+mn-cs"/>
        </a:defRPr>
      </a:lvl7pPr>
      <a:lvl8pPr marL="3120390" algn="l" defTabSz="891540" rtl="0" eaLnBrk="1" latinLnBrk="0" hangingPunct="1">
        <a:defRPr sz="1755" kern="1200">
          <a:solidFill>
            <a:schemeClr val="tx1"/>
          </a:solidFill>
          <a:latin typeface="+mn-lt"/>
          <a:ea typeface="+mn-ea"/>
          <a:cs typeface="+mn-cs"/>
        </a:defRPr>
      </a:lvl8pPr>
      <a:lvl9pPr marL="3566160" algn="l" defTabSz="891540" rtl="0" eaLnBrk="1" latinLnBrk="0" hangingPunct="1">
        <a:defRPr sz="1755"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microsoft.com/office/2007/relationships/hdphoto" Target="../media/hdphoto3.wdp"/></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microsoft.com/office/2007/relationships/hdphoto" Target="../media/hdphoto4.wdp"/></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26.png"/><Relationship Id="rId4" Type="http://schemas.microsoft.com/office/2007/relationships/hdphoto" Target="../media/hdphoto5.wdp"/></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28.png"/><Relationship Id="rId4" Type="http://schemas.microsoft.com/office/2007/relationships/hdphoto" Target="../media/hdphoto6.wdp"/></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7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9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9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9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microsoft.com/office/2007/relationships/hdphoto" Target="../media/hdphoto7.wdp"/></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8.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90.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png"/></Relationships>
</file>

<file path=ppt/slides/_rels/slide11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91.xml"/><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69.png"/></Relationships>
</file>

<file path=ppt/slides/_rels/slide11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92.xml"/><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72.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1.xm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13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13.xml"/><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6.xml"/><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20.xml"/><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14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28.xml"/><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31.xml"/><Relationship Id="rId1" Type="http://schemas.openxmlformats.org/officeDocument/2006/relationships/slideLayout" Target="../slideLayouts/slideLayout2.xml"/><Relationship Id="rId4" Type="http://schemas.microsoft.com/office/2007/relationships/hdphoto" Target="../media/hdphoto8.wdp"/></Relationships>
</file>

<file path=ppt/slides/_rels/slide16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32.xml"/><Relationship Id="rId1" Type="http://schemas.openxmlformats.org/officeDocument/2006/relationships/slideLayout" Target="../slideLayouts/slideLayout2.xml"/><Relationship Id="rId4" Type="http://schemas.microsoft.com/office/2007/relationships/hdphoto" Target="../media/hdphoto8.wdp"/></Relationships>
</file>

<file path=ppt/slides/_rels/slide16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33.xml"/><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36.xml"/><Relationship Id="rId1" Type="http://schemas.openxmlformats.org/officeDocument/2006/relationships/slideLayout" Target="../slideLayouts/slideLayout2.xml"/><Relationship Id="rId4" Type="http://schemas.openxmlformats.org/officeDocument/2006/relationships/image" Target="../media/image108.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42.xml"/><Relationship Id="rId1" Type="http://schemas.openxmlformats.org/officeDocument/2006/relationships/slideLayout" Target="../slideLayouts/slideLayout2.xml"/><Relationship Id="rId4" Type="http://schemas.openxmlformats.org/officeDocument/2006/relationships/image" Target="../media/image112.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54.xml"/><Relationship Id="rId1" Type="http://schemas.openxmlformats.org/officeDocument/2006/relationships/slideLayout" Target="../slideLayouts/slideLayout2.xml"/><Relationship Id="rId4" Type="http://schemas.openxmlformats.org/officeDocument/2006/relationships/image" Target="../media/image118.png"/></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8.xml"/><Relationship Id="rId1" Type="http://schemas.openxmlformats.org/officeDocument/2006/relationships/slideLayout" Target="../slideLayouts/slideLayout2.xml"/><Relationship Id="rId5" Type="http://schemas.openxmlformats.org/officeDocument/2006/relationships/image" Target="../media/image121.png"/><Relationship Id="rId4" Type="http://schemas.openxmlformats.org/officeDocument/2006/relationships/image" Target="../media/image120.png"/></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61.xml"/><Relationship Id="rId1" Type="http://schemas.openxmlformats.org/officeDocument/2006/relationships/slideLayout" Target="../slideLayouts/slideLayout2.xml"/><Relationship Id="rId4" Type="http://schemas.openxmlformats.org/officeDocument/2006/relationships/image" Target="../media/image123.png"/></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2.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4.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2.xml"/><Relationship Id="rId4" Type="http://schemas.openxmlformats.org/officeDocument/2006/relationships/image" Target="../media/image143.png"/></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2.xml"/><Relationship Id="rId4" Type="http://schemas.openxmlformats.org/officeDocument/2006/relationships/image" Target="../media/image146.png"/></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1.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6.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3" Type="http://schemas.openxmlformats.org/officeDocument/2006/relationships/image" Target="../media/image149.emf"/><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3" Type="http://schemas.openxmlformats.org/officeDocument/2006/relationships/image" Target="../media/image153.emf"/><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image" Target="../media/image154.emf"/><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17096" y="2374637"/>
            <a:ext cx="1574297" cy="385291"/>
          </a:xfrm>
          <a:prstGeom prst="rect">
            <a:avLst/>
          </a:prstGeom>
        </p:spPr>
        <p:txBody>
          <a:bodyPr wrap="square">
            <a:spAutoFit/>
          </a:bodyPr>
          <a:lstStyle/>
          <a:p>
            <a:pPr lvl="0"/>
            <a:endParaRPr lang="en-US" sz="1926" b="1" dirty="0">
              <a:latin typeface="Times New Roman" panose="02020603050405020304" pitchFamily="18" charset="0"/>
              <a:cs typeface="Times New Roman" panose="02020603050405020304" pitchFamily="18" charset="0"/>
            </a:endParaRPr>
          </a:p>
        </p:txBody>
      </p:sp>
      <p:sp>
        <p:nvSpPr>
          <p:cNvPr id="12" name="Title 1"/>
          <p:cNvSpPr>
            <a:spLocks noGrp="1"/>
          </p:cNvSpPr>
          <p:nvPr>
            <p:ph type="ctrTitle"/>
          </p:nvPr>
        </p:nvSpPr>
        <p:spPr>
          <a:xfrm>
            <a:off x="483526" y="1800537"/>
            <a:ext cx="11137219" cy="1745511"/>
          </a:xfrm>
        </p:spPr>
        <p:txBody>
          <a:bodyPr>
            <a:noAutofit/>
          </a:bodyPr>
          <a:lstStyle/>
          <a:p>
            <a:pPr algn="ctr"/>
            <a:br>
              <a:rPr lang="en-US" sz="4800" dirty="0">
                <a:solidFill>
                  <a:srgbClr val="002060"/>
                </a:solidFill>
                <a:cs typeface="Times New Roman" panose="02020603050405020304" pitchFamily="18" charset="0"/>
              </a:rPr>
            </a:br>
            <a:r>
              <a:rPr lang="en-US" sz="4800" dirty="0">
                <a:cs typeface="Times New Roman" panose="02020603050405020304" pitchFamily="18" charset="0"/>
              </a:rPr>
              <a:t>Object Oriented Programming</a:t>
            </a:r>
            <a:br>
              <a:rPr lang="en-US" sz="4800" dirty="0">
                <a:cs typeface="Times New Roman" panose="02020603050405020304" pitchFamily="18" charset="0"/>
              </a:rPr>
            </a:br>
            <a:r>
              <a:rPr lang="en-US" sz="3600" dirty="0">
                <a:cs typeface="Times New Roman" panose="02020603050405020304" pitchFamily="18" charset="0"/>
              </a:rPr>
              <a:t>CSE-0613-2203</a:t>
            </a:r>
            <a:endParaRPr lang="en-US" sz="3600" dirty="0">
              <a:latin typeface="Century Gothic (Headings)"/>
              <a:cs typeface="Times New Roman" panose="02020603050405020304" pitchFamily="18" charset="0"/>
            </a:endParaRPr>
          </a:p>
        </p:txBody>
      </p:sp>
      <p:sp>
        <p:nvSpPr>
          <p:cNvPr id="2" name="Rectangle 1"/>
          <p:cNvSpPr/>
          <p:nvPr/>
        </p:nvSpPr>
        <p:spPr>
          <a:xfrm>
            <a:off x="2597817" y="4104527"/>
            <a:ext cx="7351401" cy="2398632"/>
          </a:xfrm>
          <a:prstGeom prst="rect">
            <a:avLst/>
          </a:prstGeom>
        </p:spPr>
        <p:txBody>
          <a:bodyPr/>
          <a:lstStyle/>
          <a:p>
            <a:pPr lvl="0" algn="ctr" rtl="0"/>
            <a:endParaRPr lang="en-US" sz="2000" b="1" dirty="0">
              <a:latin typeface="Calibri Light (Headings)"/>
              <a:cs typeface="Times New Roman" panose="02020603050405020304" pitchFamily="18" charset="0"/>
            </a:endParaRPr>
          </a:p>
          <a:p>
            <a:pPr lvl="0" algn="ctr"/>
            <a:r>
              <a:rPr lang="en-US" sz="2400" dirty="0">
                <a:solidFill>
                  <a:prstClr val="black"/>
                </a:solidFill>
                <a:latin typeface="Times New Roman" panose="02020603050405020304" pitchFamily="18" charset="0"/>
                <a:cs typeface="Times New Roman" panose="02020603050405020304" pitchFamily="18" charset="0"/>
              </a:rPr>
              <a:t>Md. Riadul Islam</a:t>
            </a:r>
          </a:p>
          <a:p>
            <a:pPr algn="ctr"/>
            <a:r>
              <a:rPr lang="en-US" sz="2400" dirty="0">
                <a:solidFill>
                  <a:prstClr val="black"/>
                </a:solidFill>
                <a:latin typeface="Times New Roman" panose="02020603050405020304" pitchFamily="18" charset="0"/>
                <a:cs typeface="Times New Roman" panose="02020603050405020304" pitchFamily="18" charset="0"/>
              </a:rPr>
              <a:t>Assistant Professor</a:t>
            </a:r>
          </a:p>
          <a:p>
            <a:pPr lvl="0" algn="ctr"/>
            <a:r>
              <a:rPr lang="en-US" sz="2400" dirty="0">
                <a:solidFill>
                  <a:prstClr val="black"/>
                </a:solidFill>
                <a:latin typeface="Times New Roman" panose="02020603050405020304" pitchFamily="18" charset="0"/>
                <a:cs typeface="Times New Roman" panose="02020603050405020304" pitchFamily="18" charset="0"/>
              </a:rPr>
              <a:t>Dept. of Computer Science and Engineering(CSE)</a:t>
            </a:r>
          </a:p>
          <a:p>
            <a:pPr lvl="0" algn="ctr"/>
            <a:r>
              <a:rPr lang="en-US" sz="2400" dirty="0">
                <a:solidFill>
                  <a:prstClr val="black"/>
                </a:solidFill>
                <a:latin typeface="Times New Roman" panose="02020603050405020304" pitchFamily="18" charset="0"/>
                <a:cs typeface="Times New Roman" panose="02020603050405020304" pitchFamily="18" charset="0"/>
              </a:rPr>
              <a:t>University of Global Village (UGV)</a:t>
            </a:r>
            <a:br>
              <a:rPr lang="en-US" i="0" dirty="0">
                <a:latin typeface="Calibri Light (Headings)"/>
                <a:cs typeface="Times New Roman" panose="02020603050405020304" pitchFamily="18" charset="0"/>
              </a:rPr>
            </a:br>
            <a:br>
              <a:rPr lang="en-US" i="0" dirty="0">
                <a:latin typeface="Calibri Light (Headings)"/>
                <a:cs typeface="Times New Roman" panose="02020603050405020304" pitchFamily="18" charset="0"/>
              </a:rPr>
            </a:br>
            <a:endParaRPr lang="en-US" dirty="0"/>
          </a:p>
        </p:txBody>
      </p:sp>
      <p:pic>
        <p:nvPicPr>
          <p:cNvPr id="7" name="Picture 14" descr="https://lh3.googleusercontent.com/Be1KqK94TxpMAIj2y0VLTL3PCZaIjByC9Cv-SBZf0RX9rUxrQXcF-giF_BnWY4BpFQUydqIyouvj8qoBgCiYEFt3QjWQa-hJOb-aLOv2ojS4xSrMWHKDa10oAspvQSSF42fRCnBtvjSHbB8awqqP4M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53563" y="212695"/>
            <a:ext cx="1566387" cy="2007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89104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8872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5157510" y="639097"/>
            <a:ext cx="6096984" cy="3686015"/>
          </a:xfrm>
        </p:spPr>
        <p:txBody>
          <a:bodyPr>
            <a:normAutofit/>
          </a:bodyPr>
          <a:lstStyle/>
          <a:p>
            <a:pPr algn="ctr"/>
            <a:r>
              <a:rPr lang="en-GB" sz="6000" dirty="0">
                <a:solidFill>
                  <a:srgbClr val="002060"/>
                </a:solidFill>
                <a:cs typeface="Times New Roman" panose="02020603050405020304" pitchFamily="18" charset="0"/>
              </a:rPr>
              <a:t>Basic Concepts Of Objects Oriented Programming </a:t>
            </a:r>
            <a:br>
              <a:rPr lang="en-GB" sz="6000" dirty="0">
                <a:solidFill>
                  <a:srgbClr val="002060"/>
                </a:solidFill>
              </a:rPr>
            </a:br>
            <a:r>
              <a:rPr lang="en-GB" sz="6000" dirty="0">
                <a:solidFill>
                  <a:srgbClr val="C00000"/>
                </a:solidFill>
              </a:rPr>
              <a:t>week-1</a:t>
            </a:r>
            <a:endParaRPr lang="en-GB" sz="6000" dirty="0">
              <a:solidFill>
                <a:srgbClr val="C00000"/>
              </a:solidFill>
              <a:cs typeface="Times New Roman" panose="02020603050405020304" pitchFamily="18" charset="0"/>
            </a:endParaRPr>
          </a:p>
        </p:txBody>
      </p:sp>
      <p:pic>
        <p:nvPicPr>
          <p:cNvPr id="3" name="Picture 2" descr="A colorful pie chart with a black background&#10;&#10;AI-generated content may be incorrect.">
            <a:extLst>
              <a:ext uri="{FF2B5EF4-FFF2-40B4-BE49-F238E27FC236}">
                <a16:creationId xmlns:a16="http://schemas.microsoft.com/office/drawing/2014/main" id="{0B381EB0-A8A0-EA33-EACE-6A3D06ACFB98}"/>
              </a:ext>
            </a:extLst>
          </p:cNvPr>
          <p:cNvPicPr>
            <a:picLocks noChangeAspect="1"/>
          </p:cNvPicPr>
          <p:nvPr/>
        </p:nvPicPr>
        <p:blipFill>
          <a:blip r:embed="rId2"/>
          <a:srcRect l="6097" t="12222" r="17530"/>
          <a:stretch>
            <a:fillRect/>
          </a:stretch>
        </p:blipFill>
        <p:spPr>
          <a:xfrm>
            <a:off x="96921" y="1063101"/>
            <a:ext cx="5117053" cy="4528455"/>
          </a:xfrm>
          <a:prstGeom prst="rect">
            <a:avLst/>
          </a:prstGeom>
        </p:spPr>
      </p:pic>
      <p:cxnSp>
        <p:nvCxnSpPr>
          <p:cNvPr id="22" name="Straight Connector 21">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10894" y="4343400"/>
            <a:ext cx="5495204"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17715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b="1" dirty="0">
                <a:solidFill>
                  <a:srgbClr val="002060"/>
                </a:solidFill>
              </a:rPr>
              <a:t>Introduction </a:t>
            </a:r>
          </a:p>
        </p:txBody>
      </p:sp>
      <p:sp>
        <p:nvSpPr>
          <p:cNvPr id="3" name="Content Placeholder 2"/>
          <p:cNvSpPr>
            <a:spLocks noGrp="1"/>
          </p:cNvSpPr>
          <p:nvPr>
            <p:ph idx="1"/>
          </p:nvPr>
        </p:nvSpPr>
        <p:spPr>
          <a:xfrm>
            <a:off x="625348" y="1584946"/>
            <a:ext cx="9970329" cy="4404940"/>
          </a:xfrm>
        </p:spPr>
        <p:txBody>
          <a:bodyPr>
            <a:normAutofit/>
          </a:bodyPr>
          <a:lstStyle/>
          <a:p>
            <a:pPr marL="0" indent="0" algn="just">
              <a:lnSpc>
                <a:spcPct val="100000"/>
              </a:lnSpc>
              <a:buNone/>
            </a:pPr>
            <a:r>
              <a:rPr lang="en-GB" sz="3200" dirty="0"/>
              <a:t>Programmers write instructions in various programming </a:t>
            </a:r>
            <a:r>
              <a:rPr lang="en-GB" sz="3200" dirty="0">
                <a:solidFill>
                  <a:srgbClr val="0070C0"/>
                </a:solidFill>
              </a:rPr>
              <a:t>languages</a:t>
            </a:r>
            <a:r>
              <a:rPr lang="en-GB" sz="3200" dirty="0"/>
              <a:t> to perform their computation </a:t>
            </a:r>
            <a:r>
              <a:rPr lang="en-GB" sz="3200" dirty="0">
                <a:solidFill>
                  <a:srgbClr val="0070C0"/>
                </a:solidFill>
              </a:rPr>
              <a:t>tasks</a:t>
            </a:r>
            <a:r>
              <a:rPr lang="en-GB" sz="3200" dirty="0"/>
              <a:t> such as: </a:t>
            </a:r>
          </a:p>
          <a:p>
            <a:pPr algn="just">
              <a:lnSpc>
                <a:spcPct val="100000"/>
              </a:lnSpc>
              <a:buFont typeface="Wingdings" panose="05000000000000000000" pitchFamily="2" charset="2"/>
              <a:buChar char="Ø"/>
            </a:pPr>
            <a:r>
              <a:rPr lang="en-GB" sz="3200" dirty="0">
                <a:solidFill>
                  <a:srgbClr val="0070C0"/>
                </a:solidFill>
              </a:rPr>
              <a:t>Machine</a:t>
            </a:r>
            <a:r>
              <a:rPr lang="en-GB" sz="3200" dirty="0"/>
              <a:t> level Language </a:t>
            </a:r>
          </a:p>
          <a:p>
            <a:pPr algn="just">
              <a:lnSpc>
                <a:spcPct val="100000"/>
              </a:lnSpc>
              <a:buFont typeface="Wingdings" panose="05000000000000000000" pitchFamily="2" charset="2"/>
              <a:buChar char="Ø"/>
            </a:pPr>
            <a:r>
              <a:rPr lang="en-GB" sz="3200" dirty="0">
                <a:solidFill>
                  <a:srgbClr val="0070C0"/>
                </a:solidFill>
              </a:rPr>
              <a:t>Assembly</a:t>
            </a:r>
            <a:r>
              <a:rPr lang="en-GB" sz="3200" dirty="0"/>
              <a:t> level Language </a:t>
            </a:r>
          </a:p>
          <a:p>
            <a:pPr algn="just">
              <a:lnSpc>
                <a:spcPct val="100000"/>
              </a:lnSpc>
              <a:buFont typeface="Wingdings" panose="05000000000000000000" pitchFamily="2" charset="2"/>
              <a:buChar char="Ø"/>
            </a:pPr>
            <a:r>
              <a:rPr lang="en-GB" sz="3200" dirty="0">
                <a:solidFill>
                  <a:srgbClr val="0070C0"/>
                </a:solidFill>
              </a:rPr>
              <a:t>High</a:t>
            </a:r>
            <a:r>
              <a:rPr lang="en-GB" sz="3200" dirty="0"/>
              <a:t> level Language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3</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descr="Levels of Programming Languages. Know the menu before you order the… | by  Mohit Chawla | The Bit Theories">
            <a:extLst>
              <a:ext uri="{FF2B5EF4-FFF2-40B4-BE49-F238E27FC236}">
                <a16:creationId xmlns:a16="http://schemas.microsoft.com/office/drawing/2014/main" id="{EEF67223-FA51-4C3A-F632-116675ED19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0288" y="2624732"/>
            <a:ext cx="4278312" cy="3365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10307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8EC62-B649-A3B6-2856-F5E74D16CD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F100BA-8568-EFBE-1621-F0D9C2F218F2}"/>
              </a:ext>
            </a:extLst>
          </p:cNvPr>
          <p:cNvSpPr>
            <a:spLocks noGrp="1"/>
          </p:cNvSpPr>
          <p:nvPr>
            <p:ph type="title"/>
          </p:nvPr>
        </p:nvSpPr>
        <p:spPr>
          <a:xfrm>
            <a:off x="1069848" y="286605"/>
            <a:ext cx="9806940" cy="1118684"/>
          </a:xfrm>
        </p:spPr>
        <p:txBody>
          <a:bodyPr>
            <a:normAutofit/>
          </a:bodyPr>
          <a:lstStyle/>
          <a:p>
            <a:pPr algn="ctr"/>
            <a:r>
              <a:rPr lang="en-US" sz="4800" b="1" dirty="0">
                <a:solidFill>
                  <a:srgbClr val="002060"/>
                </a:solidFill>
              </a:rPr>
              <a:t>Introduction cont. </a:t>
            </a:r>
          </a:p>
        </p:txBody>
      </p:sp>
      <p:sp>
        <p:nvSpPr>
          <p:cNvPr id="5" name="Slide Number Placeholder 4">
            <a:extLst>
              <a:ext uri="{FF2B5EF4-FFF2-40B4-BE49-F238E27FC236}">
                <a16:creationId xmlns:a16="http://schemas.microsoft.com/office/drawing/2014/main" id="{1CC7C609-09CD-01D0-B4A7-0D51A62DED90}"/>
              </a:ext>
            </a:extLst>
          </p:cNvPr>
          <p:cNvSpPr>
            <a:spLocks noGrp="1"/>
          </p:cNvSpPr>
          <p:nvPr>
            <p:ph type="sldNum" sz="quarter" idx="4"/>
          </p:nvPr>
        </p:nvSpPr>
        <p:spPr>
          <a:xfrm>
            <a:off x="9597564" y="6571396"/>
            <a:ext cx="1279224" cy="294401"/>
          </a:xfrm>
        </p:spPr>
        <p:txBody>
          <a:bodyPr/>
          <a:lstStyle/>
          <a:p>
            <a:fld id="{AD33D9D5-3F94-4D0E-99A1-5E245C39E9B7}" type="slidenum">
              <a:rPr lang="en-US" smtClean="0"/>
              <a:pPr/>
              <a:t>4</a:t>
            </a:fld>
            <a:endParaRPr lang="en-US" dirty="0"/>
          </a:p>
        </p:txBody>
      </p:sp>
      <p:sp>
        <p:nvSpPr>
          <p:cNvPr id="6" name="Date Placeholder 5">
            <a:extLst>
              <a:ext uri="{FF2B5EF4-FFF2-40B4-BE49-F238E27FC236}">
                <a16:creationId xmlns:a16="http://schemas.microsoft.com/office/drawing/2014/main" id="{D096C35D-5B20-722E-B23C-0DE9B05DDCE6}"/>
              </a:ext>
            </a:extLst>
          </p:cNvPr>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a:extLst>
              <a:ext uri="{FF2B5EF4-FFF2-40B4-BE49-F238E27FC236}">
                <a16:creationId xmlns:a16="http://schemas.microsoft.com/office/drawing/2014/main" id="{6B5D3982-D8DE-F7F5-467A-0489A724CE3A}"/>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0" name="Picture 2" descr="8 Difference between Assembly Language ...">
            <a:extLst>
              <a:ext uri="{FF2B5EF4-FFF2-40B4-BE49-F238E27FC236}">
                <a16:creationId xmlns:a16="http://schemas.microsoft.com/office/drawing/2014/main" id="{2A04CB47-AD94-CB83-7B4F-29CC8B39DFB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509657" y="2267799"/>
            <a:ext cx="4728029" cy="36058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46658C9-2CB7-293F-0F47-30DB04FDE237}"/>
              </a:ext>
            </a:extLst>
          </p:cNvPr>
          <p:cNvPicPr>
            <a:picLocks noChangeAspect="1"/>
          </p:cNvPicPr>
          <p:nvPr/>
        </p:nvPicPr>
        <p:blipFill>
          <a:blip r:embed="rId4"/>
          <a:stretch>
            <a:fillRect/>
          </a:stretch>
        </p:blipFill>
        <p:spPr>
          <a:xfrm>
            <a:off x="460375" y="2474871"/>
            <a:ext cx="5029372" cy="2915331"/>
          </a:xfrm>
          <a:prstGeom prst="rect">
            <a:avLst/>
          </a:prstGeom>
        </p:spPr>
      </p:pic>
    </p:spTree>
    <p:extLst>
      <p:ext uri="{BB962C8B-B14F-4D97-AF65-F5344CB8AC3E}">
        <p14:creationId xmlns:p14="http://schemas.microsoft.com/office/powerpoint/2010/main" val="270695069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2BDDC-3BA3-9D43-4583-E36423C0B6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3869E2-7F30-0A20-6D93-A8E4218ED130}"/>
              </a:ext>
            </a:extLst>
          </p:cNvPr>
          <p:cNvSpPr>
            <a:spLocks noGrp="1"/>
          </p:cNvSpPr>
          <p:nvPr>
            <p:ph type="title"/>
          </p:nvPr>
        </p:nvSpPr>
        <p:spPr>
          <a:xfrm>
            <a:off x="1069848" y="286605"/>
            <a:ext cx="9806940" cy="1118684"/>
          </a:xfrm>
        </p:spPr>
        <p:txBody>
          <a:bodyPr>
            <a:normAutofit/>
          </a:bodyPr>
          <a:lstStyle/>
          <a:p>
            <a:pPr algn="ctr"/>
            <a:r>
              <a:rPr lang="en-US" sz="4800" b="1" dirty="0">
                <a:solidFill>
                  <a:srgbClr val="002060"/>
                </a:solidFill>
              </a:rPr>
              <a:t>Introduction cont. </a:t>
            </a:r>
          </a:p>
        </p:txBody>
      </p:sp>
      <p:sp>
        <p:nvSpPr>
          <p:cNvPr id="5" name="Slide Number Placeholder 4">
            <a:extLst>
              <a:ext uri="{FF2B5EF4-FFF2-40B4-BE49-F238E27FC236}">
                <a16:creationId xmlns:a16="http://schemas.microsoft.com/office/drawing/2014/main" id="{FB9A52A6-1CBC-51E8-875E-07B7E1819DA8}"/>
              </a:ext>
            </a:extLst>
          </p:cNvPr>
          <p:cNvSpPr>
            <a:spLocks noGrp="1"/>
          </p:cNvSpPr>
          <p:nvPr>
            <p:ph type="sldNum" sz="quarter" idx="4"/>
          </p:nvPr>
        </p:nvSpPr>
        <p:spPr>
          <a:xfrm>
            <a:off x="9597564" y="6571396"/>
            <a:ext cx="1279224" cy="294401"/>
          </a:xfrm>
        </p:spPr>
        <p:txBody>
          <a:bodyPr/>
          <a:lstStyle/>
          <a:p>
            <a:fld id="{AD33D9D5-3F94-4D0E-99A1-5E245C39E9B7}" type="slidenum">
              <a:rPr lang="en-US" smtClean="0"/>
              <a:pPr/>
              <a:t>5</a:t>
            </a:fld>
            <a:endParaRPr lang="en-US" dirty="0"/>
          </a:p>
        </p:txBody>
      </p:sp>
      <p:sp>
        <p:nvSpPr>
          <p:cNvPr id="6" name="Date Placeholder 5">
            <a:extLst>
              <a:ext uri="{FF2B5EF4-FFF2-40B4-BE49-F238E27FC236}">
                <a16:creationId xmlns:a16="http://schemas.microsoft.com/office/drawing/2014/main" id="{7702A9B3-C4F1-29EE-BE9B-65A28C4459BA}"/>
              </a:ext>
            </a:extLst>
          </p:cNvPr>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a:extLst>
              <a:ext uri="{FF2B5EF4-FFF2-40B4-BE49-F238E27FC236}">
                <a16:creationId xmlns:a16="http://schemas.microsoft.com/office/drawing/2014/main" id="{89F992F3-2C8C-979E-5EBD-8075C04C67DC}"/>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122" name="Picture 2">
            <a:extLst>
              <a:ext uri="{FF2B5EF4-FFF2-40B4-BE49-F238E27FC236}">
                <a16:creationId xmlns:a16="http://schemas.microsoft.com/office/drawing/2014/main" id="{5F6D0DB7-DE32-B223-9056-9C50892E6FF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0567" y="2313319"/>
            <a:ext cx="10795605" cy="3218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834644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5AA1E-DB66-4741-86BB-247DC7B3C1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934C05-9930-2C6B-EF78-7B4A17B1B76B}"/>
              </a:ext>
            </a:extLst>
          </p:cNvPr>
          <p:cNvSpPr>
            <a:spLocks noGrp="1"/>
          </p:cNvSpPr>
          <p:nvPr>
            <p:ph type="title"/>
          </p:nvPr>
        </p:nvSpPr>
        <p:spPr>
          <a:xfrm>
            <a:off x="1069848" y="286605"/>
            <a:ext cx="9806940" cy="1118684"/>
          </a:xfrm>
        </p:spPr>
        <p:txBody>
          <a:bodyPr>
            <a:normAutofit/>
          </a:bodyPr>
          <a:lstStyle/>
          <a:p>
            <a:pPr algn="ctr"/>
            <a:r>
              <a:rPr lang="en-US" sz="4800" b="1" dirty="0">
                <a:solidFill>
                  <a:srgbClr val="002060"/>
                </a:solidFill>
              </a:rPr>
              <a:t>Introduction cont. </a:t>
            </a:r>
          </a:p>
        </p:txBody>
      </p:sp>
      <p:sp>
        <p:nvSpPr>
          <p:cNvPr id="5" name="Slide Number Placeholder 4">
            <a:extLst>
              <a:ext uri="{FF2B5EF4-FFF2-40B4-BE49-F238E27FC236}">
                <a16:creationId xmlns:a16="http://schemas.microsoft.com/office/drawing/2014/main" id="{4742AB96-40DC-D814-5D33-43E0FB72B840}"/>
              </a:ext>
            </a:extLst>
          </p:cNvPr>
          <p:cNvSpPr>
            <a:spLocks noGrp="1"/>
          </p:cNvSpPr>
          <p:nvPr>
            <p:ph type="sldNum" sz="quarter" idx="4"/>
          </p:nvPr>
        </p:nvSpPr>
        <p:spPr>
          <a:xfrm>
            <a:off x="9597564" y="6571396"/>
            <a:ext cx="1279224" cy="294401"/>
          </a:xfrm>
        </p:spPr>
        <p:txBody>
          <a:bodyPr/>
          <a:lstStyle/>
          <a:p>
            <a:fld id="{AD33D9D5-3F94-4D0E-99A1-5E245C39E9B7}" type="slidenum">
              <a:rPr lang="en-US" smtClean="0"/>
              <a:pPr/>
              <a:t>6</a:t>
            </a:fld>
            <a:endParaRPr lang="en-US" dirty="0"/>
          </a:p>
        </p:txBody>
      </p:sp>
      <p:sp>
        <p:nvSpPr>
          <p:cNvPr id="6" name="Date Placeholder 5">
            <a:extLst>
              <a:ext uri="{FF2B5EF4-FFF2-40B4-BE49-F238E27FC236}">
                <a16:creationId xmlns:a16="http://schemas.microsoft.com/office/drawing/2014/main" id="{F58F441A-90C4-D8C5-A6FB-47C3CA4BADA1}"/>
              </a:ext>
            </a:extLst>
          </p:cNvPr>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a:extLst>
              <a:ext uri="{FF2B5EF4-FFF2-40B4-BE49-F238E27FC236}">
                <a16:creationId xmlns:a16="http://schemas.microsoft.com/office/drawing/2014/main" id="{325B732B-133B-BF63-48A9-9B7AAFFA45F2}"/>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6" name="Picture 4" descr="Image of Levels of Code">
            <a:extLst>
              <a:ext uri="{FF2B5EF4-FFF2-40B4-BE49-F238E27FC236}">
                <a16:creationId xmlns:a16="http://schemas.microsoft.com/office/drawing/2014/main" id="{82897115-2814-40A9-69B4-B464777A620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853"/>
          <a:stretch>
            <a:fillRect/>
          </a:stretch>
        </p:blipFill>
        <p:spPr bwMode="auto">
          <a:xfrm>
            <a:off x="4573099" y="1666092"/>
            <a:ext cx="7049818" cy="451255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FAD713F-60EC-B6A1-0A96-616D2E037D11}"/>
              </a:ext>
            </a:extLst>
          </p:cNvPr>
          <p:cNvSpPr txBox="1"/>
          <p:nvPr/>
        </p:nvSpPr>
        <p:spPr>
          <a:xfrm>
            <a:off x="0" y="1937210"/>
            <a:ext cx="4573099" cy="3970318"/>
          </a:xfrm>
          <a:prstGeom prst="rect">
            <a:avLst/>
          </a:prstGeom>
          <a:noFill/>
        </p:spPr>
        <p:txBody>
          <a:bodyPr wrap="square">
            <a:spAutoFit/>
          </a:bodyPr>
          <a:lstStyle/>
          <a:p>
            <a:pPr marL="457200" indent="-457200" algn="just">
              <a:buFont typeface="Wingdings" panose="05000000000000000000" pitchFamily="2" charset="2"/>
              <a:buChar char="Ø"/>
            </a:pPr>
            <a:r>
              <a:rPr lang="en-GB" sz="2800" b="0" i="0" dirty="0">
                <a:effectLst/>
                <a:latin typeface="Lato" panose="020F0502020204030204" pitchFamily="34" charset="0"/>
              </a:rPr>
              <a:t>Assembly Language is the </a:t>
            </a:r>
            <a:r>
              <a:rPr lang="en-GB" sz="2800" b="0" i="0" dirty="0">
                <a:solidFill>
                  <a:srgbClr val="0070C0"/>
                </a:solidFill>
                <a:effectLst/>
                <a:latin typeface="Lato" panose="020F0502020204030204" pitchFamily="34" charset="0"/>
              </a:rPr>
              <a:t>interface</a:t>
            </a:r>
            <a:r>
              <a:rPr lang="en-GB" sz="2800" b="0" i="0" dirty="0">
                <a:effectLst/>
                <a:latin typeface="Lato" panose="020F0502020204030204" pitchFamily="34" charset="0"/>
              </a:rPr>
              <a:t> between </a:t>
            </a:r>
            <a:r>
              <a:rPr lang="en-GB" sz="2800" b="0" i="0" dirty="0">
                <a:solidFill>
                  <a:srgbClr val="0070C0"/>
                </a:solidFill>
                <a:effectLst/>
                <a:latin typeface="Lato" panose="020F0502020204030204" pitchFamily="34" charset="0"/>
              </a:rPr>
              <a:t>higher</a:t>
            </a:r>
            <a:r>
              <a:rPr lang="en-GB" sz="2800" b="0" i="0" dirty="0">
                <a:effectLst/>
                <a:latin typeface="Lato" panose="020F0502020204030204" pitchFamily="34" charset="0"/>
              </a:rPr>
              <a:t> level languages (C++, Java, etc) and </a:t>
            </a:r>
            <a:r>
              <a:rPr lang="en-GB" sz="2800" b="0" i="0" dirty="0">
                <a:solidFill>
                  <a:srgbClr val="0070C0"/>
                </a:solidFill>
                <a:effectLst/>
                <a:latin typeface="Lato" panose="020F0502020204030204" pitchFamily="34" charset="0"/>
              </a:rPr>
              <a:t>machine</a:t>
            </a:r>
            <a:r>
              <a:rPr lang="en-GB" sz="2800" b="0" i="0" dirty="0">
                <a:effectLst/>
                <a:latin typeface="Lato" panose="020F0502020204030204" pitchFamily="34" charset="0"/>
              </a:rPr>
              <a:t> code (binary). </a:t>
            </a:r>
          </a:p>
          <a:p>
            <a:pPr marL="457200" indent="-457200" algn="just">
              <a:buFont typeface="Wingdings" panose="05000000000000000000" pitchFamily="2" charset="2"/>
              <a:buChar char="Ø"/>
            </a:pPr>
            <a:r>
              <a:rPr lang="en-GB" sz="2800" b="0" i="0" dirty="0">
                <a:solidFill>
                  <a:srgbClr val="0070C0"/>
                </a:solidFill>
                <a:effectLst/>
                <a:latin typeface="Lato" panose="020F0502020204030204" pitchFamily="34" charset="0"/>
              </a:rPr>
              <a:t>For</a:t>
            </a:r>
            <a:r>
              <a:rPr lang="en-GB" sz="2800" b="0" i="0" dirty="0">
                <a:effectLst/>
                <a:latin typeface="Lato" panose="020F0502020204030204" pitchFamily="34" charset="0"/>
              </a:rPr>
              <a:t> a compiled language, the compiler transforms </a:t>
            </a:r>
            <a:r>
              <a:rPr lang="en-GB" sz="2800" b="0" i="0" dirty="0">
                <a:solidFill>
                  <a:srgbClr val="0070C0"/>
                </a:solidFill>
                <a:effectLst/>
                <a:latin typeface="Lato" panose="020F0502020204030204" pitchFamily="34" charset="0"/>
              </a:rPr>
              <a:t>higher</a:t>
            </a:r>
            <a:r>
              <a:rPr lang="en-GB" sz="2800" b="0" i="0" dirty="0">
                <a:effectLst/>
                <a:latin typeface="Lato" panose="020F0502020204030204" pitchFamily="34" charset="0"/>
              </a:rPr>
              <a:t> level code into assembly </a:t>
            </a:r>
            <a:r>
              <a:rPr lang="en-GB" sz="2800" b="0" i="0" dirty="0">
                <a:solidFill>
                  <a:srgbClr val="0070C0"/>
                </a:solidFill>
                <a:effectLst/>
                <a:latin typeface="Lato" panose="020F0502020204030204" pitchFamily="34" charset="0"/>
              </a:rPr>
              <a:t>language</a:t>
            </a:r>
            <a:r>
              <a:rPr lang="en-GB" sz="2800" b="0" i="0" dirty="0">
                <a:effectLst/>
                <a:latin typeface="Lato" panose="020F0502020204030204" pitchFamily="34" charset="0"/>
              </a:rPr>
              <a:t> code.</a:t>
            </a:r>
            <a:endParaRPr lang="en-US" sz="2800" dirty="0"/>
          </a:p>
        </p:txBody>
      </p:sp>
    </p:spTree>
    <p:extLst>
      <p:ext uri="{BB962C8B-B14F-4D97-AF65-F5344CB8AC3E}">
        <p14:creationId xmlns:p14="http://schemas.microsoft.com/office/powerpoint/2010/main" val="390506367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b="1" dirty="0">
                <a:solidFill>
                  <a:srgbClr val="002060"/>
                </a:solidFill>
              </a:rPr>
              <a:t>Machine level Language</a:t>
            </a:r>
            <a:r>
              <a:rPr lang="en-US" sz="4800" b="1" dirty="0">
                <a:solidFill>
                  <a:srgbClr val="002060"/>
                </a:solidFill>
              </a:rPr>
              <a:t> </a:t>
            </a:r>
          </a:p>
        </p:txBody>
      </p:sp>
      <p:sp>
        <p:nvSpPr>
          <p:cNvPr id="3" name="Content Placeholder 2"/>
          <p:cNvSpPr>
            <a:spLocks noGrp="1"/>
          </p:cNvSpPr>
          <p:nvPr>
            <p:ph idx="1"/>
          </p:nvPr>
        </p:nvSpPr>
        <p:spPr>
          <a:xfrm>
            <a:off x="196180" y="1904956"/>
            <a:ext cx="5777138" cy="4201930"/>
          </a:xfrm>
        </p:spPr>
        <p:txBody>
          <a:bodyPr>
            <a:normAutofit fontScale="85000" lnSpcReduction="20000"/>
          </a:bodyPr>
          <a:lstStyle/>
          <a:p>
            <a:pPr algn="just">
              <a:lnSpc>
                <a:spcPct val="100000"/>
              </a:lnSpc>
              <a:buFont typeface="Wingdings" panose="05000000000000000000" pitchFamily="2" charset="2"/>
              <a:buChar char="Ø"/>
            </a:pPr>
            <a:r>
              <a:rPr lang="en-GB" sz="3200" dirty="0"/>
              <a:t>Machine </a:t>
            </a:r>
            <a:r>
              <a:rPr lang="en-GB" sz="3200" dirty="0">
                <a:solidFill>
                  <a:srgbClr val="0070C0"/>
                </a:solidFill>
              </a:rPr>
              <a:t>code</a:t>
            </a:r>
            <a:r>
              <a:rPr lang="en-GB" sz="3200" dirty="0"/>
              <a:t> or machine </a:t>
            </a:r>
            <a:r>
              <a:rPr lang="en-GB" sz="3200" dirty="0">
                <a:solidFill>
                  <a:srgbClr val="0070C0"/>
                </a:solidFill>
              </a:rPr>
              <a:t>language</a:t>
            </a:r>
            <a:r>
              <a:rPr lang="en-GB" sz="3200" dirty="0"/>
              <a:t> is a set of instructions executed directly by a computer's central processing unit (</a:t>
            </a:r>
            <a:r>
              <a:rPr lang="en-GB" sz="3200" dirty="0">
                <a:solidFill>
                  <a:srgbClr val="0070C0"/>
                </a:solidFill>
              </a:rPr>
              <a:t>CPU</a:t>
            </a:r>
            <a:r>
              <a:rPr lang="en-GB" sz="3200" dirty="0"/>
              <a:t>). </a:t>
            </a:r>
          </a:p>
          <a:p>
            <a:pPr algn="just">
              <a:lnSpc>
                <a:spcPct val="100000"/>
              </a:lnSpc>
              <a:buFont typeface="Wingdings" panose="05000000000000000000" pitchFamily="2" charset="2"/>
              <a:buChar char="Ø"/>
            </a:pPr>
            <a:r>
              <a:rPr lang="en-GB" sz="3200" dirty="0"/>
              <a:t>instruction performs a very specific </a:t>
            </a:r>
            <a:r>
              <a:rPr lang="en-GB" sz="3200" dirty="0">
                <a:solidFill>
                  <a:srgbClr val="0070C0"/>
                </a:solidFill>
              </a:rPr>
              <a:t>task</a:t>
            </a:r>
            <a:r>
              <a:rPr lang="en-GB" sz="3200" dirty="0"/>
              <a:t>, such as a load, a jump, or an ALU operation on a </a:t>
            </a:r>
            <a:r>
              <a:rPr lang="en-GB" sz="3200" dirty="0">
                <a:solidFill>
                  <a:srgbClr val="0070C0"/>
                </a:solidFill>
              </a:rPr>
              <a:t>unit</a:t>
            </a:r>
            <a:r>
              <a:rPr lang="en-GB" sz="3200" dirty="0"/>
              <a:t> of data in a CPU </a:t>
            </a:r>
            <a:r>
              <a:rPr lang="en-GB" sz="3200" dirty="0">
                <a:solidFill>
                  <a:srgbClr val="C00000"/>
                </a:solidFill>
              </a:rPr>
              <a:t>register</a:t>
            </a:r>
            <a:r>
              <a:rPr lang="en-GB" sz="3200" dirty="0"/>
              <a:t> or </a:t>
            </a:r>
            <a:r>
              <a:rPr lang="en-GB" sz="3200" dirty="0">
                <a:solidFill>
                  <a:srgbClr val="0070C0"/>
                </a:solidFill>
              </a:rPr>
              <a:t>memory</a:t>
            </a:r>
            <a:r>
              <a:rPr lang="en-GB" sz="3200" dirty="0"/>
              <a:t>. </a:t>
            </a:r>
          </a:p>
          <a:p>
            <a:pPr algn="just">
              <a:lnSpc>
                <a:spcPct val="100000"/>
              </a:lnSpc>
              <a:buFont typeface="Wingdings" panose="05000000000000000000" pitchFamily="2" charset="2"/>
              <a:buChar char="Ø"/>
            </a:pPr>
            <a:r>
              <a:rPr lang="en-GB" sz="3200" dirty="0"/>
              <a:t>Every program directly executed by a </a:t>
            </a:r>
            <a:r>
              <a:rPr lang="en-GB" sz="3200" dirty="0">
                <a:solidFill>
                  <a:srgbClr val="0070C0"/>
                </a:solidFill>
              </a:rPr>
              <a:t>CPU</a:t>
            </a:r>
            <a:r>
              <a:rPr lang="en-GB" sz="3200" dirty="0"/>
              <a:t> is made up of a series of such </a:t>
            </a:r>
            <a:r>
              <a:rPr lang="en-GB" sz="3200" dirty="0">
                <a:solidFill>
                  <a:srgbClr val="0070C0"/>
                </a:solidFill>
              </a:rPr>
              <a:t>instructions</a:t>
            </a:r>
            <a:r>
              <a:rPr lang="en-GB" sz="3200" dirty="0"/>
              <a:t>.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7</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5AF4763D-A7F8-D397-877C-9889F90CD438}"/>
              </a:ext>
            </a:extLst>
          </p:cNvPr>
          <p:cNvPicPr>
            <a:picLocks noChangeAspect="1"/>
          </p:cNvPicPr>
          <p:nvPr/>
        </p:nvPicPr>
        <p:blipFill>
          <a:blip r:embed="rId3"/>
          <a:stretch>
            <a:fillRect/>
          </a:stretch>
        </p:blipFill>
        <p:spPr>
          <a:xfrm>
            <a:off x="6381750" y="2598284"/>
            <a:ext cx="5219700" cy="2466975"/>
          </a:xfrm>
          <a:prstGeom prst="rect">
            <a:avLst/>
          </a:prstGeom>
        </p:spPr>
      </p:pic>
    </p:spTree>
    <p:extLst>
      <p:ext uri="{BB962C8B-B14F-4D97-AF65-F5344CB8AC3E}">
        <p14:creationId xmlns:p14="http://schemas.microsoft.com/office/powerpoint/2010/main" val="35398507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b="1" dirty="0">
                <a:solidFill>
                  <a:srgbClr val="002060"/>
                </a:solidFill>
              </a:rPr>
              <a:t>Assembly level Language</a:t>
            </a:r>
            <a:endParaRPr lang="en-US" sz="4800" b="1" dirty="0">
              <a:solidFill>
                <a:srgbClr val="002060"/>
              </a:solidFill>
            </a:endParaRPr>
          </a:p>
        </p:txBody>
      </p:sp>
      <p:sp>
        <p:nvSpPr>
          <p:cNvPr id="3" name="Content Placeholder 2"/>
          <p:cNvSpPr>
            <a:spLocks noGrp="1"/>
          </p:cNvSpPr>
          <p:nvPr>
            <p:ph idx="1"/>
          </p:nvPr>
        </p:nvSpPr>
        <p:spPr>
          <a:xfrm>
            <a:off x="460375" y="1924218"/>
            <a:ext cx="5973209" cy="4404940"/>
          </a:xfrm>
        </p:spPr>
        <p:txBody>
          <a:bodyPr>
            <a:normAutofit fontScale="77500" lnSpcReduction="20000"/>
          </a:bodyPr>
          <a:lstStyle/>
          <a:p>
            <a:pPr algn="just">
              <a:lnSpc>
                <a:spcPct val="100000"/>
              </a:lnSpc>
              <a:buFont typeface="Wingdings" panose="05000000000000000000" pitchFamily="2" charset="2"/>
              <a:buChar char="Ø"/>
            </a:pPr>
            <a:r>
              <a:rPr lang="en-GB" sz="3200" dirty="0"/>
              <a:t>An </a:t>
            </a:r>
            <a:r>
              <a:rPr lang="en-GB" sz="3200" dirty="0">
                <a:solidFill>
                  <a:srgbClr val="0070C0"/>
                </a:solidFill>
              </a:rPr>
              <a:t>assembly</a:t>
            </a:r>
            <a:r>
              <a:rPr lang="en-GB" sz="3200" dirty="0"/>
              <a:t> language (or assembler language) is a low-level programming language for a </a:t>
            </a:r>
            <a:r>
              <a:rPr lang="en-GB" sz="3200" dirty="0">
                <a:solidFill>
                  <a:srgbClr val="0070C0"/>
                </a:solidFill>
              </a:rPr>
              <a:t>computer</a:t>
            </a:r>
            <a:r>
              <a:rPr lang="en-GB" sz="3200" dirty="0"/>
              <a:t>, or other programmable device, in which there is a very </a:t>
            </a:r>
            <a:r>
              <a:rPr lang="en-GB" sz="3200" dirty="0">
                <a:solidFill>
                  <a:srgbClr val="0070C0"/>
                </a:solidFill>
              </a:rPr>
              <a:t>strong</a:t>
            </a:r>
            <a:r>
              <a:rPr lang="en-GB" sz="3200" dirty="0"/>
              <a:t> (generally </a:t>
            </a:r>
            <a:r>
              <a:rPr lang="en-GB" sz="3200" dirty="0">
                <a:solidFill>
                  <a:srgbClr val="0070C0"/>
                </a:solidFill>
              </a:rPr>
              <a:t>one-to-one</a:t>
            </a:r>
            <a:r>
              <a:rPr lang="en-GB" sz="3200" dirty="0"/>
              <a:t>) correspondence between the language and the </a:t>
            </a:r>
            <a:r>
              <a:rPr lang="en-GB" sz="3200" dirty="0">
                <a:solidFill>
                  <a:srgbClr val="0070C0"/>
                </a:solidFill>
              </a:rPr>
              <a:t>architecture's</a:t>
            </a:r>
            <a:r>
              <a:rPr lang="en-GB" sz="3200" dirty="0"/>
              <a:t> machine code instructions. </a:t>
            </a:r>
          </a:p>
          <a:p>
            <a:pPr algn="just">
              <a:lnSpc>
                <a:spcPct val="100000"/>
              </a:lnSpc>
              <a:buFont typeface="Wingdings" panose="05000000000000000000" pitchFamily="2" charset="2"/>
              <a:buChar char="Ø"/>
            </a:pPr>
            <a:r>
              <a:rPr lang="en-GB" sz="3200" dirty="0"/>
              <a:t>Assembly language is converted into executable machine </a:t>
            </a:r>
            <a:r>
              <a:rPr lang="en-GB" sz="3200" dirty="0">
                <a:solidFill>
                  <a:srgbClr val="0070C0"/>
                </a:solidFill>
              </a:rPr>
              <a:t>code</a:t>
            </a:r>
            <a:r>
              <a:rPr lang="en-GB" sz="3200" dirty="0"/>
              <a:t> by a utility program referred to as an assembler; the conversion </a:t>
            </a:r>
            <a:r>
              <a:rPr lang="en-GB" sz="3200" dirty="0">
                <a:solidFill>
                  <a:srgbClr val="0070C0"/>
                </a:solidFill>
              </a:rPr>
              <a:t>process</a:t>
            </a:r>
            <a:r>
              <a:rPr lang="en-GB" sz="3200" dirty="0"/>
              <a:t> is referred to as </a:t>
            </a:r>
            <a:r>
              <a:rPr lang="en-GB" sz="3200" dirty="0">
                <a:solidFill>
                  <a:srgbClr val="0070C0"/>
                </a:solidFill>
              </a:rPr>
              <a:t>assembly</a:t>
            </a:r>
            <a:r>
              <a:rPr lang="en-GB" sz="3200" dirty="0"/>
              <a:t>, or assembling the code.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8</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BF008A86-1F51-6E22-9BD0-2A0CF71C5E35}"/>
              </a:ext>
            </a:extLst>
          </p:cNvPr>
          <p:cNvPicPr>
            <a:picLocks noChangeAspect="1"/>
          </p:cNvPicPr>
          <p:nvPr/>
        </p:nvPicPr>
        <p:blipFill>
          <a:blip r:embed="rId3"/>
          <a:stretch>
            <a:fillRect/>
          </a:stretch>
        </p:blipFill>
        <p:spPr>
          <a:xfrm>
            <a:off x="6599240" y="2307772"/>
            <a:ext cx="5011461" cy="2961156"/>
          </a:xfrm>
          <a:prstGeom prst="rect">
            <a:avLst/>
          </a:prstGeom>
        </p:spPr>
      </p:pic>
    </p:spTree>
    <p:extLst>
      <p:ext uri="{BB962C8B-B14F-4D97-AF65-F5344CB8AC3E}">
        <p14:creationId xmlns:p14="http://schemas.microsoft.com/office/powerpoint/2010/main" val="4150740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5231" y="348153"/>
            <a:ext cx="9806940" cy="1118684"/>
          </a:xfrm>
        </p:spPr>
        <p:txBody>
          <a:bodyPr>
            <a:normAutofit/>
          </a:bodyPr>
          <a:lstStyle/>
          <a:p>
            <a:pPr algn="ctr"/>
            <a:r>
              <a:rPr lang="en-GB" sz="4800" b="1" dirty="0">
                <a:solidFill>
                  <a:srgbClr val="002060"/>
                </a:solidFill>
              </a:rPr>
              <a:t>High level Language</a:t>
            </a:r>
            <a:endParaRPr lang="en-US" sz="4800" b="1" dirty="0">
              <a:solidFill>
                <a:srgbClr val="002060"/>
              </a:solidFill>
            </a:endParaRPr>
          </a:p>
        </p:txBody>
      </p:sp>
      <p:sp>
        <p:nvSpPr>
          <p:cNvPr id="3" name="Content Placeholder 2"/>
          <p:cNvSpPr>
            <a:spLocks noGrp="1"/>
          </p:cNvSpPr>
          <p:nvPr>
            <p:ph idx="1"/>
          </p:nvPr>
        </p:nvSpPr>
        <p:spPr>
          <a:xfrm>
            <a:off x="460375" y="1967826"/>
            <a:ext cx="4438884" cy="4404940"/>
          </a:xfrm>
        </p:spPr>
        <p:txBody>
          <a:bodyPr>
            <a:normAutofit lnSpcReduction="10000"/>
          </a:bodyPr>
          <a:lstStyle/>
          <a:p>
            <a:pPr algn="just">
              <a:lnSpc>
                <a:spcPct val="100000"/>
              </a:lnSpc>
              <a:buFont typeface="Wingdings" panose="05000000000000000000" pitchFamily="2" charset="2"/>
              <a:buChar char="Ø"/>
            </a:pPr>
            <a:r>
              <a:rPr lang="en-GB" sz="3200" dirty="0"/>
              <a:t>High-level language is any </a:t>
            </a:r>
            <a:r>
              <a:rPr lang="en-GB" sz="3200" dirty="0">
                <a:solidFill>
                  <a:srgbClr val="0070C0"/>
                </a:solidFill>
              </a:rPr>
              <a:t>programming</a:t>
            </a:r>
            <a:r>
              <a:rPr lang="en-GB" sz="3200" dirty="0"/>
              <a:t> language that enables </a:t>
            </a:r>
            <a:r>
              <a:rPr lang="en-GB" sz="3200" dirty="0">
                <a:solidFill>
                  <a:srgbClr val="0070C0"/>
                </a:solidFill>
              </a:rPr>
              <a:t>development</a:t>
            </a:r>
            <a:r>
              <a:rPr lang="en-GB" sz="3200" dirty="0"/>
              <a:t> of a program in much simpler </a:t>
            </a:r>
            <a:r>
              <a:rPr lang="en-GB" sz="3200" dirty="0">
                <a:solidFill>
                  <a:srgbClr val="0070C0"/>
                </a:solidFill>
              </a:rPr>
              <a:t>programming</a:t>
            </a:r>
            <a:r>
              <a:rPr lang="en-GB" sz="3200" dirty="0"/>
              <a:t> context and is generally independent of the computer's hardware </a:t>
            </a:r>
            <a:r>
              <a:rPr lang="en-GB" sz="3200" dirty="0">
                <a:solidFill>
                  <a:srgbClr val="0070C0"/>
                </a:solidFill>
              </a:rPr>
              <a:t>architecture</a:t>
            </a:r>
            <a:r>
              <a:rPr lang="en-GB" sz="3200" dirty="0"/>
              <a:t>.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9</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AFA6E15C-F301-6626-F73C-680C5440C4A1}"/>
              </a:ext>
            </a:extLst>
          </p:cNvPr>
          <p:cNvPicPr>
            <a:picLocks noChangeAspect="1"/>
          </p:cNvPicPr>
          <p:nvPr/>
        </p:nvPicPr>
        <p:blipFill>
          <a:blip r:embed="rId3"/>
          <a:stretch>
            <a:fillRect/>
          </a:stretch>
        </p:blipFill>
        <p:spPr>
          <a:xfrm>
            <a:off x="5219870" y="2543453"/>
            <a:ext cx="6206955" cy="2914355"/>
          </a:xfrm>
          <a:prstGeom prst="rect">
            <a:avLst/>
          </a:prstGeom>
        </p:spPr>
      </p:pic>
    </p:spTree>
    <p:extLst>
      <p:ext uri="{BB962C8B-B14F-4D97-AF65-F5344CB8AC3E}">
        <p14:creationId xmlns:p14="http://schemas.microsoft.com/office/powerpoint/2010/main" val="1216789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B2BB9-090C-248A-9C4C-47C00337BF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1046C9-42F4-A342-22A4-E3F54EBEDCF7}"/>
              </a:ext>
            </a:extLst>
          </p:cNvPr>
          <p:cNvSpPr>
            <a:spLocks noGrp="1"/>
          </p:cNvSpPr>
          <p:nvPr>
            <p:ph type="title"/>
          </p:nvPr>
        </p:nvSpPr>
        <p:spPr>
          <a:xfrm>
            <a:off x="1069848" y="286605"/>
            <a:ext cx="9806940" cy="1118684"/>
          </a:xfrm>
        </p:spPr>
        <p:txBody>
          <a:bodyPr>
            <a:normAutofit/>
          </a:bodyPr>
          <a:lstStyle/>
          <a:p>
            <a:pPr algn="ctr"/>
            <a:r>
              <a:rPr lang="en-GB" sz="4800" b="1" dirty="0">
                <a:solidFill>
                  <a:srgbClr val="002060"/>
                </a:solidFill>
              </a:rPr>
              <a:t>High level Language</a:t>
            </a:r>
            <a:endParaRPr lang="en-US" sz="4800" b="1" dirty="0">
              <a:solidFill>
                <a:srgbClr val="002060"/>
              </a:solidFill>
            </a:endParaRPr>
          </a:p>
        </p:txBody>
      </p:sp>
      <p:sp>
        <p:nvSpPr>
          <p:cNvPr id="3" name="Content Placeholder 2">
            <a:extLst>
              <a:ext uri="{FF2B5EF4-FFF2-40B4-BE49-F238E27FC236}">
                <a16:creationId xmlns:a16="http://schemas.microsoft.com/office/drawing/2014/main" id="{EF2F1F30-81E3-BF0E-0F04-EDA3EC5EBB29}"/>
              </a:ext>
            </a:extLst>
          </p:cNvPr>
          <p:cNvSpPr>
            <a:spLocks noGrp="1"/>
          </p:cNvSpPr>
          <p:nvPr>
            <p:ph idx="1"/>
          </p:nvPr>
        </p:nvSpPr>
        <p:spPr>
          <a:xfrm>
            <a:off x="392122" y="2034509"/>
            <a:ext cx="4691507" cy="4404940"/>
          </a:xfrm>
        </p:spPr>
        <p:txBody>
          <a:bodyPr>
            <a:normAutofit fontScale="77500" lnSpcReduction="20000"/>
          </a:bodyPr>
          <a:lstStyle/>
          <a:p>
            <a:pPr algn="just">
              <a:lnSpc>
                <a:spcPct val="100000"/>
              </a:lnSpc>
              <a:buFont typeface="Wingdings" panose="05000000000000000000" pitchFamily="2" charset="2"/>
              <a:buChar char="Ø"/>
            </a:pPr>
            <a:r>
              <a:rPr lang="en-GB" sz="3200" dirty="0"/>
              <a:t>High-level </a:t>
            </a:r>
            <a:r>
              <a:rPr lang="en-GB" sz="3200" dirty="0">
                <a:solidFill>
                  <a:srgbClr val="0070C0"/>
                </a:solidFill>
              </a:rPr>
              <a:t>language</a:t>
            </a:r>
            <a:r>
              <a:rPr lang="en-GB" sz="3200" dirty="0"/>
              <a:t> has a </a:t>
            </a:r>
            <a:r>
              <a:rPr lang="en-GB" sz="3200" dirty="0">
                <a:solidFill>
                  <a:srgbClr val="0070C0"/>
                </a:solidFill>
              </a:rPr>
              <a:t>higher</a:t>
            </a:r>
            <a:r>
              <a:rPr lang="en-GB" sz="3200" dirty="0"/>
              <a:t> level of abstraction from the computer, and </a:t>
            </a:r>
            <a:r>
              <a:rPr lang="en-GB" sz="3200" dirty="0">
                <a:solidFill>
                  <a:srgbClr val="0070C0"/>
                </a:solidFill>
              </a:rPr>
              <a:t>focuses</a:t>
            </a:r>
            <a:r>
              <a:rPr lang="en-GB" sz="3200" dirty="0"/>
              <a:t> more on the programming logic rather than the </a:t>
            </a:r>
            <a:r>
              <a:rPr lang="en-GB" sz="3200" dirty="0">
                <a:solidFill>
                  <a:srgbClr val="0070C0"/>
                </a:solidFill>
              </a:rPr>
              <a:t>underlying</a:t>
            </a:r>
            <a:r>
              <a:rPr lang="en-GB" sz="3200" dirty="0"/>
              <a:t> hardware </a:t>
            </a:r>
            <a:r>
              <a:rPr lang="en-GB" sz="3200" dirty="0">
                <a:solidFill>
                  <a:srgbClr val="0070C0"/>
                </a:solidFill>
              </a:rPr>
              <a:t>components</a:t>
            </a:r>
            <a:r>
              <a:rPr lang="en-GB" sz="3200" dirty="0"/>
              <a:t> such as memory addressing and register utilization. </a:t>
            </a:r>
          </a:p>
          <a:p>
            <a:pPr algn="just">
              <a:lnSpc>
                <a:spcPct val="100000"/>
              </a:lnSpc>
              <a:buFont typeface="Wingdings" panose="05000000000000000000" pitchFamily="2" charset="2"/>
              <a:buChar char="Ø"/>
            </a:pPr>
            <a:r>
              <a:rPr lang="en-GB" sz="3200" dirty="0"/>
              <a:t>The first high-level programming languages were designed in the </a:t>
            </a:r>
            <a:r>
              <a:rPr lang="en-GB" sz="3200" dirty="0">
                <a:solidFill>
                  <a:srgbClr val="0070C0"/>
                </a:solidFill>
              </a:rPr>
              <a:t>1950s</a:t>
            </a:r>
            <a:r>
              <a:rPr lang="en-GB" sz="3200" dirty="0"/>
              <a:t>. Now there are dozens of different languages, </a:t>
            </a:r>
            <a:r>
              <a:rPr lang="en-GB" sz="3200" dirty="0">
                <a:solidFill>
                  <a:srgbClr val="C00000"/>
                </a:solidFill>
              </a:rPr>
              <a:t>including Ada , </a:t>
            </a:r>
            <a:r>
              <a:rPr lang="en-GB" sz="3200" dirty="0" err="1">
                <a:solidFill>
                  <a:srgbClr val="C00000"/>
                </a:solidFill>
              </a:rPr>
              <a:t>Algol</a:t>
            </a:r>
            <a:r>
              <a:rPr lang="en-GB" sz="3200" dirty="0">
                <a:solidFill>
                  <a:srgbClr val="C00000"/>
                </a:solidFill>
              </a:rPr>
              <a:t>, BASIC, COBOL, C, C++, JAVA, FORTRAN, LISP, Pascal, and </a:t>
            </a:r>
            <a:r>
              <a:rPr lang="en-GB" sz="3200" dirty="0" err="1">
                <a:solidFill>
                  <a:srgbClr val="C00000"/>
                </a:solidFill>
              </a:rPr>
              <a:t>Prolog</a:t>
            </a:r>
            <a:r>
              <a:rPr lang="en-GB" sz="3200" dirty="0">
                <a:solidFill>
                  <a:srgbClr val="C00000"/>
                </a:solidFill>
              </a:rPr>
              <a:t>. </a:t>
            </a:r>
          </a:p>
        </p:txBody>
      </p:sp>
      <p:sp>
        <p:nvSpPr>
          <p:cNvPr id="5" name="Slide Number Placeholder 4">
            <a:extLst>
              <a:ext uri="{FF2B5EF4-FFF2-40B4-BE49-F238E27FC236}">
                <a16:creationId xmlns:a16="http://schemas.microsoft.com/office/drawing/2014/main" id="{0BE60351-831A-73B0-B0A1-0A78A08B51E7}"/>
              </a:ext>
            </a:extLst>
          </p:cNvPr>
          <p:cNvSpPr>
            <a:spLocks noGrp="1"/>
          </p:cNvSpPr>
          <p:nvPr>
            <p:ph type="sldNum" sz="quarter" idx="4"/>
          </p:nvPr>
        </p:nvSpPr>
        <p:spPr>
          <a:xfrm>
            <a:off x="9597564" y="6571396"/>
            <a:ext cx="1279224" cy="294401"/>
          </a:xfrm>
        </p:spPr>
        <p:txBody>
          <a:bodyPr/>
          <a:lstStyle/>
          <a:p>
            <a:fld id="{AD33D9D5-3F94-4D0E-99A1-5E245C39E9B7}" type="slidenum">
              <a:rPr lang="en-US" smtClean="0"/>
              <a:pPr/>
              <a:t>10</a:t>
            </a:fld>
            <a:endParaRPr lang="en-US" dirty="0"/>
          </a:p>
        </p:txBody>
      </p:sp>
      <p:sp>
        <p:nvSpPr>
          <p:cNvPr id="6" name="Date Placeholder 5">
            <a:extLst>
              <a:ext uri="{FF2B5EF4-FFF2-40B4-BE49-F238E27FC236}">
                <a16:creationId xmlns:a16="http://schemas.microsoft.com/office/drawing/2014/main" id="{20F4A109-690E-29C8-A496-F2B5AA738D37}"/>
              </a:ext>
            </a:extLst>
          </p:cNvPr>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a:extLst>
              <a:ext uri="{FF2B5EF4-FFF2-40B4-BE49-F238E27FC236}">
                <a16:creationId xmlns:a16="http://schemas.microsoft.com/office/drawing/2014/main" id="{B5647A41-53E7-D21E-1B3F-12A012180285}"/>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51A810F1-BDAE-7378-F7FB-F41A99748C19}"/>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Effect>
                      <a14:brightnessContrast contrast="40000"/>
                    </a14:imgEffect>
                  </a14:imgLayer>
                </a14:imgProps>
              </a:ext>
            </a:extLst>
          </a:blip>
          <a:stretch>
            <a:fillRect/>
          </a:stretch>
        </p:blipFill>
        <p:spPr>
          <a:xfrm>
            <a:off x="5305341" y="2034508"/>
            <a:ext cx="6004916" cy="4182827"/>
          </a:xfrm>
          <a:prstGeom prst="rect">
            <a:avLst/>
          </a:prstGeom>
        </p:spPr>
      </p:pic>
    </p:spTree>
    <p:extLst>
      <p:ext uri="{BB962C8B-B14F-4D97-AF65-F5344CB8AC3E}">
        <p14:creationId xmlns:p14="http://schemas.microsoft.com/office/powerpoint/2010/main" val="33247392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b="1" dirty="0">
                <a:solidFill>
                  <a:srgbClr val="002060"/>
                </a:solidFill>
              </a:rPr>
              <a:t>High level Language</a:t>
            </a:r>
            <a:endParaRPr lang="en-US" sz="4800" b="1" dirty="0">
              <a:solidFill>
                <a:srgbClr val="002060"/>
              </a:solidFill>
            </a:endParaRPr>
          </a:p>
        </p:txBody>
      </p:sp>
      <p:sp>
        <p:nvSpPr>
          <p:cNvPr id="3" name="Content Placeholder 2"/>
          <p:cNvSpPr>
            <a:spLocks noGrp="1"/>
          </p:cNvSpPr>
          <p:nvPr>
            <p:ph idx="1"/>
          </p:nvPr>
        </p:nvSpPr>
        <p:spPr>
          <a:xfrm>
            <a:off x="307976" y="2034509"/>
            <a:ext cx="5504996" cy="4404940"/>
          </a:xfrm>
        </p:spPr>
        <p:txBody>
          <a:bodyPr>
            <a:normAutofit/>
          </a:bodyPr>
          <a:lstStyle/>
          <a:p>
            <a:pPr marL="0" indent="0" algn="just">
              <a:lnSpc>
                <a:spcPct val="100000"/>
              </a:lnSpc>
              <a:buNone/>
            </a:pPr>
            <a:r>
              <a:rPr lang="en-GB" sz="3200" dirty="0"/>
              <a:t>The high-level </a:t>
            </a:r>
            <a:r>
              <a:rPr lang="en-GB" sz="3200" dirty="0">
                <a:solidFill>
                  <a:srgbClr val="0070C0"/>
                </a:solidFill>
              </a:rPr>
              <a:t>programming</a:t>
            </a:r>
            <a:r>
              <a:rPr lang="en-GB" sz="3200" dirty="0"/>
              <a:t> </a:t>
            </a:r>
            <a:r>
              <a:rPr lang="en-GB" sz="3200" dirty="0">
                <a:solidFill>
                  <a:srgbClr val="0070C0"/>
                </a:solidFill>
              </a:rPr>
              <a:t>languages</a:t>
            </a:r>
            <a:r>
              <a:rPr lang="en-GB" sz="3200" dirty="0"/>
              <a:t> are broadly categorized in to </a:t>
            </a:r>
            <a:r>
              <a:rPr lang="en-GB" sz="3200" dirty="0">
                <a:solidFill>
                  <a:srgbClr val="0070C0"/>
                </a:solidFill>
              </a:rPr>
              <a:t>two</a:t>
            </a:r>
            <a:r>
              <a:rPr lang="en-GB" sz="3200" dirty="0"/>
              <a:t> categories: </a:t>
            </a:r>
          </a:p>
          <a:p>
            <a:pPr algn="just">
              <a:lnSpc>
                <a:spcPct val="100000"/>
              </a:lnSpc>
              <a:buFont typeface="Wingdings" panose="05000000000000000000" pitchFamily="2" charset="2"/>
              <a:buChar char="Ø"/>
            </a:pPr>
            <a:r>
              <a:rPr lang="en-GB" sz="3200" dirty="0">
                <a:solidFill>
                  <a:srgbClr val="0070C0"/>
                </a:solidFill>
              </a:rPr>
              <a:t>Procedure oriented programming(</a:t>
            </a:r>
            <a:r>
              <a:rPr lang="en-GB" sz="3200" dirty="0">
                <a:solidFill>
                  <a:srgbClr val="C00000"/>
                </a:solidFill>
              </a:rPr>
              <a:t>POP</a:t>
            </a:r>
            <a:r>
              <a:rPr lang="en-GB" sz="3200" dirty="0">
                <a:solidFill>
                  <a:srgbClr val="0070C0"/>
                </a:solidFill>
              </a:rPr>
              <a:t>) language. </a:t>
            </a:r>
          </a:p>
          <a:p>
            <a:pPr algn="just">
              <a:lnSpc>
                <a:spcPct val="100000"/>
              </a:lnSpc>
              <a:buFont typeface="Wingdings" panose="05000000000000000000" pitchFamily="2" charset="2"/>
              <a:buChar char="Ø"/>
            </a:pPr>
            <a:r>
              <a:rPr lang="en-GB" sz="3200" dirty="0">
                <a:solidFill>
                  <a:srgbClr val="0070C0"/>
                </a:solidFill>
              </a:rPr>
              <a:t>Object oriented programming(</a:t>
            </a:r>
            <a:r>
              <a:rPr lang="en-GB" sz="3200" dirty="0">
                <a:solidFill>
                  <a:srgbClr val="C00000"/>
                </a:solidFill>
              </a:rPr>
              <a:t>OOP</a:t>
            </a:r>
            <a:r>
              <a:rPr lang="en-GB" sz="3200" dirty="0">
                <a:solidFill>
                  <a:srgbClr val="0070C0"/>
                </a:solidFill>
              </a:rPr>
              <a:t>) language.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11</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35151550-D347-1553-6FD0-8A21508A1A59}"/>
              </a:ext>
            </a:extLst>
          </p:cNvPr>
          <p:cNvPicPr>
            <a:picLocks noChangeAspect="1"/>
          </p:cNvPicPr>
          <p:nvPr/>
        </p:nvPicPr>
        <p:blipFill>
          <a:blip r:embed="rId3">
            <a:extLst>
              <a:ext uri="{BEBA8EAE-BF5A-486C-A8C5-ECC9F3942E4B}">
                <a14:imgProps xmlns:a14="http://schemas.microsoft.com/office/drawing/2010/main">
                  <a14:imgLayer r:embed="rId4">
                    <a14:imgEffect>
                      <a14:saturation sat="66000"/>
                    </a14:imgEffect>
                  </a14:imgLayer>
                </a14:imgProps>
              </a:ext>
            </a:extLst>
          </a:blip>
          <a:srcRect l="9021" t="4567" r="9547" b="8455"/>
          <a:stretch>
            <a:fillRect/>
          </a:stretch>
        </p:blipFill>
        <p:spPr>
          <a:xfrm>
            <a:off x="6074230" y="2307773"/>
            <a:ext cx="5178249" cy="3363684"/>
          </a:xfrm>
          <a:prstGeom prst="rect">
            <a:avLst/>
          </a:prstGeom>
        </p:spPr>
      </p:pic>
    </p:spTree>
    <p:extLst>
      <p:ext uri="{BB962C8B-B14F-4D97-AF65-F5344CB8AC3E}">
        <p14:creationId xmlns:p14="http://schemas.microsoft.com/office/powerpoint/2010/main" val="5979099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6475" y="1857676"/>
            <a:ext cx="9835575" cy="2050182"/>
          </a:xfrm>
        </p:spPr>
        <p:txBody>
          <a:bodyPr>
            <a:noAutofit/>
          </a:bodyPr>
          <a:lstStyle/>
          <a:p>
            <a:pPr algn="ctr"/>
            <a:r>
              <a:rPr lang="en-GB" sz="5400" dirty="0">
                <a:cs typeface="Times New Roman" panose="02020603050405020304" pitchFamily="18" charset="0"/>
              </a:rPr>
              <a:t>Procedure oriented programming(POP) language</a:t>
            </a:r>
          </a:p>
        </p:txBody>
      </p:sp>
    </p:spTree>
    <p:extLst>
      <p:ext uri="{BB962C8B-B14F-4D97-AF65-F5344CB8AC3E}">
        <p14:creationId xmlns:p14="http://schemas.microsoft.com/office/powerpoint/2010/main" val="1363709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fontScale="90000"/>
          </a:bodyPr>
          <a:lstStyle/>
          <a:p>
            <a:pPr algn="ctr"/>
            <a:r>
              <a:rPr lang="en-GB" sz="4800" dirty="0"/>
              <a:t>Procedure  Oriented  Programming  Language </a:t>
            </a:r>
            <a:endParaRPr lang="en-US" sz="4800" dirty="0">
              <a:solidFill>
                <a:srgbClr val="002060"/>
              </a:solidFill>
            </a:endParaRPr>
          </a:p>
        </p:txBody>
      </p:sp>
      <p:sp>
        <p:nvSpPr>
          <p:cNvPr id="3" name="Content Placeholder 2"/>
          <p:cNvSpPr>
            <a:spLocks noGrp="1"/>
          </p:cNvSpPr>
          <p:nvPr>
            <p:ph idx="1"/>
          </p:nvPr>
        </p:nvSpPr>
        <p:spPr>
          <a:xfrm>
            <a:off x="376829" y="1833465"/>
            <a:ext cx="11337116" cy="2353524"/>
          </a:xfrm>
        </p:spPr>
        <p:txBody>
          <a:bodyPr>
            <a:normAutofit fontScale="92500" lnSpcReduction="10000"/>
          </a:bodyPr>
          <a:lstStyle/>
          <a:p>
            <a:pPr algn="just">
              <a:lnSpc>
                <a:spcPct val="100000"/>
              </a:lnSpc>
              <a:buFont typeface="Wingdings" panose="05000000000000000000" pitchFamily="2" charset="2"/>
              <a:buChar char="Ø"/>
            </a:pPr>
            <a:r>
              <a:rPr lang="en-GB" sz="3200" dirty="0"/>
              <a:t>In the procedure oriented approach, the problem is viewed as sequence of things to be done such as reading , calculation and printing. </a:t>
            </a:r>
          </a:p>
          <a:p>
            <a:pPr algn="just">
              <a:lnSpc>
                <a:spcPct val="100000"/>
              </a:lnSpc>
              <a:buFont typeface="Wingdings" panose="05000000000000000000" pitchFamily="2" charset="2"/>
              <a:buChar char="Ø"/>
            </a:pPr>
            <a:r>
              <a:rPr lang="en-GB" sz="3200" dirty="0"/>
              <a:t>Procedure oriented programming basically consist of writing a list of instruction or actions for the computer to follow and organizing these instruction into groups known as functions.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13</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9" name="Picture 38"/>
          <p:cNvPicPr>
            <a:picLocks noChangeAspect="1"/>
          </p:cNvPicPr>
          <p:nvPr/>
        </p:nvPicPr>
        <p:blipFill rotWithShape="1">
          <a:blip r:embed="rId3">
            <a:duotone>
              <a:schemeClr val="accent4">
                <a:shade val="45000"/>
                <a:satMod val="135000"/>
              </a:schemeClr>
              <a:prstClr val="white"/>
            </a:duotone>
          </a:blip>
          <a:srcRect l="14783" r="23365"/>
          <a:stretch/>
        </p:blipFill>
        <p:spPr>
          <a:xfrm>
            <a:off x="2105126" y="4186989"/>
            <a:ext cx="7736384" cy="2047220"/>
          </a:xfrm>
          <a:prstGeom prst="rect">
            <a:avLst/>
          </a:prstGeom>
        </p:spPr>
      </p:pic>
    </p:spTree>
    <p:extLst>
      <p:ext uri="{BB962C8B-B14F-4D97-AF65-F5344CB8AC3E}">
        <p14:creationId xmlns:p14="http://schemas.microsoft.com/office/powerpoint/2010/main" val="31359582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fontScale="90000"/>
          </a:bodyPr>
          <a:lstStyle/>
          <a:p>
            <a:pPr algn="ctr"/>
            <a:r>
              <a:rPr lang="en-GB" sz="4800" dirty="0"/>
              <a:t>Procedure  Oriented  Programming  Language </a:t>
            </a:r>
            <a:endParaRPr lang="en-US" sz="4800" dirty="0">
              <a:solidFill>
                <a:srgbClr val="002060"/>
              </a:solidFill>
            </a:endParaRPr>
          </a:p>
        </p:txBody>
      </p:sp>
      <p:sp>
        <p:nvSpPr>
          <p:cNvPr id="3" name="Content Placeholder 2"/>
          <p:cNvSpPr>
            <a:spLocks noGrp="1"/>
          </p:cNvSpPr>
          <p:nvPr>
            <p:ph idx="1"/>
          </p:nvPr>
        </p:nvSpPr>
        <p:spPr>
          <a:xfrm>
            <a:off x="376829" y="1833465"/>
            <a:ext cx="11337116" cy="2353524"/>
          </a:xfrm>
        </p:spPr>
        <p:txBody>
          <a:bodyPr>
            <a:normAutofit fontScale="92500" lnSpcReduction="10000"/>
          </a:bodyPr>
          <a:lstStyle/>
          <a:p>
            <a:pPr marL="0" indent="0" algn="just">
              <a:lnSpc>
                <a:spcPct val="100000"/>
              </a:lnSpc>
              <a:buNone/>
            </a:pPr>
            <a:r>
              <a:rPr lang="en-GB" sz="3200" dirty="0"/>
              <a:t>The disadvantage of the procedure oriented programming languages is: </a:t>
            </a:r>
          </a:p>
          <a:p>
            <a:pPr algn="just">
              <a:lnSpc>
                <a:spcPct val="100000"/>
              </a:lnSpc>
              <a:buFont typeface="Wingdings" panose="05000000000000000000" pitchFamily="2" charset="2"/>
              <a:buChar char="Ø"/>
            </a:pPr>
            <a:r>
              <a:rPr lang="en-GB" sz="3200" dirty="0"/>
              <a:t>Global data access  </a:t>
            </a:r>
          </a:p>
          <a:p>
            <a:pPr algn="just">
              <a:lnSpc>
                <a:spcPct val="100000"/>
              </a:lnSpc>
              <a:buFont typeface="Wingdings" panose="05000000000000000000" pitchFamily="2" charset="2"/>
              <a:buChar char="Ø"/>
            </a:pPr>
            <a:r>
              <a:rPr lang="en-GB" sz="3200" dirty="0"/>
              <a:t>It does not model real word problem very well </a:t>
            </a:r>
          </a:p>
          <a:p>
            <a:pPr algn="just">
              <a:lnSpc>
                <a:spcPct val="100000"/>
              </a:lnSpc>
              <a:buFont typeface="Wingdings" panose="05000000000000000000" pitchFamily="2" charset="2"/>
              <a:buChar char="Ø"/>
            </a:pPr>
            <a:r>
              <a:rPr lang="en-GB" sz="3200" dirty="0"/>
              <a:t>No data hiding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14</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rotWithShape="1">
          <a:blip r:embed="rId3">
            <a:duotone>
              <a:schemeClr val="accent4">
                <a:shade val="45000"/>
                <a:satMod val="135000"/>
              </a:schemeClr>
              <a:prstClr val="white"/>
            </a:duotone>
          </a:blip>
          <a:srcRect l="15500" t="-2146" r="21839" b="2146"/>
          <a:stretch/>
        </p:blipFill>
        <p:spPr>
          <a:xfrm>
            <a:off x="2861031" y="3900876"/>
            <a:ext cx="6611353" cy="2103395"/>
          </a:xfrm>
          <a:prstGeom prst="rect">
            <a:avLst/>
          </a:prstGeom>
        </p:spPr>
      </p:pic>
    </p:spTree>
    <p:extLst>
      <p:ext uri="{BB962C8B-B14F-4D97-AF65-F5344CB8AC3E}">
        <p14:creationId xmlns:p14="http://schemas.microsoft.com/office/powerpoint/2010/main" val="42660061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345" y="599204"/>
            <a:ext cx="9806940" cy="1118684"/>
          </a:xfrm>
        </p:spPr>
        <p:txBody>
          <a:bodyPr>
            <a:normAutofit fontScale="90000"/>
          </a:bodyPr>
          <a:lstStyle/>
          <a:p>
            <a:pPr algn="ctr"/>
            <a:r>
              <a:rPr lang="en-GB" sz="4800" dirty="0"/>
              <a:t>Characteristics  of  procedure oriented programming</a:t>
            </a:r>
          </a:p>
        </p:txBody>
      </p:sp>
      <p:sp>
        <p:nvSpPr>
          <p:cNvPr id="3" name="Content Placeholder 2"/>
          <p:cNvSpPr>
            <a:spLocks noGrp="1"/>
          </p:cNvSpPr>
          <p:nvPr>
            <p:ph idx="1"/>
          </p:nvPr>
        </p:nvSpPr>
        <p:spPr>
          <a:xfrm>
            <a:off x="376829" y="1833465"/>
            <a:ext cx="11337116" cy="4374830"/>
          </a:xfrm>
        </p:spPr>
        <p:txBody>
          <a:bodyPr>
            <a:normAutofit lnSpcReduction="10000"/>
          </a:bodyPr>
          <a:lstStyle/>
          <a:p>
            <a:pPr algn="just">
              <a:lnSpc>
                <a:spcPct val="100000"/>
              </a:lnSpc>
              <a:buFont typeface="Wingdings" panose="05000000000000000000" pitchFamily="2" charset="2"/>
              <a:buChar char="Ø"/>
            </a:pPr>
            <a:r>
              <a:rPr lang="en-GB" sz="3200" dirty="0"/>
              <a:t>Emphasis is on doing things(algorithm) </a:t>
            </a:r>
          </a:p>
          <a:p>
            <a:pPr algn="just">
              <a:lnSpc>
                <a:spcPct val="100000"/>
              </a:lnSpc>
              <a:buFont typeface="Wingdings" panose="05000000000000000000" pitchFamily="2" charset="2"/>
              <a:buChar char="Ø"/>
            </a:pPr>
            <a:r>
              <a:rPr lang="en-GB" sz="3200" dirty="0"/>
              <a:t>Large programs are divided into smaller programs known as functions. </a:t>
            </a:r>
          </a:p>
          <a:p>
            <a:pPr algn="just">
              <a:lnSpc>
                <a:spcPct val="100000"/>
              </a:lnSpc>
              <a:buFont typeface="Wingdings" panose="05000000000000000000" pitchFamily="2" charset="2"/>
              <a:buChar char="Ø"/>
            </a:pPr>
            <a:r>
              <a:rPr lang="en-GB" sz="3200" dirty="0"/>
              <a:t>Most of the functions share global data </a:t>
            </a:r>
          </a:p>
          <a:p>
            <a:pPr algn="just">
              <a:lnSpc>
                <a:spcPct val="100000"/>
              </a:lnSpc>
              <a:buFont typeface="Wingdings" panose="05000000000000000000" pitchFamily="2" charset="2"/>
              <a:buChar char="Ø"/>
            </a:pPr>
            <a:r>
              <a:rPr lang="en-GB" sz="3200" dirty="0"/>
              <a:t>Data move openly around the system from function to function </a:t>
            </a:r>
          </a:p>
          <a:p>
            <a:pPr algn="just">
              <a:lnSpc>
                <a:spcPct val="100000"/>
              </a:lnSpc>
              <a:buFont typeface="Wingdings" panose="05000000000000000000" pitchFamily="2" charset="2"/>
              <a:buChar char="Ø"/>
            </a:pPr>
            <a:r>
              <a:rPr lang="en-GB" sz="3200" dirty="0"/>
              <a:t>Function transforms data from one form to another.  </a:t>
            </a:r>
          </a:p>
          <a:p>
            <a:pPr algn="just">
              <a:lnSpc>
                <a:spcPct val="100000"/>
              </a:lnSpc>
              <a:buFont typeface="Wingdings" panose="05000000000000000000" pitchFamily="2" charset="2"/>
              <a:buChar char="Ø"/>
            </a:pPr>
            <a:r>
              <a:rPr lang="en-GB" sz="3200" dirty="0"/>
              <a:t>Employs top-down approach in program design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15</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0674465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3" y="1905803"/>
            <a:ext cx="10364965" cy="2050182"/>
          </a:xfrm>
        </p:spPr>
        <p:txBody>
          <a:bodyPr>
            <a:noAutofit/>
          </a:bodyPr>
          <a:lstStyle/>
          <a:p>
            <a:pPr algn="ctr"/>
            <a:r>
              <a:rPr lang="en-GB" sz="6000" dirty="0">
                <a:cs typeface="Times New Roman" panose="02020603050405020304" pitchFamily="18" charset="0"/>
              </a:rPr>
              <a:t>Object oriented programming(OOP) language</a:t>
            </a:r>
          </a:p>
        </p:txBody>
      </p:sp>
    </p:spTree>
    <p:extLst>
      <p:ext uri="{BB962C8B-B14F-4D97-AF65-F5344CB8AC3E}">
        <p14:creationId xmlns:p14="http://schemas.microsoft.com/office/powerpoint/2010/main" val="1176104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fontScale="90000"/>
          </a:bodyPr>
          <a:lstStyle/>
          <a:p>
            <a:pPr algn="ctr"/>
            <a:r>
              <a:rPr lang="en-GB" sz="4800" dirty="0"/>
              <a:t>Object oriented programming(OOP) language</a:t>
            </a:r>
            <a:endParaRPr lang="en-US" sz="4800" dirty="0">
              <a:solidFill>
                <a:srgbClr val="002060"/>
              </a:solidFill>
            </a:endParaRPr>
          </a:p>
        </p:txBody>
      </p:sp>
      <p:sp>
        <p:nvSpPr>
          <p:cNvPr id="3" name="Content Placeholder 2"/>
          <p:cNvSpPr>
            <a:spLocks noGrp="1"/>
          </p:cNvSpPr>
          <p:nvPr>
            <p:ph idx="1"/>
          </p:nvPr>
        </p:nvSpPr>
        <p:spPr>
          <a:xfrm>
            <a:off x="376829" y="1833465"/>
            <a:ext cx="6043222" cy="4374830"/>
          </a:xfrm>
        </p:spPr>
        <p:txBody>
          <a:bodyPr>
            <a:normAutofit/>
          </a:bodyPr>
          <a:lstStyle/>
          <a:p>
            <a:pPr marL="0" indent="0" algn="just">
              <a:lnSpc>
                <a:spcPct val="100000"/>
              </a:lnSpc>
              <a:buNone/>
            </a:pPr>
            <a:r>
              <a:rPr lang="en-GB" sz="3200" dirty="0"/>
              <a:t>“Object oriented programming as an approach that provides a way of modularizing programs by creating partitioned memory area for both data and functions that can be used as templates for creating copies of such modules on demand”.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17</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rotWithShape="1">
          <a:blip r:embed="rId3">
            <a:duotone>
              <a:schemeClr val="accent4">
                <a:shade val="45000"/>
                <a:satMod val="135000"/>
              </a:schemeClr>
              <a:prstClr val="white"/>
            </a:duotone>
          </a:blip>
          <a:srcRect l="15257" t="9290" r="22283"/>
          <a:stretch/>
        </p:blipFill>
        <p:spPr>
          <a:xfrm>
            <a:off x="6420051" y="1833466"/>
            <a:ext cx="5255393" cy="4374830"/>
          </a:xfrm>
          <a:prstGeom prst="rect">
            <a:avLst/>
          </a:prstGeom>
        </p:spPr>
      </p:pic>
    </p:spTree>
    <p:extLst>
      <p:ext uri="{BB962C8B-B14F-4D97-AF65-F5344CB8AC3E}">
        <p14:creationId xmlns:p14="http://schemas.microsoft.com/office/powerpoint/2010/main" val="20156085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fontScale="90000"/>
          </a:bodyPr>
          <a:lstStyle/>
          <a:p>
            <a:pPr algn="ctr"/>
            <a:r>
              <a:rPr lang="en-GB" sz="4800" dirty="0"/>
              <a:t>Features of the Object Oriented programming </a:t>
            </a:r>
          </a:p>
        </p:txBody>
      </p:sp>
      <p:sp>
        <p:nvSpPr>
          <p:cNvPr id="3" name="Content Placeholder 2"/>
          <p:cNvSpPr>
            <a:spLocks noGrp="1"/>
          </p:cNvSpPr>
          <p:nvPr>
            <p:ph idx="1"/>
          </p:nvPr>
        </p:nvSpPr>
        <p:spPr>
          <a:xfrm>
            <a:off x="376829" y="1833464"/>
            <a:ext cx="11337116" cy="4471083"/>
          </a:xfrm>
        </p:spPr>
        <p:txBody>
          <a:bodyPr>
            <a:normAutofit fontScale="77500" lnSpcReduction="20000"/>
          </a:bodyPr>
          <a:lstStyle/>
          <a:p>
            <a:pPr marL="0" indent="0" algn="just">
              <a:lnSpc>
                <a:spcPct val="100000"/>
              </a:lnSpc>
              <a:buNone/>
            </a:pPr>
            <a:r>
              <a:rPr lang="en-GB" sz="3200" b="1" dirty="0"/>
              <a:t>Features of the Object Oriented programming </a:t>
            </a:r>
          </a:p>
          <a:p>
            <a:pPr algn="just">
              <a:lnSpc>
                <a:spcPct val="100000"/>
              </a:lnSpc>
              <a:buFont typeface="Wingdings" panose="05000000000000000000" pitchFamily="2" charset="2"/>
              <a:buChar char="Ø"/>
            </a:pPr>
            <a:r>
              <a:rPr lang="en-GB" sz="3200" dirty="0"/>
              <a:t>Emphasis is on doing rather than procedure. </a:t>
            </a:r>
          </a:p>
          <a:p>
            <a:pPr algn="just">
              <a:lnSpc>
                <a:spcPct val="100000"/>
              </a:lnSpc>
              <a:buFont typeface="Wingdings" panose="05000000000000000000" pitchFamily="2" charset="2"/>
              <a:buChar char="Ø"/>
            </a:pPr>
            <a:r>
              <a:rPr lang="en-GB" sz="3200" dirty="0"/>
              <a:t>programs are divided into what are known as objects. </a:t>
            </a:r>
          </a:p>
          <a:p>
            <a:pPr algn="just">
              <a:lnSpc>
                <a:spcPct val="100000"/>
              </a:lnSpc>
              <a:buFont typeface="Wingdings" panose="05000000000000000000" pitchFamily="2" charset="2"/>
              <a:buChar char="Ø"/>
            </a:pPr>
            <a:r>
              <a:rPr lang="en-GB" sz="3200" dirty="0"/>
              <a:t>Data structures are designed such that they characterize the objects. </a:t>
            </a:r>
          </a:p>
          <a:p>
            <a:pPr algn="just">
              <a:lnSpc>
                <a:spcPct val="100000"/>
              </a:lnSpc>
              <a:buFont typeface="Wingdings" panose="05000000000000000000" pitchFamily="2" charset="2"/>
              <a:buChar char="Ø"/>
            </a:pPr>
            <a:r>
              <a:rPr lang="en-GB" sz="3200" dirty="0"/>
              <a:t>Functions that operate on the data of an object are tied together in the data structure. </a:t>
            </a:r>
          </a:p>
          <a:p>
            <a:pPr algn="just">
              <a:lnSpc>
                <a:spcPct val="100000"/>
              </a:lnSpc>
              <a:buFont typeface="Wingdings" panose="05000000000000000000" pitchFamily="2" charset="2"/>
              <a:buChar char="Ø"/>
            </a:pPr>
            <a:r>
              <a:rPr lang="en-GB" sz="3200" dirty="0"/>
              <a:t>Data is hidden and can’t be accessed by external functions.  </a:t>
            </a:r>
          </a:p>
          <a:p>
            <a:pPr algn="just">
              <a:lnSpc>
                <a:spcPct val="100000"/>
              </a:lnSpc>
              <a:buFont typeface="Wingdings" panose="05000000000000000000" pitchFamily="2" charset="2"/>
              <a:buChar char="Ø"/>
            </a:pPr>
            <a:r>
              <a:rPr lang="en-GB" sz="3200" dirty="0"/>
              <a:t>Objects may communicate with each other through functions. </a:t>
            </a:r>
          </a:p>
          <a:p>
            <a:pPr algn="just">
              <a:lnSpc>
                <a:spcPct val="100000"/>
              </a:lnSpc>
              <a:buFont typeface="Wingdings" panose="05000000000000000000" pitchFamily="2" charset="2"/>
              <a:buChar char="Ø"/>
            </a:pPr>
            <a:r>
              <a:rPr lang="en-GB" sz="3200" dirty="0"/>
              <a:t>New data and functions can be easily added.  </a:t>
            </a:r>
          </a:p>
          <a:p>
            <a:pPr algn="just">
              <a:lnSpc>
                <a:spcPct val="100000"/>
              </a:lnSpc>
              <a:buFont typeface="Wingdings" panose="05000000000000000000" pitchFamily="2" charset="2"/>
              <a:buChar char="Ø"/>
            </a:pPr>
            <a:r>
              <a:rPr lang="en-GB" sz="3200" dirty="0"/>
              <a:t>Follows bottom-up approach in program design.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18</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2896571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6475" y="1857676"/>
            <a:ext cx="9835575" cy="2050182"/>
          </a:xfrm>
        </p:spPr>
        <p:txBody>
          <a:bodyPr>
            <a:normAutofit/>
          </a:bodyPr>
          <a:lstStyle/>
          <a:p>
            <a:pPr algn="ctr"/>
            <a:r>
              <a:rPr lang="en-GB" sz="8000" dirty="0">
                <a:cs typeface="Times New Roman" panose="02020603050405020304" pitchFamily="18" charset="0"/>
              </a:rPr>
              <a:t>Basic Concepts Of OOP</a:t>
            </a:r>
          </a:p>
        </p:txBody>
      </p:sp>
    </p:spTree>
    <p:extLst>
      <p:ext uri="{BB962C8B-B14F-4D97-AF65-F5344CB8AC3E}">
        <p14:creationId xmlns:p14="http://schemas.microsoft.com/office/powerpoint/2010/main" val="28287473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t>Basic Concepts Of OOP</a:t>
            </a:r>
          </a:p>
        </p:txBody>
      </p:sp>
      <p:sp>
        <p:nvSpPr>
          <p:cNvPr id="3" name="Content Placeholder 2"/>
          <p:cNvSpPr>
            <a:spLocks noGrp="1"/>
          </p:cNvSpPr>
          <p:nvPr>
            <p:ph idx="1"/>
          </p:nvPr>
        </p:nvSpPr>
        <p:spPr>
          <a:xfrm>
            <a:off x="895149" y="1833464"/>
            <a:ext cx="10818796" cy="4471083"/>
          </a:xfrm>
        </p:spPr>
        <p:txBody>
          <a:bodyPr>
            <a:normAutofit lnSpcReduction="10000"/>
          </a:bodyPr>
          <a:lstStyle/>
          <a:p>
            <a:pPr algn="just">
              <a:lnSpc>
                <a:spcPct val="100000"/>
              </a:lnSpc>
              <a:buFont typeface="Wingdings" panose="05000000000000000000" pitchFamily="2" charset="2"/>
              <a:buChar char="Ø"/>
            </a:pPr>
            <a:r>
              <a:rPr lang="en-GB" sz="3200" dirty="0"/>
              <a:t>Objects</a:t>
            </a:r>
          </a:p>
          <a:p>
            <a:pPr algn="just">
              <a:lnSpc>
                <a:spcPct val="100000"/>
              </a:lnSpc>
              <a:buFont typeface="Wingdings" panose="05000000000000000000" pitchFamily="2" charset="2"/>
              <a:buChar char="Ø"/>
            </a:pPr>
            <a:r>
              <a:rPr lang="en-GB" sz="3200" dirty="0"/>
              <a:t>Classes </a:t>
            </a:r>
          </a:p>
          <a:p>
            <a:pPr algn="just">
              <a:lnSpc>
                <a:spcPct val="100000"/>
              </a:lnSpc>
              <a:buFont typeface="Wingdings" panose="05000000000000000000" pitchFamily="2" charset="2"/>
              <a:buChar char="Ø"/>
            </a:pPr>
            <a:r>
              <a:rPr lang="en-GB" sz="3200" dirty="0"/>
              <a:t>Data abstraction and encapsulation </a:t>
            </a:r>
          </a:p>
          <a:p>
            <a:pPr algn="just">
              <a:lnSpc>
                <a:spcPct val="100000"/>
              </a:lnSpc>
              <a:buFont typeface="Wingdings" panose="05000000000000000000" pitchFamily="2" charset="2"/>
              <a:buChar char="Ø"/>
            </a:pPr>
            <a:r>
              <a:rPr lang="en-GB" sz="3200" dirty="0"/>
              <a:t>Inheritance </a:t>
            </a:r>
          </a:p>
          <a:p>
            <a:pPr algn="just">
              <a:lnSpc>
                <a:spcPct val="100000"/>
              </a:lnSpc>
              <a:buFont typeface="Wingdings" panose="05000000000000000000" pitchFamily="2" charset="2"/>
              <a:buChar char="Ø"/>
            </a:pPr>
            <a:r>
              <a:rPr lang="en-GB" sz="3200" dirty="0"/>
              <a:t>Polymorphism </a:t>
            </a:r>
          </a:p>
          <a:p>
            <a:pPr algn="just">
              <a:lnSpc>
                <a:spcPct val="100000"/>
              </a:lnSpc>
              <a:buFont typeface="Wingdings" panose="05000000000000000000" pitchFamily="2" charset="2"/>
              <a:buChar char="Ø"/>
            </a:pPr>
            <a:r>
              <a:rPr lang="en-GB" sz="3200" dirty="0"/>
              <a:t>Dynamic binding </a:t>
            </a:r>
          </a:p>
          <a:p>
            <a:pPr algn="just">
              <a:lnSpc>
                <a:spcPct val="100000"/>
              </a:lnSpc>
              <a:buFont typeface="Wingdings" panose="05000000000000000000" pitchFamily="2" charset="2"/>
              <a:buChar char="Ø"/>
            </a:pPr>
            <a:r>
              <a:rPr lang="en-GB" sz="3200" dirty="0"/>
              <a:t>Message passing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20</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3128404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t>Objects</a:t>
            </a:r>
          </a:p>
        </p:txBody>
      </p:sp>
      <p:sp>
        <p:nvSpPr>
          <p:cNvPr id="3" name="Content Placeholder 2"/>
          <p:cNvSpPr>
            <a:spLocks noGrp="1"/>
          </p:cNvSpPr>
          <p:nvPr>
            <p:ph idx="1"/>
          </p:nvPr>
        </p:nvSpPr>
        <p:spPr>
          <a:xfrm>
            <a:off x="895149" y="1833464"/>
            <a:ext cx="10818796" cy="4471083"/>
          </a:xfrm>
        </p:spPr>
        <p:txBody>
          <a:bodyPr>
            <a:normAutofit/>
          </a:bodyPr>
          <a:lstStyle/>
          <a:p>
            <a:pPr marL="0" indent="0" algn="just">
              <a:lnSpc>
                <a:spcPct val="100000"/>
              </a:lnSpc>
              <a:buNone/>
            </a:pPr>
            <a:r>
              <a:rPr lang="en-GB" sz="3200" dirty="0"/>
              <a:t>Objects </a:t>
            </a:r>
          </a:p>
          <a:p>
            <a:pPr algn="just">
              <a:lnSpc>
                <a:spcPct val="100000"/>
              </a:lnSpc>
              <a:buFont typeface="Wingdings" panose="05000000000000000000" pitchFamily="2" charset="2"/>
              <a:buChar char="Ø"/>
            </a:pPr>
            <a:r>
              <a:rPr lang="en-GB" sz="3200" dirty="0"/>
              <a:t>Objects are the basic run-time entities in an object-oriented system. They may represent a person, a place, a bank account, a table of data or any item that the program must handle. </a:t>
            </a:r>
          </a:p>
          <a:p>
            <a:pPr algn="just">
              <a:lnSpc>
                <a:spcPct val="100000"/>
              </a:lnSpc>
              <a:buFont typeface="Wingdings" panose="05000000000000000000" pitchFamily="2" charset="2"/>
              <a:buChar char="Ø"/>
            </a:pPr>
            <a:r>
              <a:rPr lang="en-GB" sz="3200" dirty="0"/>
              <a:t> The fundamental idea behind object oriented approach is to combine both data and function into a single unit and these units are called objects. </a:t>
            </a:r>
          </a:p>
          <a:p>
            <a:pPr algn="just">
              <a:lnSpc>
                <a:spcPct val="100000"/>
              </a:lnSpc>
              <a:buFont typeface="Wingdings" panose="05000000000000000000" pitchFamily="2" charset="2"/>
              <a:buChar char="Ø"/>
            </a:pPr>
            <a:endParaRPr lang="en-GB" sz="3200"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21</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9730628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t>Objects</a:t>
            </a:r>
          </a:p>
        </p:txBody>
      </p:sp>
      <p:sp>
        <p:nvSpPr>
          <p:cNvPr id="3" name="Content Placeholder 2"/>
          <p:cNvSpPr>
            <a:spLocks noGrp="1"/>
          </p:cNvSpPr>
          <p:nvPr>
            <p:ph idx="1"/>
          </p:nvPr>
        </p:nvSpPr>
        <p:spPr>
          <a:xfrm>
            <a:off x="895149" y="1833464"/>
            <a:ext cx="6112043" cy="3749189"/>
          </a:xfrm>
        </p:spPr>
        <p:txBody>
          <a:bodyPr>
            <a:normAutofit fontScale="92500"/>
          </a:bodyPr>
          <a:lstStyle/>
          <a:p>
            <a:pPr algn="just">
              <a:lnSpc>
                <a:spcPct val="100000"/>
              </a:lnSpc>
              <a:buFont typeface="Wingdings" panose="05000000000000000000" pitchFamily="2" charset="2"/>
              <a:buChar char="Ø"/>
            </a:pPr>
            <a:r>
              <a:rPr lang="en-GB" sz="3200" dirty="0"/>
              <a:t>The term objects means a combination of data and program that represent some real word entity.  </a:t>
            </a:r>
          </a:p>
          <a:p>
            <a:pPr algn="just">
              <a:lnSpc>
                <a:spcPct val="100000"/>
              </a:lnSpc>
              <a:buFont typeface="Wingdings" panose="05000000000000000000" pitchFamily="2" charset="2"/>
              <a:buChar char="Ø"/>
            </a:pPr>
            <a:r>
              <a:rPr lang="en-GB" sz="3200" dirty="0"/>
              <a:t> The program part of the object may be collection of programs </a:t>
            </a:r>
          </a:p>
          <a:p>
            <a:pPr algn="just">
              <a:lnSpc>
                <a:spcPct val="100000"/>
              </a:lnSpc>
              <a:buFont typeface="Wingdings" panose="05000000000000000000" pitchFamily="2" charset="2"/>
              <a:buChar char="Ø"/>
            </a:pPr>
            <a:r>
              <a:rPr lang="en-GB" sz="3200" dirty="0"/>
              <a:t>In general even any user –defined type-such as employee may be used. </a:t>
            </a:r>
          </a:p>
          <a:p>
            <a:pPr algn="just">
              <a:lnSpc>
                <a:spcPct val="100000"/>
              </a:lnSpc>
              <a:buFont typeface="Wingdings" panose="05000000000000000000" pitchFamily="2" charset="2"/>
              <a:buChar char="Ø"/>
            </a:pPr>
            <a:endParaRPr lang="en-GB" sz="3200"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22</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9" name="Group 8"/>
          <p:cNvGrpSpPr/>
          <p:nvPr/>
        </p:nvGrpSpPr>
        <p:grpSpPr>
          <a:xfrm>
            <a:off x="6805061" y="2377657"/>
            <a:ext cx="4716380" cy="3109761"/>
            <a:chOff x="6799249" y="2626896"/>
            <a:chExt cx="4664440" cy="2611282"/>
          </a:xfrm>
        </p:grpSpPr>
        <p:pic>
          <p:nvPicPr>
            <p:cNvPr id="7" name="Picture 6"/>
            <p:cNvPicPr>
              <a:picLocks noChangeAspect="1"/>
            </p:cNvPicPr>
            <p:nvPr/>
          </p:nvPicPr>
          <p:blipFill rotWithShape="1">
            <a:blip r:embed="rId3">
              <a:duotone>
                <a:schemeClr val="accent4">
                  <a:shade val="45000"/>
                  <a:satMod val="135000"/>
                </a:schemeClr>
                <a:prstClr val="white"/>
              </a:duotone>
            </a:blip>
            <a:srcRect l="37118" r="37898"/>
            <a:stretch/>
          </p:blipFill>
          <p:spPr>
            <a:xfrm>
              <a:off x="9259503" y="2626896"/>
              <a:ext cx="2204186" cy="2611282"/>
            </a:xfrm>
            <a:prstGeom prst="rect">
              <a:avLst/>
            </a:prstGeom>
          </p:spPr>
        </p:pic>
        <p:pic>
          <p:nvPicPr>
            <p:cNvPr id="8" name="Picture 7"/>
            <p:cNvPicPr>
              <a:picLocks noChangeAspect="1"/>
            </p:cNvPicPr>
            <p:nvPr/>
          </p:nvPicPr>
          <p:blipFill rotWithShape="1">
            <a:blip r:embed="rId4">
              <a:duotone>
                <a:schemeClr val="accent4">
                  <a:shade val="45000"/>
                  <a:satMod val="135000"/>
                </a:schemeClr>
                <a:prstClr val="white"/>
              </a:duotone>
            </a:blip>
            <a:srcRect r="67227"/>
            <a:stretch/>
          </p:blipFill>
          <p:spPr>
            <a:xfrm>
              <a:off x="6799249" y="2626896"/>
              <a:ext cx="2460254" cy="2588342"/>
            </a:xfrm>
            <a:prstGeom prst="rect">
              <a:avLst/>
            </a:prstGeom>
          </p:spPr>
        </p:pic>
      </p:grpSp>
    </p:spTree>
    <p:extLst>
      <p:ext uri="{BB962C8B-B14F-4D97-AF65-F5344CB8AC3E}">
        <p14:creationId xmlns:p14="http://schemas.microsoft.com/office/powerpoint/2010/main" val="35418306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t>Classes </a:t>
            </a:r>
          </a:p>
        </p:txBody>
      </p:sp>
      <p:sp>
        <p:nvSpPr>
          <p:cNvPr id="3" name="Content Placeholder 2"/>
          <p:cNvSpPr>
            <a:spLocks noGrp="1"/>
          </p:cNvSpPr>
          <p:nvPr>
            <p:ph idx="1"/>
          </p:nvPr>
        </p:nvSpPr>
        <p:spPr>
          <a:xfrm>
            <a:off x="895149" y="1833464"/>
            <a:ext cx="10818796" cy="4471083"/>
          </a:xfrm>
        </p:spPr>
        <p:txBody>
          <a:bodyPr>
            <a:normAutofit/>
          </a:bodyPr>
          <a:lstStyle/>
          <a:p>
            <a:pPr marL="0" indent="0" algn="just">
              <a:lnSpc>
                <a:spcPct val="100000"/>
              </a:lnSpc>
              <a:buNone/>
            </a:pPr>
            <a:r>
              <a:rPr lang="en-GB" sz="3200" dirty="0"/>
              <a:t>Class:  </a:t>
            </a:r>
          </a:p>
          <a:p>
            <a:pPr algn="just">
              <a:lnSpc>
                <a:spcPct val="100000"/>
              </a:lnSpc>
              <a:buFont typeface="Wingdings" panose="05000000000000000000" pitchFamily="2" charset="2"/>
              <a:buChar char="Ø"/>
            </a:pPr>
            <a:r>
              <a:rPr lang="en-GB" sz="3200" dirty="0"/>
              <a:t> A group of objects that share common properties for data part and some program part are collectively called as class. </a:t>
            </a:r>
          </a:p>
          <a:p>
            <a:pPr algn="just">
              <a:lnSpc>
                <a:spcPct val="100000"/>
              </a:lnSpc>
              <a:buFont typeface="Wingdings" panose="05000000000000000000" pitchFamily="2" charset="2"/>
              <a:buChar char="Ø"/>
            </a:pPr>
            <a:r>
              <a:rPr lang="en-GB" sz="3200" dirty="0"/>
              <a:t> In C ++ a class is a new data type that contains member variables and member functions that operate on the variables.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23</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1784182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t>Data Abstraction</a:t>
            </a:r>
          </a:p>
        </p:txBody>
      </p:sp>
      <p:sp>
        <p:nvSpPr>
          <p:cNvPr id="3" name="Content Placeholder 2"/>
          <p:cNvSpPr>
            <a:spLocks noGrp="1"/>
          </p:cNvSpPr>
          <p:nvPr>
            <p:ph idx="1"/>
          </p:nvPr>
        </p:nvSpPr>
        <p:spPr>
          <a:xfrm>
            <a:off x="895149" y="1833464"/>
            <a:ext cx="10818796" cy="4471083"/>
          </a:xfrm>
        </p:spPr>
        <p:txBody>
          <a:bodyPr>
            <a:normAutofit/>
          </a:bodyPr>
          <a:lstStyle/>
          <a:p>
            <a:pPr marL="0" indent="0" algn="just">
              <a:lnSpc>
                <a:spcPct val="100000"/>
              </a:lnSpc>
              <a:buNone/>
            </a:pPr>
            <a:r>
              <a:rPr lang="en-GB" sz="3200" dirty="0"/>
              <a:t>Data Abstraction : </a:t>
            </a:r>
          </a:p>
          <a:p>
            <a:pPr algn="just">
              <a:lnSpc>
                <a:spcPct val="100000"/>
              </a:lnSpc>
              <a:buFont typeface="Wingdings" panose="05000000000000000000" pitchFamily="2" charset="2"/>
              <a:buChar char="Ø"/>
            </a:pPr>
            <a:r>
              <a:rPr lang="en-GB" sz="3200" dirty="0"/>
              <a:t> Abstraction refers to the act of representing essential features without including the back ground details or explanations. </a:t>
            </a:r>
          </a:p>
          <a:p>
            <a:pPr algn="just">
              <a:lnSpc>
                <a:spcPct val="100000"/>
              </a:lnSpc>
              <a:buFont typeface="Wingdings" panose="05000000000000000000" pitchFamily="2" charset="2"/>
              <a:buChar char="Ø"/>
            </a:pPr>
            <a:r>
              <a:rPr lang="en-GB" sz="3200" dirty="0"/>
              <a:t>Classes use the concept of abstraction and are defined as size, width and cost and functions to operate on the attributes.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24</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1037063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t>Data Encapsulation</a:t>
            </a:r>
          </a:p>
        </p:txBody>
      </p:sp>
      <p:sp>
        <p:nvSpPr>
          <p:cNvPr id="3" name="Content Placeholder 2"/>
          <p:cNvSpPr>
            <a:spLocks noGrp="1"/>
          </p:cNvSpPr>
          <p:nvPr>
            <p:ph idx="1"/>
          </p:nvPr>
        </p:nvSpPr>
        <p:spPr>
          <a:xfrm>
            <a:off x="895149" y="1833464"/>
            <a:ext cx="10818796" cy="4471083"/>
          </a:xfrm>
        </p:spPr>
        <p:txBody>
          <a:bodyPr>
            <a:normAutofit/>
          </a:bodyPr>
          <a:lstStyle/>
          <a:p>
            <a:pPr marL="0" indent="0" algn="just">
              <a:lnSpc>
                <a:spcPct val="100000"/>
              </a:lnSpc>
              <a:buNone/>
            </a:pPr>
            <a:r>
              <a:rPr lang="en-GB" sz="3200" dirty="0"/>
              <a:t>Data Encapsulation : </a:t>
            </a:r>
          </a:p>
          <a:p>
            <a:pPr algn="just">
              <a:lnSpc>
                <a:spcPct val="100000"/>
              </a:lnSpc>
              <a:buFont typeface="Wingdings" panose="05000000000000000000" pitchFamily="2" charset="2"/>
              <a:buChar char="Ø"/>
            </a:pPr>
            <a:r>
              <a:rPr lang="en-GB" sz="3200" dirty="0"/>
              <a:t> The wrapping up of data and function into a single unit (called class) is known as encapsulation. </a:t>
            </a:r>
          </a:p>
          <a:p>
            <a:pPr algn="just">
              <a:lnSpc>
                <a:spcPct val="100000"/>
              </a:lnSpc>
              <a:buFont typeface="Wingdings" panose="05000000000000000000" pitchFamily="2" charset="2"/>
              <a:buChar char="Ø"/>
            </a:pPr>
            <a:r>
              <a:rPr lang="en-GB" sz="3200" dirty="0"/>
              <a:t>The data is not accessible to the outside world and only those functions which are wrapped in the class can access it. </a:t>
            </a:r>
          </a:p>
          <a:p>
            <a:pPr algn="just">
              <a:lnSpc>
                <a:spcPct val="100000"/>
              </a:lnSpc>
              <a:buFont typeface="Wingdings" panose="05000000000000000000" pitchFamily="2" charset="2"/>
              <a:buChar char="Ø"/>
            </a:pPr>
            <a:r>
              <a:rPr lang="en-GB" sz="3200" dirty="0"/>
              <a:t>These functions provide the interface between the objects data and the program.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25</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6082730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t>Inheritance</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26</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Content Placeholder 7"/>
          <p:cNvPicPr>
            <a:picLocks noGrp="1" noChangeAspect="1"/>
          </p:cNvPicPr>
          <p:nvPr>
            <p:ph idx="1"/>
          </p:nvPr>
        </p:nvPicPr>
        <p:blipFill>
          <a:blip r:embed="rId3">
            <a:duotone>
              <a:schemeClr val="accent4">
                <a:shade val="45000"/>
                <a:satMod val="135000"/>
              </a:schemeClr>
              <a:prstClr val="white"/>
            </a:duotone>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5900286" y="1847124"/>
            <a:ext cx="5986914" cy="4457423"/>
          </a:xfrm>
          <a:prstGeom prst="rect">
            <a:avLst/>
          </a:prstGeom>
        </p:spPr>
      </p:pic>
      <p:sp>
        <p:nvSpPr>
          <p:cNvPr id="9" name="Content Placeholder 2"/>
          <p:cNvSpPr txBox="1">
            <a:spLocks/>
          </p:cNvSpPr>
          <p:nvPr/>
        </p:nvSpPr>
        <p:spPr>
          <a:xfrm>
            <a:off x="895150" y="1833464"/>
            <a:ext cx="5313146" cy="4471083"/>
          </a:xfrm>
          <a:prstGeom prst="rect">
            <a:avLst/>
          </a:prstGeom>
        </p:spPr>
        <p:txBody>
          <a:bodyPr vert="horz" lIns="0" tIns="45720" rIns="0" bIns="45720" rtlCol="0">
            <a:normAutofit fontScale="85000" lnSpcReduction="20000"/>
          </a:bodyPr>
          <a:lstStyle>
            <a:lvl1pPr marL="89154" indent="-89154" algn="l" defTabSz="891540" rtl="0" eaLnBrk="1" latinLnBrk="0" hangingPunct="1">
              <a:lnSpc>
                <a:spcPct val="90000"/>
              </a:lnSpc>
              <a:spcBef>
                <a:spcPts val="1170"/>
              </a:spcBef>
              <a:spcAft>
                <a:spcPts val="195"/>
              </a:spcAft>
              <a:buClr>
                <a:schemeClr val="accent1"/>
              </a:buClr>
              <a:buSzPct val="100000"/>
              <a:buFont typeface="Calibri" panose="020F0502020204030204" pitchFamily="34" charset="0"/>
              <a:buChar char=" "/>
              <a:defRPr sz="1950" kern="1200">
                <a:solidFill>
                  <a:schemeClr val="bg2">
                    <a:lumMod val="10000"/>
                  </a:schemeClr>
                </a:solidFill>
                <a:latin typeface="+mn-lt"/>
                <a:ea typeface="+mn-ea"/>
                <a:cs typeface="+mn-cs"/>
              </a:defRPr>
            </a:lvl1pPr>
            <a:lvl2pPr marL="374447" indent="-178308" algn="l" defTabSz="891540" rtl="0" eaLnBrk="1" latinLnBrk="0" hangingPunct="1">
              <a:lnSpc>
                <a:spcPct val="90000"/>
              </a:lnSpc>
              <a:spcBef>
                <a:spcPts val="195"/>
              </a:spcBef>
              <a:spcAft>
                <a:spcPts val="390"/>
              </a:spcAft>
              <a:buClr>
                <a:schemeClr val="accent1"/>
              </a:buClr>
              <a:buFont typeface="Calibri" pitchFamily="34" charset="0"/>
              <a:buChar char="◦"/>
              <a:defRPr sz="1755" kern="1200">
                <a:solidFill>
                  <a:schemeClr val="bg2">
                    <a:lumMod val="10000"/>
                  </a:schemeClr>
                </a:solidFill>
                <a:latin typeface="+mn-lt"/>
                <a:ea typeface="+mn-ea"/>
                <a:cs typeface="+mn-cs"/>
              </a:defRPr>
            </a:lvl2pPr>
            <a:lvl3pPr marL="552755"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3pPr>
            <a:lvl4pPr marL="731063"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4pPr>
            <a:lvl5pPr marL="909371"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5pPr>
            <a:lvl6pPr marL="107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6pPr>
            <a:lvl7pPr marL="126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7pPr>
            <a:lvl8pPr marL="146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8pPr>
            <a:lvl9pPr marL="165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9pPr>
          </a:lstStyle>
          <a:p>
            <a:pPr algn="just">
              <a:lnSpc>
                <a:spcPct val="100000"/>
              </a:lnSpc>
              <a:buFont typeface="Wingdings" panose="05000000000000000000" pitchFamily="2" charset="2"/>
              <a:buChar char="Ø"/>
            </a:pPr>
            <a:r>
              <a:rPr lang="en-GB" sz="3200" dirty="0"/>
              <a:t>Inheritance is the process by which objects of one class acquire the properties of another class. </a:t>
            </a:r>
          </a:p>
          <a:p>
            <a:pPr algn="just">
              <a:lnSpc>
                <a:spcPct val="100000"/>
              </a:lnSpc>
              <a:buFont typeface="Wingdings" panose="05000000000000000000" pitchFamily="2" charset="2"/>
              <a:buChar char="Ø"/>
            </a:pPr>
            <a:r>
              <a:rPr lang="en-GB" sz="3200" dirty="0"/>
              <a:t>In the concept of inheritance provides the idea of </a:t>
            </a:r>
            <a:r>
              <a:rPr lang="en-GB" sz="3200" dirty="0">
                <a:solidFill>
                  <a:srgbClr val="0070C0"/>
                </a:solidFill>
              </a:rPr>
              <a:t>reusability</a:t>
            </a:r>
            <a:r>
              <a:rPr lang="en-GB" sz="3200" dirty="0"/>
              <a:t>. </a:t>
            </a:r>
          </a:p>
          <a:p>
            <a:pPr algn="just">
              <a:lnSpc>
                <a:spcPct val="100000"/>
              </a:lnSpc>
              <a:buFont typeface="Wingdings" panose="05000000000000000000" pitchFamily="2" charset="2"/>
              <a:buChar char="Ø"/>
            </a:pPr>
            <a:r>
              <a:rPr lang="en-GB" sz="3200" dirty="0"/>
              <a:t>This mean that we can add additional features to an existing class with out modifying it. </a:t>
            </a:r>
          </a:p>
          <a:p>
            <a:pPr algn="just">
              <a:lnSpc>
                <a:spcPct val="100000"/>
              </a:lnSpc>
              <a:buFont typeface="Wingdings" panose="05000000000000000000" pitchFamily="2" charset="2"/>
              <a:buChar char="Ø"/>
            </a:pPr>
            <a:r>
              <a:rPr lang="en-GB" sz="3200" dirty="0"/>
              <a:t>This is possible by designing a new class will have the combined features of both the classes. </a:t>
            </a:r>
          </a:p>
        </p:txBody>
      </p:sp>
    </p:spTree>
    <p:extLst>
      <p:ext uri="{BB962C8B-B14F-4D97-AF65-F5344CB8AC3E}">
        <p14:creationId xmlns:p14="http://schemas.microsoft.com/office/powerpoint/2010/main" val="3500662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t>Polymorphism</a:t>
            </a:r>
          </a:p>
        </p:txBody>
      </p:sp>
      <p:sp>
        <p:nvSpPr>
          <p:cNvPr id="3" name="Content Placeholder 2"/>
          <p:cNvSpPr>
            <a:spLocks noGrp="1"/>
          </p:cNvSpPr>
          <p:nvPr>
            <p:ph idx="1"/>
          </p:nvPr>
        </p:nvSpPr>
        <p:spPr>
          <a:xfrm>
            <a:off x="895149" y="1833464"/>
            <a:ext cx="6448927" cy="4442208"/>
          </a:xfrm>
        </p:spPr>
        <p:txBody>
          <a:bodyPr>
            <a:normAutofit fontScale="85000" lnSpcReduction="20000"/>
          </a:bodyPr>
          <a:lstStyle/>
          <a:p>
            <a:pPr algn="just">
              <a:lnSpc>
                <a:spcPct val="100000"/>
              </a:lnSpc>
              <a:buFont typeface="Wingdings" panose="05000000000000000000" pitchFamily="2" charset="2"/>
              <a:buChar char="Ø"/>
            </a:pPr>
            <a:r>
              <a:rPr lang="en-GB" sz="3200" dirty="0"/>
              <a:t>Polymorphism means the ability to take more than one form. An operation may exhibit different instance. The behaviour depends upon the type of data used in the operation. </a:t>
            </a:r>
          </a:p>
          <a:p>
            <a:pPr algn="just">
              <a:lnSpc>
                <a:spcPct val="100000"/>
              </a:lnSpc>
              <a:buFont typeface="Wingdings" panose="05000000000000000000" pitchFamily="2" charset="2"/>
              <a:buChar char="Ø"/>
            </a:pPr>
            <a:r>
              <a:rPr lang="en-GB" sz="3200" dirty="0"/>
              <a:t>A language feature that allows a function or operator to be given more than one definition. The types of the arguments with which the function or operator is called determines which definition will be used. </a:t>
            </a:r>
          </a:p>
          <a:p>
            <a:pPr algn="just">
              <a:lnSpc>
                <a:spcPct val="100000"/>
              </a:lnSpc>
              <a:buFont typeface="Wingdings" panose="05000000000000000000" pitchFamily="2" charset="2"/>
              <a:buChar char="Ø"/>
            </a:pPr>
            <a:r>
              <a:rPr lang="en-GB" sz="3200" dirty="0"/>
              <a:t>Overloading may be operator overloading or function overloading.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27</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3">
            <a:duotone>
              <a:schemeClr val="accent3">
                <a:shade val="45000"/>
                <a:satMod val="135000"/>
              </a:schemeClr>
              <a:prstClr val="white"/>
            </a:duotone>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7507705" y="2127183"/>
            <a:ext cx="4129481" cy="3330341"/>
          </a:xfrm>
          <a:prstGeom prst="rect">
            <a:avLst/>
          </a:prstGeom>
        </p:spPr>
      </p:pic>
    </p:spTree>
    <p:extLst>
      <p:ext uri="{BB962C8B-B14F-4D97-AF65-F5344CB8AC3E}">
        <p14:creationId xmlns:p14="http://schemas.microsoft.com/office/powerpoint/2010/main" val="30954651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t>Dynamic binding</a:t>
            </a:r>
          </a:p>
        </p:txBody>
      </p:sp>
      <p:sp>
        <p:nvSpPr>
          <p:cNvPr id="3" name="Content Placeholder 2"/>
          <p:cNvSpPr>
            <a:spLocks noGrp="1"/>
          </p:cNvSpPr>
          <p:nvPr>
            <p:ph idx="1"/>
          </p:nvPr>
        </p:nvSpPr>
        <p:spPr>
          <a:xfrm>
            <a:off x="895149" y="1833464"/>
            <a:ext cx="10616666" cy="4442208"/>
          </a:xfrm>
        </p:spPr>
        <p:txBody>
          <a:bodyPr>
            <a:normAutofit lnSpcReduction="10000"/>
          </a:bodyPr>
          <a:lstStyle/>
          <a:p>
            <a:pPr marL="0" indent="0" algn="just">
              <a:lnSpc>
                <a:spcPct val="100000"/>
              </a:lnSpc>
              <a:buNone/>
            </a:pPr>
            <a:r>
              <a:rPr lang="en-GB" sz="3200" dirty="0"/>
              <a:t>Dynamic binding : </a:t>
            </a:r>
          </a:p>
          <a:p>
            <a:pPr algn="just">
              <a:lnSpc>
                <a:spcPct val="100000"/>
              </a:lnSpc>
              <a:buFont typeface="Wingdings" panose="05000000000000000000" pitchFamily="2" charset="2"/>
              <a:buChar char="Ø"/>
            </a:pPr>
            <a:r>
              <a:rPr lang="en-GB" sz="3200" dirty="0"/>
              <a:t>  Binding refers to the linking of a procedure call to the code to the executed in response to the call. </a:t>
            </a:r>
          </a:p>
          <a:p>
            <a:pPr algn="just">
              <a:lnSpc>
                <a:spcPct val="100000"/>
              </a:lnSpc>
              <a:buFont typeface="Wingdings" panose="05000000000000000000" pitchFamily="2" charset="2"/>
              <a:buChar char="Ø"/>
            </a:pPr>
            <a:r>
              <a:rPr lang="en-GB" sz="3200" dirty="0"/>
              <a:t>Dynamic binding means the code associated with a given procedure call is not known </a:t>
            </a:r>
            <a:r>
              <a:rPr lang="en-GB" sz="3200" dirty="0" err="1"/>
              <a:t>untill</a:t>
            </a:r>
            <a:r>
              <a:rPr lang="en-GB" sz="3200" dirty="0"/>
              <a:t> the time of the call at run-time. </a:t>
            </a:r>
          </a:p>
          <a:p>
            <a:pPr algn="just">
              <a:lnSpc>
                <a:spcPct val="100000"/>
              </a:lnSpc>
              <a:buFont typeface="Wingdings" panose="05000000000000000000" pitchFamily="2" charset="2"/>
              <a:buChar char="Ø"/>
            </a:pPr>
            <a:r>
              <a:rPr lang="en-GB" sz="3200" dirty="0"/>
              <a:t>It is associated with a polymorphic reference depends upon the dynamic type of that reference.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28</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6354543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t>Message Passing</a:t>
            </a:r>
          </a:p>
        </p:txBody>
      </p:sp>
      <p:sp>
        <p:nvSpPr>
          <p:cNvPr id="3" name="Content Placeholder 2"/>
          <p:cNvSpPr>
            <a:spLocks noGrp="1"/>
          </p:cNvSpPr>
          <p:nvPr>
            <p:ph idx="1"/>
          </p:nvPr>
        </p:nvSpPr>
        <p:spPr>
          <a:xfrm>
            <a:off x="895149" y="1833464"/>
            <a:ext cx="10616666" cy="4442208"/>
          </a:xfrm>
        </p:spPr>
        <p:txBody>
          <a:bodyPr>
            <a:normAutofit lnSpcReduction="10000"/>
          </a:bodyPr>
          <a:lstStyle/>
          <a:p>
            <a:pPr marL="0" indent="0" algn="just">
              <a:lnSpc>
                <a:spcPct val="100000"/>
              </a:lnSpc>
              <a:buNone/>
            </a:pPr>
            <a:r>
              <a:rPr lang="en-GB" sz="3200" dirty="0"/>
              <a:t>Message passing : </a:t>
            </a:r>
          </a:p>
          <a:p>
            <a:pPr algn="just">
              <a:lnSpc>
                <a:spcPct val="100000"/>
              </a:lnSpc>
              <a:buFont typeface="Wingdings" panose="05000000000000000000" pitchFamily="2" charset="2"/>
              <a:buChar char="Ø"/>
            </a:pPr>
            <a:r>
              <a:rPr lang="en-GB" sz="3200" dirty="0"/>
              <a:t>An object oriented program consists of a set of objects that communicate with each other. </a:t>
            </a:r>
          </a:p>
          <a:p>
            <a:pPr algn="just">
              <a:lnSpc>
                <a:spcPct val="100000"/>
              </a:lnSpc>
              <a:buFont typeface="Wingdings" panose="05000000000000000000" pitchFamily="2" charset="2"/>
              <a:buChar char="Ø"/>
            </a:pPr>
            <a:r>
              <a:rPr lang="en-GB" sz="3200" dirty="0"/>
              <a:t>  A message for an object is a request for execution of a procedure and therefore will invoke a function (procedure) in the receiving object that generates the desired result. </a:t>
            </a:r>
          </a:p>
          <a:p>
            <a:pPr algn="just">
              <a:lnSpc>
                <a:spcPct val="100000"/>
              </a:lnSpc>
              <a:buFont typeface="Wingdings" panose="05000000000000000000" pitchFamily="2" charset="2"/>
              <a:buChar char="Ø"/>
            </a:pPr>
            <a:r>
              <a:rPr lang="en-GB" sz="3200" dirty="0"/>
              <a:t>Message passing involves specifying the name of the object, the name of the function (message) and information to be sent.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29</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968887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t>Benefits  of  OOP</a:t>
            </a:r>
          </a:p>
        </p:txBody>
      </p:sp>
      <p:sp>
        <p:nvSpPr>
          <p:cNvPr id="3" name="Content Placeholder 2"/>
          <p:cNvSpPr>
            <a:spLocks noGrp="1"/>
          </p:cNvSpPr>
          <p:nvPr>
            <p:ph idx="1"/>
          </p:nvPr>
        </p:nvSpPr>
        <p:spPr>
          <a:xfrm>
            <a:off x="895149" y="1833464"/>
            <a:ext cx="10616666" cy="4442208"/>
          </a:xfrm>
        </p:spPr>
        <p:txBody>
          <a:bodyPr>
            <a:normAutofit fontScale="77500" lnSpcReduction="20000"/>
          </a:bodyPr>
          <a:lstStyle/>
          <a:p>
            <a:pPr marL="0" indent="0" algn="just">
              <a:lnSpc>
                <a:spcPct val="100000"/>
              </a:lnSpc>
              <a:buNone/>
            </a:pPr>
            <a:r>
              <a:rPr lang="en-GB" sz="3200" b="1" dirty="0"/>
              <a:t>Benefits  of  OOP: </a:t>
            </a:r>
          </a:p>
          <a:p>
            <a:pPr marL="0" indent="0" algn="just">
              <a:lnSpc>
                <a:spcPct val="100000"/>
              </a:lnSpc>
              <a:buNone/>
            </a:pPr>
            <a:r>
              <a:rPr lang="en-GB" sz="3200" dirty="0"/>
              <a:t>OOP offers several benefits to both the program designer and the user. Object-oriented contributes to the solution of many problems associated with the development and quality of software products. The principal advantages are : </a:t>
            </a:r>
          </a:p>
          <a:p>
            <a:pPr algn="just">
              <a:lnSpc>
                <a:spcPct val="100000"/>
              </a:lnSpc>
              <a:buFont typeface="Wingdings" panose="05000000000000000000" pitchFamily="2" charset="2"/>
              <a:buChar char="Ø"/>
            </a:pPr>
            <a:r>
              <a:rPr lang="en-GB" sz="3200" dirty="0"/>
              <a:t>Through inheritance we can eliminate redundant code and extend the use of existing classes.  </a:t>
            </a:r>
          </a:p>
          <a:p>
            <a:pPr algn="just">
              <a:lnSpc>
                <a:spcPct val="100000"/>
              </a:lnSpc>
              <a:buFont typeface="Wingdings" panose="05000000000000000000" pitchFamily="2" charset="2"/>
              <a:buChar char="Ø"/>
            </a:pPr>
            <a:r>
              <a:rPr lang="en-GB" sz="3200" dirty="0"/>
              <a:t>We can build programs from the standard working modules that communicate with one another, rather than having to start writing the code from scratch. This leads to saving of development time and higher productivity. </a:t>
            </a:r>
          </a:p>
          <a:p>
            <a:pPr algn="just">
              <a:lnSpc>
                <a:spcPct val="100000"/>
              </a:lnSpc>
              <a:buFont typeface="Wingdings" panose="05000000000000000000" pitchFamily="2" charset="2"/>
              <a:buChar char="Ø"/>
            </a:pPr>
            <a:r>
              <a:rPr lang="en-GB" sz="3200" dirty="0"/>
              <a:t>This principle of data hiding helps the programmer to build secure programs that can’t be invaded by code in other parts of the program.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30</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6226795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t>Benefits  of  OOP</a:t>
            </a:r>
          </a:p>
        </p:txBody>
      </p:sp>
      <p:sp>
        <p:nvSpPr>
          <p:cNvPr id="3" name="Content Placeholder 2"/>
          <p:cNvSpPr>
            <a:spLocks noGrp="1"/>
          </p:cNvSpPr>
          <p:nvPr>
            <p:ph idx="1"/>
          </p:nvPr>
        </p:nvSpPr>
        <p:spPr>
          <a:xfrm>
            <a:off x="895149" y="1833464"/>
            <a:ext cx="10616666" cy="4442208"/>
          </a:xfrm>
        </p:spPr>
        <p:txBody>
          <a:bodyPr>
            <a:normAutofit fontScale="92500" lnSpcReduction="10000"/>
          </a:bodyPr>
          <a:lstStyle/>
          <a:p>
            <a:pPr algn="just">
              <a:lnSpc>
                <a:spcPct val="100000"/>
              </a:lnSpc>
              <a:buFont typeface="Wingdings" panose="05000000000000000000" pitchFamily="2" charset="2"/>
              <a:buChar char="Ø"/>
            </a:pPr>
            <a:r>
              <a:rPr lang="en-GB" sz="3200" dirty="0"/>
              <a:t>It is possible to have multiple instances of an object to co-exist with out any interference. </a:t>
            </a:r>
          </a:p>
          <a:p>
            <a:pPr algn="just">
              <a:lnSpc>
                <a:spcPct val="100000"/>
              </a:lnSpc>
              <a:buFont typeface="Wingdings" panose="05000000000000000000" pitchFamily="2" charset="2"/>
              <a:buChar char="Ø"/>
            </a:pPr>
            <a:r>
              <a:rPr lang="en-GB" sz="3200" dirty="0"/>
              <a:t>It is easy to partition the work in a project based on objects. </a:t>
            </a:r>
          </a:p>
          <a:p>
            <a:pPr algn="just">
              <a:lnSpc>
                <a:spcPct val="100000"/>
              </a:lnSpc>
              <a:buFont typeface="Wingdings" panose="05000000000000000000" pitchFamily="2" charset="2"/>
              <a:buChar char="Ø"/>
            </a:pPr>
            <a:r>
              <a:rPr lang="en-GB" sz="3200" dirty="0"/>
              <a:t>Object-oriented systems can be easily upgraded from small to large systems. </a:t>
            </a:r>
          </a:p>
          <a:p>
            <a:pPr algn="just">
              <a:lnSpc>
                <a:spcPct val="100000"/>
              </a:lnSpc>
              <a:buFont typeface="Wingdings" panose="05000000000000000000" pitchFamily="2" charset="2"/>
              <a:buChar char="Ø"/>
            </a:pPr>
            <a:r>
              <a:rPr lang="en-GB" sz="3200" dirty="0"/>
              <a:t>Message passing techniques for communication between objects makes the interface description with external systems much simpler. </a:t>
            </a:r>
          </a:p>
          <a:p>
            <a:pPr algn="just">
              <a:lnSpc>
                <a:spcPct val="100000"/>
              </a:lnSpc>
              <a:buFont typeface="Wingdings" panose="05000000000000000000" pitchFamily="2" charset="2"/>
              <a:buChar char="Ø"/>
            </a:pPr>
            <a:r>
              <a:rPr lang="en-GB" sz="3200" dirty="0"/>
              <a:t>Software complexity can be easily managed.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31</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5400336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t>Application of OOP</a:t>
            </a:r>
          </a:p>
        </p:txBody>
      </p:sp>
      <p:sp>
        <p:nvSpPr>
          <p:cNvPr id="3" name="Content Placeholder 2"/>
          <p:cNvSpPr>
            <a:spLocks noGrp="1"/>
          </p:cNvSpPr>
          <p:nvPr>
            <p:ph idx="1"/>
          </p:nvPr>
        </p:nvSpPr>
        <p:spPr>
          <a:xfrm>
            <a:off x="895149" y="1833464"/>
            <a:ext cx="10616666" cy="4442208"/>
          </a:xfrm>
        </p:spPr>
        <p:txBody>
          <a:bodyPr>
            <a:normAutofit lnSpcReduction="10000"/>
          </a:bodyPr>
          <a:lstStyle/>
          <a:p>
            <a:pPr algn="just">
              <a:lnSpc>
                <a:spcPct val="100000"/>
              </a:lnSpc>
              <a:buFont typeface="Wingdings" panose="05000000000000000000" pitchFamily="2" charset="2"/>
              <a:buChar char="Ø"/>
            </a:pPr>
            <a:r>
              <a:rPr lang="en-GB" sz="3200" dirty="0"/>
              <a:t>Application of </a:t>
            </a:r>
            <a:r>
              <a:rPr lang="en-GB" sz="3200" dirty="0" err="1"/>
              <a:t>oop</a:t>
            </a:r>
            <a:r>
              <a:rPr lang="en-GB" sz="3200" dirty="0"/>
              <a:t>: </a:t>
            </a:r>
          </a:p>
          <a:p>
            <a:pPr algn="just">
              <a:lnSpc>
                <a:spcPct val="100000"/>
              </a:lnSpc>
              <a:buFont typeface="Wingdings" panose="05000000000000000000" pitchFamily="2" charset="2"/>
              <a:buChar char="Ø"/>
            </a:pPr>
            <a:r>
              <a:rPr lang="en-GB" sz="3200" dirty="0"/>
              <a:t> The most popular application of oops up to now, has been in the area of user interface design such as windows. There are hundreds of windowing systems developed using OOP techniques. </a:t>
            </a:r>
          </a:p>
          <a:p>
            <a:pPr algn="just">
              <a:lnSpc>
                <a:spcPct val="100000"/>
              </a:lnSpc>
              <a:buFont typeface="Wingdings" panose="05000000000000000000" pitchFamily="2" charset="2"/>
              <a:buChar char="Ø"/>
            </a:pPr>
            <a:r>
              <a:rPr lang="en-GB" sz="3200" dirty="0"/>
              <a:t>Real business systems are often much more complex and contain many more objects with complicated attributes and methods. OOP is useful in this type of applications because it can simplify a complex problem.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32</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4683105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t>Application of OOP</a:t>
            </a:r>
          </a:p>
        </p:txBody>
      </p:sp>
      <p:sp>
        <p:nvSpPr>
          <p:cNvPr id="3" name="Content Placeholder 2"/>
          <p:cNvSpPr>
            <a:spLocks noGrp="1"/>
          </p:cNvSpPr>
          <p:nvPr>
            <p:ph idx="1"/>
          </p:nvPr>
        </p:nvSpPr>
        <p:spPr>
          <a:xfrm>
            <a:off x="895149" y="1833464"/>
            <a:ext cx="10616666" cy="4442208"/>
          </a:xfrm>
        </p:spPr>
        <p:txBody>
          <a:bodyPr>
            <a:normAutofit fontScale="77500" lnSpcReduction="20000"/>
          </a:bodyPr>
          <a:lstStyle/>
          <a:p>
            <a:pPr marL="0" indent="0" algn="just">
              <a:lnSpc>
                <a:spcPct val="100000"/>
              </a:lnSpc>
              <a:buNone/>
            </a:pPr>
            <a:r>
              <a:rPr lang="en-GB" sz="3200" dirty="0"/>
              <a:t>The promising areas for application of OOP includes. </a:t>
            </a:r>
          </a:p>
          <a:p>
            <a:pPr algn="just">
              <a:lnSpc>
                <a:spcPct val="100000"/>
              </a:lnSpc>
              <a:buFont typeface="Wingdings" panose="05000000000000000000" pitchFamily="2" charset="2"/>
              <a:buChar char="Ø"/>
            </a:pPr>
            <a:r>
              <a:rPr lang="en-GB" sz="3200" dirty="0"/>
              <a:t>Real – time systems. </a:t>
            </a:r>
          </a:p>
          <a:p>
            <a:pPr algn="just">
              <a:lnSpc>
                <a:spcPct val="100000"/>
              </a:lnSpc>
              <a:buFont typeface="Wingdings" panose="05000000000000000000" pitchFamily="2" charset="2"/>
              <a:buChar char="Ø"/>
            </a:pPr>
            <a:r>
              <a:rPr lang="en-GB" sz="3200" dirty="0"/>
              <a:t>Simulation and </a:t>
            </a:r>
            <a:r>
              <a:rPr lang="en-GB" sz="3200" dirty="0" err="1"/>
              <a:t>modeling</a:t>
            </a:r>
            <a:r>
              <a:rPr lang="en-GB" sz="3200" dirty="0"/>
              <a:t>  </a:t>
            </a:r>
          </a:p>
          <a:p>
            <a:pPr algn="just">
              <a:lnSpc>
                <a:spcPct val="100000"/>
              </a:lnSpc>
              <a:buFont typeface="Wingdings" panose="05000000000000000000" pitchFamily="2" charset="2"/>
              <a:buChar char="Ø"/>
            </a:pPr>
            <a:r>
              <a:rPr lang="en-GB" sz="3200" dirty="0"/>
              <a:t>Object oriented databases. </a:t>
            </a:r>
          </a:p>
          <a:p>
            <a:pPr algn="just">
              <a:lnSpc>
                <a:spcPct val="100000"/>
              </a:lnSpc>
              <a:buFont typeface="Wingdings" panose="05000000000000000000" pitchFamily="2" charset="2"/>
              <a:buChar char="Ø"/>
            </a:pPr>
            <a:r>
              <a:rPr lang="en-GB" sz="3200" dirty="0" err="1"/>
              <a:t>Hypertext,hypermedia</a:t>
            </a:r>
            <a:r>
              <a:rPr lang="en-GB" sz="3200" dirty="0"/>
              <a:t> and </a:t>
            </a:r>
            <a:r>
              <a:rPr lang="en-GB" sz="3200" dirty="0" err="1"/>
              <a:t>expertext</a:t>
            </a:r>
            <a:r>
              <a:rPr lang="en-GB" sz="3200" dirty="0"/>
              <a:t>. </a:t>
            </a:r>
          </a:p>
          <a:p>
            <a:pPr algn="just">
              <a:lnSpc>
                <a:spcPct val="100000"/>
              </a:lnSpc>
              <a:buFont typeface="Wingdings" panose="05000000000000000000" pitchFamily="2" charset="2"/>
              <a:buChar char="Ø"/>
            </a:pPr>
            <a:r>
              <a:rPr lang="en-GB" sz="3200" dirty="0"/>
              <a:t>Al and expert systems. </a:t>
            </a:r>
          </a:p>
          <a:p>
            <a:pPr algn="just">
              <a:lnSpc>
                <a:spcPct val="100000"/>
              </a:lnSpc>
              <a:buFont typeface="Wingdings" panose="05000000000000000000" pitchFamily="2" charset="2"/>
              <a:buChar char="Ø"/>
            </a:pPr>
            <a:r>
              <a:rPr lang="en-GB" sz="3200" dirty="0"/>
              <a:t>Neural networks and parallel programming.  </a:t>
            </a:r>
          </a:p>
          <a:p>
            <a:pPr algn="just">
              <a:lnSpc>
                <a:spcPct val="100000"/>
              </a:lnSpc>
              <a:buFont typeface="Wingdings" panose="05000000000000000000" pitchFamily="2" charset="2"/>
              <a:buChar char="Ø"/>
            </a:pPr>
            <a:r>
              <a:rPr lang="en-GB" sz="3200" dirty="0" err="1"/>
              <a:t>Dicision</a:t>
            </a:r>
            <a:r>
              <a:rPr lang="en-GB" sz="3200" dirty="0"/>
              <a:t> support and office automation systems. </a:t>
            </a:r>
          </a:p>
          <a:p>
            <a:pPr algn="just">
              <a:lnSpc>
                <a:spcPct val="100000"/>
              </a:lnSpc>
              <a:buFont typeface="Wingdings" panose="05000000000000000000" pitchFamily="2" charset="2"/>
              <a:buChar char="Ø"/>
            </a:pPr>
            <a:r>
              <a:rPr lang="en-GB" sz="3200" dirty="0" err="1"/>
              <a:t>Cim</a:t>
            </a:r>
            <a:r>
              <a:rPr lang="en-GB" sz="3200" dirty="0"/>
              <a:t> / cam / cad system.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33</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6955263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a:bodyPr>
          <a:lstStyle/>
          <a:p>
            <a:pPr algn="ctr"/>
            <a:r>
              <a:rPr lang="en-GB" sz="8000" dirty="0">
                <a:cs typeface="Times New Roman" panose="02020603050405020304" pitchFamily="18" charset="0"/>
              </a:rPr>
              <a:t>Basics of C++</a:t>
            </a:r>
            <a:br>
              <a:rPr lang="en-GB" sz="8000" dirty="0">
                <a:cs typeface="Times New Roman" panose="02020603050405020304" pitchFamily="18" charset="0"/>
              </a:rPr>
            </a:br>
            <a:r>
              <a:rPr lang="en-GB" sz="5400" dirty="0">
                <a:solidFill>
                  <a:srgbClr val="C00000"/>
                </a:solidFill>
                <a:cs typeface="Times New Roman" panose="02020603050405020304" pitchFamily="18" charset="0"/>
              </a:rPr>
              <a:t>week-2 </a:t>
            </a:r>
            <a:endParaRPr lang="en-GB" sz="8000" dirty="0">
              <a:solidFill>
                <a:srgbClr val="C00000"/>
              </a:solidFill>
              <a:cs typeface="Times New Roman" panose="02020603050405020304" pitchFamily="18" charset="0"/>
            </a:endParaRPr>
          </a:p>
        </p:txBody>
      </p:sp>
    </p:spTree>
    <p:extLst>
      <p:ext uri="{BB962C8B-B14F-4D97-AF65-F5344CB8AC3E}">
        <p14:creationId xmlns:p14="http://schemas.microsoft.com/office/powerpoint/2010/main" val="4481254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Basics of C++  </a:t>
            </a:r>
            <a:endParaRPr lang="en-US" sz="4800" dirty="0">
              <a:solidFill>
                <a:srgbClr val="002060"/>
              </a:solidFill>
            </a:endParaRPr>
          </a:p>
        </p:txBody>
      </p:sp>
      <p:sp>
        <p:nvSpPr>
          <p:cNvPr id="3" name="Content Placeholder 2"/>
          <p:cNvSpPr>
            <a:spLocks noGrp="1"/>
          </p:cNvSpPr>
          <p:nvPr>
            <p:ph idx="1"/>
          </p:nvPr>
        </p:nvSpPr>
        <p:spPr>
          <a:xfrm>
            <a:off x="915964" y="1939342"/>
            <a:ext cx="10114708" cy="4404940"/>
          </a:xfrm>
        </p:spPr>
        <p:txBody>
          <a:bodyPr>
            <a:normAutofit/>
          </a:bodyPr>
          <a:lstStyle/>
          <a:p>
            <a:pPr algn="just">
              <a:lnSpc>
                <a:spcPct val="100000"/>
              </a:lnSpc>
              <a:buFont typeface="Wingdings" panose="05000000000000000000" pitchFamily="2" charset="2"/>
              <a:buChar char="Ø"/>
            </a:pPr>
            <a:r>
              <a:rPr lang="en-GB" sz="2400" dirty="0"/>
              <a:t>C ++ is an </a:t>
            </a:r>
            <a:r>
              <a:rPr lang="en-GB" sz="2400" dirty="0">
                <a:solidFill>
                  <a:srgbClr val="0070C0"/>
                </a:solidFill>
              </a:rPr>
              <a:t>object oriented programming </a:t>
            </a:r>
            <a:r>
              <a:rPr lang="en-GB" sz="2400" dirty="0"/>
              <a:t>language</a:t>
            </a:r>
          </a:p>
          <a:p>
            <a:pPr algn="just">
              <a:lnSpc>
                <a:spcPct val="100000"/>
              </a:lnSpc>
              <a:buFont typeface="Wingdings" panose="05000000000000000000" pitchFamily="2" charset="2"/>
              <a:buChar char="Ø"/>
            </a:pPr>
            <a:r>
              <a:rPr lang="en-GB" sz="2400" dirty="0"/>
              <a:t>C ++ was developed by </a:t>
            </a:r>
            <a:r>
              <a:rPr lang="en-GB" sz="2400" dirty="0" err="1"/>
              <a:t>Jarney</a:t>
            </a:r>
            <a:r>
              <a:rPr lang="en-GB" sz="2400" dirty="0"/>
              <a:t> </a:t>
            </a:r>
            <a:r>
              <a:rPr lang="en-GB" sz="2400" dirty="0" err="1"/>
              <a:t>Stroustrup</a:t>
            </a:r>
            <a:r>
              <a:rPr lang="en-GB" sz="2400" dirty="0"/>
              <a:t> at </a:t>
            </a:r>
            <a:r>
              <a:rPr lang="en-GB" sz="2400" dirty="0" err="1"/>
              <a:t>AT</a:t>
            </a:r>
            <a:r>
              <a:rPr lang="en-GB" sz="2400" dirty="0"/>
              <a:t> &amp; T Bell lab, USA in early eighties. </a:t>
            </a:r>
          </a:p>
          <a:p>
            <a:pPr algn="just">
              <a:lnSpc>
                <a:spcPct val="100000"/>
              </a:lnSpc>
              <a:buFont typeface="Wingdings" panose="05000000000000000000" pitchFamily="2" charset="2"/>
              <a:buChar char="Ø"/>
            </a:pPr>
            <a:r>
              <a:rPr lang="en-GB" sz="2400" dirty="0"/>
              <a:t>C ++ was developed from </a:t>
            </a:r>
            <a:r>
              <a:rPr lang="en-GB" sz="2400" dirty="0">
                <a:solidFill>
                  <a:srgbClr val="0070C0"/>
                </a:solidFill>
              </a:rPr>
              <a:t>c and </a:t>
            </a:r>
            <a:r>
              <a:rPr lang="en-GB" sz="2400" dirty="0" err="1">
                <a:solidFill>
                  <a:srgbClr val="0070C0"/>
                </a:solidFill>
              </a:rPr>
              <a:t>simula</a:t>
            </a:r>
            <a:r>
              <a:rPr lang="en-GB" sz="2400" dirty="0">
                <a:solidFill>
                  <a:srgbClr val="0070C0"/>
                </a:solidFill>
              </a:rPr>
              <a:t> 67 </a:t>
            </a:r>
            <a:r>
              <a:rPr lang="en-GB" sz="2400" dirty="0"/>
              <a:t>language. </a:t>
            </a:r>
          </a:p>
          <a:p>
            <a:pPr algn="just">
              <a:lnSpc>
                <a:spcPct val="100000"/>
              </a:lnSpc>
              <a:buFont typeface="Wingdings" panose="05000000000000000000" pitchFamily="2" charset="2"/>
              <a:buChar char="Ø"/>
            </a:pPr>
            <a:r>
              <a:rPr lang="en-GB" sz="2400" dirty="0"/>
              <a:t>C ++ was early called ‘</a:t>
            </a:r>
            <a:r>
              <a:rPr lang="en-GB" sz="2400" dirty="0">
                <a:solidFill>
                  <a:srgbClr val="0070C0"/>
                </a:solidFill>
              </a:rPr>
              <a:t>C with classes</a:t>
            </a:r>
            <a:r>
              <a:rPr lang="en-GB" sz="2400" dirty="0"/>
              <a:t>’.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35</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7992122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C++ Comments</a:t>
            </a:r>
            <a:endParaRPr lang="en-US" sz="4800" dirty="0">
              <a:solidFill>
                <a:srgbClr val="002060"/>
              </a:solidFill>
            </a:endParaRPr>
          </a:p>
        </p:txBody>
      </p:sp>
      <p:sp>
        <p:nvSpPr>
          <p:cNvPr id="3" name="Content Placeholder 2"/>
          <p:cNvSpPr>
            <a:spLocks noGrp="1"/>
          </p:cNvSpPr>
          <p:nvPr>
            <p:ph idx="1"/>
          </p:nvPr>
        </p:nvSpPr>
        <p:spPr>
          <a:xfrm>
            <a:off x="1069848" y="2054846"/>
            <a:ext cx="9970329" cy="4404940"/>
          </a:xfrm>
        </p:spPr>
        <p:txBody>
          <a:bodyPr>
            <a:normAutofit fontScale="92500" lnSpcReduction="20000"/>
          </a:bodyPr>
          <a:lstStyle/>
          <a:p>
            <a:pPr algn="just">
              <a:lnSpc>
                <a:spcPct val="100000"/>
              </a:lnSpc>
              <a:buFont typeface="Wingdings" panose="05000000000000000000" pitchFamily="2" charset="2"/>
              <a:buChar char="Ø"/>
            </a:pPr>
            <a:r>
              <a:rPr lang="en-GB" sz="3200" dirty="0"/>
              <a:t>C++ introduces a </a:t>
            </a:r>
            <a:r>
              <a:rPr lang="en-GB" sz="3200" dirty="0">
                <a:solidFill>
                  <a:srgbClr val="0070C0"/>
                </a:solidFill>
              </a:rPr>
              <a:t>new comment symbol </a:t>
            </a:r>
            <a:r>
              <a:rPr lang="en-GB" sz="3200" dirty="0"/>
              <a:t>//(double slash). </a:t>
            </a:r>
          </a:p>
          <a:p>
            <a:pPr algn="just">
              <a:lnSpc>
                <a:spcPct val="100000"/>
              </a:lnSpc>
              <a:buFont typeface="Wingdings" panose="05000000000000000000" pitchFamily="2" charset="2"/>
              <a:buChar char="Ø"/>
            </a:pPr>
            <a:r>
              <a:rPr lang="en-GB" sz="3200" dirty="0"/>
              <a:t>Comments start with a double slash symbol and terminate at the end of line. </a:t>
            </a:r>
          </a:p>
          <a:p>
            <a:pPr algn="just">
              <a:lnSpc>
                <a:spcPct val="100000"/>
              </a:lnSpc>
              <a:buFont typeface="Wingdings" panose="05000000000000000000" pitchFamily="2" charset="2"/>
              <a:buChar char="Ø"/>
            </a:pPr>
            <a:r>
              <a:rPr lang="en-GB" sz="3200" dirty="0"/>
              <a:t>A comment may start any where in the line and what ever follows till the end of line is ignored. </a:t>
            </a:r>
          </a:p>
          <a:p>
            <a:pPr algn="just">
              <a:lnSpc>
                <a:spcPct val="100000"/>
              </a:lnSpc>
              <a:buFont typeface="Wingdings" panose="05000000000000000000" pitchFamily="2" charset="2"/>
              <a:buChar char="Ø"/>
            </a:pPr>
            <a:r>
              <a:rPr lang="en-GB" sz="3200" dirty="0"/>
              <a:t>Note that there is no closing symbol. </a:t>
            </a:r>
          </a:p>
          <a:p>
            <a:pPr algn="just">
              <a:lnSpc>
                <a:spcPct val="100000"/>
              </a:lnSpc>
              <a:buFont typeface="Wingdings" panose="05000000000000000000" pitchFamily="2" charset="2"/>
              <a:buChar char="Ø"/>
            </a:pPr>
            <a:r>
              <a:rPr lang="en-GB" sz="3200" dirty="0"/>
              <a:t> The double slash comment is basically a single line comment. </a:t>
            </a:r>
          </a:p>
          <a:p>
            <a:pPr algn="just">
              <a:lnSpc>
                <a:spcPct val="100000"/>
              </a:lnSpc>
              <a:buFont typeface="Wingdings" panose="05000000000000000000" pitchFamily="2" charset="2"/>
              <a:buChar char="Ø"/>
            </a:pPr>
            <a:r>
              <a:rPr lang="en-GB" sz="3200" dirty="0"/>
              <a:t>Multi line comments can be written as follows:  </a:t>
            </a:r>
          </a:p>
          <a:p>
            <a:pPr marL="285293" lvl="1" indent="0" algn="just">
              <a:lnSpc>
                <a:spcPct val="100000"/>
              </a:lnSpc>
              <a:buNone/>
            </a:pPr>
            <a:r>
              <a:rPr lang="en-GB" sz="3005" dirty="0">
                <a:solidFill>
                  <a:srgbClr val="0070C0"/>
                </a:solidFill>
              </a:rPr>
              <a:t>/* this is an example of </a:t>
            </a:r>
            <a:r>
              <a:rPr lang="en-GB" sz="3005" dirty="0" err="1">
                <a:solidFill>
                  <a:srgbClr val="0070C0"/>
                </a:solidFill>
              </a:rPr>
              <a:t>c++</a:t>
            </a:r>
            <a:r>
              <a:rPr lang="en-GB" sz="3005" dirty="0">
                <a:solidFill>
                  <a:srgbClr val="0070C0"/>
                </a:solidFill>
              </a:rPr>
              <a:t> program */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36</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0480970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3592483" y="6492875"/>
            <a:ext cx="4702234" cy="365125"/>
          </a:xfrm>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solidFill>
                  <a:srgbClr val="898989"/>
                </a:solidFill>
                <a:latin typeface="Calibri" panose="020F0502020204030204" pitchFamily="34" charset="0"/>
              </a:rPr>
              <a:t>1-</a:t>
            </a:r>
            <a:fld id="{A69021D6-9323-4083-9572-1DD158CF237D}" type="slidenum">
              <a:rPr lang="en-US">
                <a:solidFill>
                  <a:srgbClr val="898989"/>
                </a:solidFill>
                <a:latin typeface="Calibri" panose="020F0502020204030204" pitchFamily="34" charset="0"/>
              </a:rPr>
              <a:pPr eaLnBrk="1" hangingPunct="1"/>
              <a:t>37</a:t>
            </a:fld>
            <a:endParaRPr lang="en-CA">
              <a:solidFill>
                <a:srgbClr val="898989"/>
              </a:solidFill>
              <a:latin typeface="Calibri" panose="020F0502020204030204" pitchFamily="34" charset="0"/>
            </a:endParaRPr>
          </a:p>
        </p:txBody>
      </p:sp>
      <p:sp>
        <p:nvSpPr>
          <p:cNvPr id="40963" name="Rectangle 2"/>
          <p:cNvSpPr>
            <a:spLocks noGrp="1" noChangeArrowheads="1"/>
          </p:cNvSpPr>
          <p:nvPr>
            <p:ph type="title"/>
          </p:nvPr>
        </p:nvSpPr>
        <p:spPr>
          <a:xfrm>
            <a:off x="1125231" y="312917"/>
            <a:ext cx="9806940" cy="1450757"/>
          </a:xfrm>
        </p:spPr>
        <p:txBody>
          <a:bodyPr/>
          <a:lstStyle/>
          <a:p>
            <a:pPr algn="ctr" eaLnBrk="1" hangingPunct="1"/>
            <a:r>
              <a:rPr lang="en-US" dirty="0"/>
              <a:t>Program Style</a:t>
            </a:r>
          </a:p>
        </p:txBody>
      </p:sp>
      <p:sp>
        <p:nvSpPr>
          <p:cNvPr id="40964" name="Rectangle 3"/>
          <p:cNvSpPr>
            <a:spLocks noGrp="1" noChangeArrowheads="1"/>
          </p:cNvSpPr>
          <p:nvPr>
            <p:ph type="body" idx="1"/>
          </p:nvPr>
        </p:nvSpPr>
        <p:spPr>
          <a:xfrm>
            <a:off x="504868" y="2048236"/>
            <a:ext cx="10708563" cy="3556533"/>
          </a:xfrm>
        </p:spPr>
        <p:txBody>
          <a:bodyPr>
            <a:normAutofit/>
          </a:bodyPr>
          <a:lstStyle/>
          <a:p>
            <a:pPr eaLnBrk="1" hangingPunct="1">
              <a:buFont typeface="Wingdings" panose="05000000000000000000" pitchFamily="2" charset="2"/>
              <a:buChar char="Ø"/>
            </a:pPr>
            <a:r>
              <a:rPr lang="en-US" sz="2100" dirty="0">
                <a:solidFill>
                  <a:srgbClr val="0070C0"/>
                </a:solidFill>
              </a:rPr>
              <a:t>Bottom-line: </a:t>
            </a:r>
            <a:r>
              <a:rPr lang="en-US" sz="2100" dirty="0"/>
              <a:t>Make programs easy to read and modify, </a:t>
            </a:r>
          </a:p>
          <a:p>
            <a:pPr eaLnBrk="1" hangingPunct="1">
              <a:buFont typeface="Wingdings" panose="05000000000000000000" pitchFamily="2" charset="2"/>
              <a:buChar char="Ø"/>
            </a:pPr>
            <a:r>
              <a:rPr lang="en-US" sz="2100" dirty="0"/>
              <a:t>Follow a </a:t>
            </a:r>
            <a:r>
              <a:rPr lang="en-US" sz="2100" dirty="0">
                <a:solidFill>
                  <a:srgbClr val="0070C0"/>
                </a:solidFill>
              </a:rPr>
              <a:t>consistent naming convention </a:t>
            </a:r>
            <a:r>
              <a:rPr lang="en-US" sz="2100" dirty="0"/>
              <a:t>for variables, functions, and classes. Common conventions include:</a:t>
            </a:r>
          </a:p>
          <a:p>
            <a:pPr lvl="1">
              <a:buFont typeface="Arial" panose="020B0604020202020204" pitchFamily="34" charset="0"/>
              <a:buChar char="•"/>
            </a:pPr>
            <a:r>
              <a:rPr lang="en-US" sz="2100" dirty="0"/>
              <a:t>Camel Case: </a:t>
            </a:r>
            <a:r>
              <a:rPr lang="en-US" sz="2100" dirty="0" err="1">
                <a:solidFill>
                  <a:srgbClr val="0070C0"/>
                </a:solidFill>
              </a:rPr>
              <a:t>myVariableName</a:t>
            </a:r>
            <a:endParaRPr lang="en-US" sz="2100" dirty="0">
              <a:solidFill>
                <a:srgbClr val="0070C0"/>
              </a:solidFill>
            </a:endParaRPr>
          </a:p>
          <a:p>
            <a:pPr lvl="1">
              <a:buFont typeface="Arial" panose="020B0604020202020204" pitchFamily="34" charset="0"/>
              <a:buChar char="•"/>
            </a:pPr>
            <a:r>
              <a:rPr lang="en-US" sz="2100" dirty="0"/>
              <a:t>Snake Case: </a:t>
            </a:r>
            <a:r>
              <a:rPr lang="en-US" sz="2100" dirty="0" err="1">
                <a:solidFill>
                  <a:srgbClr val="0070C0"/>
                </a:solidFill>
              </a:rPr>
              <a:t>my_variable_name</a:t>
            </a:r>
            <a:endParaRPr lang="en-US" sz="2100" dirty="0">
              <a:solidFill>
                <a:srgbClr val="0070C0"/>
              </a:solidFill>
            </a:endParaRPr>
          </a:p>
          <a:p>
            <a:pPr lvl="1">
              <a:buFont typeface="Arial" panose="020B0604020202020204" pitchFamily="34" charset="0"/>
              <a:buChar char="•"/>
            </a:pPr>
            <a:r>
              <a:rPr lang="en-US" sz="2100" dirty="0"/>
              <a:t>Pascal Case: </a:t>
            </a:r>
            <a:r>
              <a:rPr lang="en-US" sz="2100" dirty="0" err="1">
                <a:solidFill>
                  <a:srgbClr val="0070C0"/>
                </a:solidFill>
              </a:rPr>
              <a:t>MyClassName</a:t>
            </a:r>
            <a:endParaRPr lang="en-US" sz="2100" dirty="0">
              <a:solidFill>
                <a:srgbClr val="0070C0"/>
              </a:solidFill>
            </a:endParaRPr>
          </a:p>
          <a:p>
            <a:pPr>
              <a:buFont typeface="Wingdings" panose="05000000000000000000" pitchFamily="2" charset="2"/>
              <a:buChar char="Ø"/>
            </a:pPr>
            <a:r>
              <a:rPr lang="en-GB" sz="2295" dirty="0">
                <a:solidFill>
                  <a:schemeClr val="tx1"/>
                </a:solidFill>
              </a:rPr>
              <a:t>Proper comments help others (and yourself) understand your code.</a:t>
            </a:r>
            <a:endParaRPr lang="en-US" sz="2295" dirty="0">
              <a:solidFill>
                <a:schemeClr val="tx1"/>
              </a:solidFill>
            </a:endParaRPr>
          </a:p>
        </p:txBody>
      </p:sp>
      <p:sp>
        <p:nvSpPr>
          <p:cNvPr id="6" name="Footer Placeholder 5"/>
          <p:cNvSpPr>
            <a:spLocks noGrp="1"/>
          </p:cNvSpPr>
          <p:nvPr>
            <p:ph type="ftr" sz="quarter" idx="3"/>
          </p:nvPr>
        </p:nvSpPr>
        <p:spPr>
          <a:xfrm>
            <a:off x="9597564" y="6571396"/>
            <a:ext cx="1279224" cy="294401"/>
          </a:xfrm>
        </p:spPr>
        <p:txBody>
          <a:bodyPr/>
          <a:lstStyle/>
          <a:p>
            <a:pPr>
              <a:defRPr/>
            </a:pPr>
            <a:r>
              <a:rPr lang="en-US"/>
              <a:t>University of Global Village (UGV)</a:t>
            </a:r>
            <a:endParaRPr lang="en-CA"/>
          </a:p>
        </p:txBody>
      </p:sp>
      <p:pic>
        <p:nvPicPr>
          <p:cNvPr id="2" name="Picture 1"/>
          <p:cNvPicPr>
            <a:picLocks noChangeAspect="1"/>
          </p:cNvPicPr>
          <p:nvPr/>
        </p:nvPicPr>
        <p:blipFill>
          <a:blip r:embed="rId3"/>
          <a:stretch>
            <a:fillRect/>
          </a:stretch>
        </p:blipFill>
        <p:spPr>
          <a:xfrm>
            <a:off x="797293" y="5322772"/>
            <a:ext cx="4299325" cy="852452"/>
          </a:xfrm>
          <a:prstGeom prst="rect">
            <a:avLst/>
          </a:prstGeom>
        </p:spPr>
      </p:pic>
      <p:pic>
        <p:nvPicPr>
          <p:cNvPr id="3" name="Picture 2"/>
          <p:cNvPicPr>
            <a:picLocks noChangeAspect="1"/>
          </p:cNvPicPr>
          <p:nvPr/>
        </p:nvPicPr>
        <p:blipFill>
          <a:blip r:embed="rId4"/>
          <a:stretch>
            <a:fillRect/>
          </a:stretch>
        </p:blipFill>
        <p:spPr>
          <a:xfrm>
            <a:off x="5859150" y="5408818"/>
            <a:ext cx="4248150" cy="800100"/>
          </a:xfrm>
          <a:prstGeom prst="rect">
            <a:avLst/>
          </a:prstGeom>
        </p:spPr>
      </p:pic>
      <p:sp>
        <p:nvSpPr>
          <p:cNvPr id="4" name="Rectangle 3"/>
          <p:cNvSpPr/>
          <p:nvPr/>
        </p:nvSpPr>
        <p:spPr>
          <a:xfrm>
            <a:off x="5859150" y="4945584"/>
            <a:ext cx="2643672" cy="424732"/>
          </a:xfrm>
          <a:prstGeom prst="rect">
            <a:avLst/>
          </a:prstGeom>
        </p:spPr>
        <p:txBody>
          <a:bodyPr wrap="none">
            <a:spAutoFit/>
          </a:bodyPr>
          <a:lstStyle/>
          <a:p>
            <a:r>
              <a:rPr lang="en-US" dirty="0">
                <a:solidFill>
                  <a:srgbClr val="0070C0"/>
                </a:solidFill>
              </a:rPr>
              <a:t>Multi-line comments</a:t>
            </a:r>
          </a:p>
        </p:txBody>
      </p:sp>
      <p:sp>
        <p:nvSpPr>
          <p:cNvPr id="7" name="Rectangle 6"/>
          <p:cNvSpPr/>
          <p:nvPr/>
        </p:nvSpPr>
        <p:spPr>
          <a:xfrm>
            <a:off x="1532946" y="4898040"/>
            <a:ext cx="2828018" cy="424732"/>
          </a:xfrm>
          <a:prstGeom prst="rect">
            <a:avLst/>
          </a:prstGeom>
        </p:spPr>
        <p:txBody>
          <a:bodyPr wrap="none">
            <a:spAutoFit/>
          </a:bodyPr>
          <a:lstStyle/>
          <a:p>
            <a:r>
              <a:rPr lang="en-US" dirty="0">
                <a:solidFill>
                  <a:srgbClr val="0070C0"/>
                </a:solidFill>
              </a:rPr>
              <a:t>Single-line comments</a:t>
            </a:r>
          </a:p>
        </p:txBody>
      </p:sp>
    </p:spTree>
    <p:extLst>
      <p:ext uri="{BB962C8B-B14F-4D97-AF65-F5344CB8AC3E}">
        <p14:creationId xmlns:p14="http://schemas.microsoft.com/office/powerpoint/2010/main" val="23840969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3592483" y="6492875"/>
            <a:ext cx="4702234" cy="365125"/>
          </a:xfrm>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solidFill>
                  <a:srgbClr val="898989"/>
                </a:solidFill>
                <a:latin typeface="Calibri" panose="020F0502020204030204" pitchFamily="34" charset="0"/>
              </a:rPr>
              <a:t>1-</a:t>
            </a:r>
            <a:fld id="{A69021D6-9323-4083-9572-1DD158CF237D}" type="slidenum">
              <a:rPr lang="en-US">
                <a:solidFill>
                  <a:srgbClr val="898989"/>
                </a:solidFill>
                <a:latin typeface="Calibri" panose="020F0502020204030204" pitchFamily="34" charset="0"/>
              </a:rPr>
              <a:pPr eaLnBrk="1" hangingPunct="1"/>
              <a:t>38</a:t>
            </a:fld>
            <a:endParaRPr lang="en-CA">
              <a:solidFill>
                <a:srgbClr val="898989"/>
              </a:solidFill>
              <a:latin typeface="Calibri" panose="020F0502020204030204" pitchFamily="34" charset="0"/>
            </a:endParaRPr>
          </a:p>
        </p:txBody>
      </p:sp>
      <p:sp>
        <p:nvSpPr>
          <p:cNvPr id="40963" name="Rectangle 2"/>
          <p:cNvSpPr>
            <a:spLocks noGrp="1" noChangeArrowheads="1"/>
          </p:cNvSpPr>
          <p:nvPr>
            <p:ph type="title"/>
          </p:nvPr>
        </p:nvSpPr>
        <p:spPr>
          <a:xfrm>
            <a:off x="1125231" y="312917"/>
            <a:ext cx="9806940" cy="1450757"/>
          </a:xfrm>
        </p:spPr>
        <p:txBody>
          <a:bodyPr/>
          <a:lstStyle/>
          <a:p>
            <a:pPr algn="ctr" eaLnBrk="1" hangingPunct="1"/>
            <a:r>
              <a:rPr lang="en-US" dirty="0"/>
              <a:t>Program Style cont.</a:t>
            </a:r>
          </a:p>
        </p:txBody>
      </p:sp>
      <p:sp>
        <p:nvSpPr>
          <p:cNvPr id="40964" name="Rectangle 3"/>
          <p:cNvSpPr>
            <a:spLocks noGrp="1" noChangeArrowheads="1"/>
          </p:cNvSpPr>
          <p:nvPr>
            <p:ph type="body" idx="1"/>
          </p:nvPr>
        </p:nvSpPr>
        <p:spPr>
          <a:xfrm>
            <a:off x="504869" y="3268378"/>
            <a:ext cx="7358971" cy="2747411"/>
          </a:xfrm>
        </p:spPr>
        <p:txBody>
          <a:bodyPr>
            <a:normAutofit/>
          </a:bodyPr>
          <a:lstStyle/>
          <a:p>
            <a:pPr>
              <a:buFont typeface="Wingdings" panose="05000000000000000000" pitchFamily="2" charset="2"/>
              <a:buChar char="Ø"/>
            </a:pPr>
            <a:r>
              <a:rPr lang="en-GB" sz="2295" dirty="0">
                <a:solidFill>
                  <a:srgbClr val="0070C0"/>
                </a:solidFill>
              </a:rPr>
              <a:t>K&amp;R Style (Kernighan and Ritchie): </a:t>
            </a:r>
            <a:r>
              <a:rPr lang="en-GB" sz="2295" dirty="0">
                <a:solidFill>
                  <a:schemeClr val="tx1"/>
                </a:solidFill>
              </a:rPr>
              <a:t>The opening brace is on the same line as the control statement, and the closing brace is aligned with the control statement.</a:t>
            </a:r>
          </a:p>
          <a:p>
            <a:pPr>
              <a:buFont typeface="Wingdings" panose="05000000000000000000" pitchFamily="2" charset="2"/>
              <a:buChar char="Ø"/>
            </a:pPr>
            <a:r>
              <a:rPr lang="en-GB" sz="2295" dirty="0">
                <a:solidFill>
                  <a:srgbClr val="0070C0"/>
                </a:solidFill>
              </a:rPr>
              <a:t>Allman Style: </a:t>
            </a:r>
            <a:r>
              <a:rPr lang="en-GB" sz="2295" dirty="0">
                <a:solidFill>
                  <a:schemeClr val="tx1"/>
                </a:solidFill>
              </a:rPr>
              <a:t>Each brace is placed on its own line.</a:t>
            </a:r>
          </a:p>
          <a:p>
            <a:pPr>
              <a:buFont typeface="Wingdings" panose="05000000000000000000" pitchFamily="2" charset="2"/>
              <a:buChar char="Ø"/>
            </a:pPr>
            <a:endParaRPr lang="en-US" sz="2295" dirty="0">
              <a:solidFill>
                <a:schemeClr val="tx1"/>
              </a:solidFill>
            </a:endParaRPr>
          </a:p>
        </p:txBody>
      </p:sp>
      <p:sp>
        <p:nvSpPr>
          <p:cNvPr id="6" name="Footer Placeholder 5"/>
          <p:cNvSpPr>
            <a:spLocks noGrp="1"/>
          </p:cNvSpPr>
          <p:nvPr>
            <p:ph type="ftr" sz="quarter" idx="3"/>
          </p:nvPr>
        </p:nvSpPr>
        <p:spPr>
          <a:xfrm>
            <a:off x="9597564" y="6571396"/>
            <a:ext cx="1279224" cy="294401"/>
          </a:xfrm>
        </p:spPr>
        <p:txBody>
          <a:bodyPr/>
          <a:lstStyle/>
          <a:p>
            <a:pPr>
              <a:defRPr/>
            </a:pPr>
            <a:r>
              <a:rPr lang="en-US"/>
              <a:t>University of Global Village (UGV)</a:t>
            </a:r>
            <a:endParaRPr lang="en-CA"/>
          </a:p>
        </p:txBody>
      </p:sp>
      <p:pic>
        <p:nvPicPr>
          <p:cNvPr id="2" name="Picture 1"/>
          <p:cNvPicPr>
            <a:picLocks noChangeAspect="1"/>
          </p:cNvPicPr>
          <p:nvPr/>
        </p:nvPicPr>
        <p:blipFill>
          <a:blip r:embed="rId3"/>
          <a:stretch>
            <a:fillRect/>
          </a:stretch>
        </p:blipFill>
        <p:spPr>
          <a:xfrm>
            <a:off x="8575575" y="2083871"/>
            <a:ext cx="2305050" cy="1714500"/>
          </a:xfrm>
          <a:prstGeom prst="rect">
            <a:avLst/>
          </a:prstGeom>
        </p:spPr>
      </p:pic>
      <p:pic>
        <p:nvPicPr>
          <p:cNvPr id="3" name="Picture 2"/>
          <p:cNvPicPr>
            <a:picLocks noChangeAspect="1"/>
          </p:cNvPicPr>
          <p:nvPr/>
        </p:nvPicPr>
        <p:blipFill>
          <a:blip r:embed="rId4"/>
          <a:stretch>
            <a:fillRect/>
          </a:stretch>
        </p:blipFill>
        <p:spPr>
          <a:xfrm>
            <a:off x="8575575" y="4118568"/>
            <a:ext cx="2154744" cy="2184760"/>
          </a:xfrm>
          <a:prstGeom prst="rect">
            <a:avLst/>
          </a:prstGeom>
        </p:spPr>
      </p:pic>
      <p:sp>
        <p:nvSpPr>
          <p:cNvPr id="4" name="Rectangle 3"/>
          <p:cNvSpPr/>
          <p:nvPr/>
        </p:nvSpPr>
        <p:spPr>
          <a:xfrm>
            <a:off x="401854" y="1978838"/>
            <a:ext cx="7587113" cy="1089529"/>
          </a:xfrm>
          <a:prstGeom prst="rect">
            <a:avLst/>
          </a:prstGeom>
          <a:solidFill>
            <a:schemeClr val="tx1">
              <a:lumMod val="10000"/>
              <a:lumOff val="90000"/>
            </a:schemeClr>
          </a:solidFill>
        </p:spPr>
        <p:txBody>
          <a:bodyPr wrap="square">
            <a:spAutoFit/>
          </a:bodyPr>
          <a:lstStyle/>
          <a:p>
            <a:pPr algn="just"/>
            <a:r>
              <a:rPr lang="en-GB" dirty="0">
                <a:solidFill>
                  <a:srgbClr val="0070C0"/>
                </a:solidFill>
              </a:rPr>
              <a:t>Indentation and Bracing Style </a:t>
            </a:r>
            <a:r>
              <a:rPr lang="en-GB" dirty="0"/>
              <a:t>Proper indentation and the placement of braces ({}) greatly enhance code readability. There are several widely used bracing styles in C++:</a:t>
            </a:r>
          </a:p>
        </p:txBody>
      </p:sp>
      <p:sp>
        <p:nvSpPr>
          <p:cNvPr id="7" name="Rectangle 6"/>
          <p:cNvSpPr/>
          <p:nvPr/>
        </p:nvSpPr>
        <p:spPr>
          <a:xfrm>
            <a:off x="8867169" y="1671201"/>
            <a:ext cx="1425390" cy="400110"/>
          </a:xfrm>
          <a:prstGeom prst="rect">
            <a:avLst/>
          </a:prstGeom>
        </p:spPr>
        <p:txBody>
          <a:bodyPr wrap="none">
            <a:spAutoFit/>
          </a:bodyPr>
          <a:lstStyle/>
          <a:p>
            <a:r>
              <a:rPr lang="en-GB" sz="2000" dirty="0">
                <a:solidFill>
                  <a:srgbClr val="0070C0"/>
                </a:solidFill>
              </a:rPr>
              <a:t>K&amp;R Style </a:t>
            </a:r>
            <a:endParaRPr lang="en-US" dirty="0"/>
          </a:p>
        </p:txBody>
      </p:sp>
      <p:sp>
        <p:nvSpPr>
          <p:cNvPr id="9" name="Rectangle 8"/>
          <p:cNvSpPr/>
          <p:nvPr/>
        </p:nvSpPr>
        <p:spPr>
          <a:xfrm>
            <a:off x="8710330" y="3781623"/>
            <a:ext cx="1611339" cy="400110"/>
          </a:xfrm>
          <a:prstGeom prst="rect">
            <a:avLst/>
          </a:prstGeom>
        </p:spPr>
        <p:txBody>
          <a:bodyPr wrap="none">
            <a:spAutoFit/>
          </a:bodyPr>
          <a:lstStyle/>
          <a:p>
            <a:r>
              <a:rPr lang="en-GB" sz="2000" dirty="0">
                <a:solidFill>
                  <a:srgbClr val="0070C0"/>
                </a:solidFill>
              </a:rPr>
              <a:t>Allman Style</a:t>
            </a:r>
            <a:endParaRPr lang="en-US" dirty="0"/>
          </a:p>
        </p:txBody>
      </p:sp>
    </p:spTree>
    <p:extLst>
      <p:ext uri="{BB962C8B-B14F-4D97-AF65-F5344CB8AC3E}">
        <p14:creationId xmlns:p14="http://schemas.microsoft.com/office/powerpoint/2010/main" val="40521429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3592483" y="6492875"/>
            <a:ext cx="4702234" cy="365125"/>
          </a:xfrm>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solidFill>
                  <a:srgbClr val="898989"/>
                </a:solidFill>
                <a:latin typeface="Calibri" panose="020F0502020204030204" pitchFamily="34" charset="0"/>
              </a:rPr>
              <a:t>1-</a:t>
            </a:r>
            <a:fld id="{A69021D6-9323-4083-9572-1DD158CF237D}" type="slidenum">
              <a:rPr lang="en-US">
                <a:solidFill>
                  <a:srgbClr val="898989"/>
                </a:solidFill>
                <a:latin typeface="Calibri" panose="020F0502020204030204" pitchFamily="34" charset="0"/>
              </a:rPr>
              <a:pPr eaLnBrk="1" hangingPunct="1"/>
              <a:t>39</a:t>
            </a:fld>
            <a:endParaRPr lang="en-CA">
              <a:solidFill>
                <a:srgbClr val="898989"/>
              </a:solidFill>
              <a:latin typeface="Calibri" panose="020F0502020204030204" pitchFamily="34" charset="0"/>
            </a:endParaRPr>
          </a:p>
        </p:txBody>
      </p:sp>
      <p:sp>
        <p:nvSpPr>
          <p:cNvPr id="40963" name="Rectangle 2"/>
          <p:cNvSpPr>
            <a:spLocks noGrp="1" noChangeArrowheads="1"/>
          </p:cNvSpPr>
          <p:nvPr>
            <p:ph type="title"/>
          </p:nvPr>
        </p:nvSpPr>
        <p:spPr>
          <a:xfrm>
            <a:off x="1125231" y="312917"/>
            <a:ext cx="9806940" cy="1450757"/>
          </a:xfrm>
        </p:spPr>
        <p:txBody>
          <a:bodyPr/>
          <a:lstStyle/>
          <a:p>
            <a:pPr algn="ctr" eaLnBrk="1" hangingPunct="1"/>
            <a:r>
              <a:rPr lang="en-US" dirty="0"/>
              <a:t>Program Style cont.</a:t>
            </a:r>
          </a:p>
        </p:txBody>
      </p:sp>
      <p:sp>
        <p:nvSpPr>
          <p:cNvPr id="40964" name="Rectangle 3"/>
          <p:cNvSpPr>
            <a:spLocks noGrp="1" noChangeArrowheads="1"/>
          </p:cNvSpPr>
          <p:nvPr>
            <p:ph type="body" idx="1"/>
          </p:nvPr>
        </p:nvSpPr>
        <p:spPr>
          <a:xfrm>
            <a:off x="657647" y="2305851"/>
            <a:ext cx="10584659" cy="3507807"/>
          </a:xfrm>
        </p:spPr>
        <p:txBody>
          <a:bodyPr>
            <a:noAutofit/>
          </a:bodyPr>
          <a:lstStyle/>
          <a:p>
            <a:pPr>
              <a:buFont typeface="Wingdings" panose="05000000000000000000" pitchFamily="2" charset="2"/>
              <a:buChar char="Ø"/>
            </a:pPr>
            <a:r>
              <a:rPr lang="en-GB" sz="2400" dirty="0">
                <a:solidFill>
                  <a:schemeClr val="tx1"/>
                </a:solidFill>
              </a:rPr>
              <a:t>Use </a:t>
            </a:r>
            <a:r>
              <a:rPr lang="en-GB" sz="2400" dirty="0" err="1">
                <a:solidFill>
                  <a:schemeClr val="tx1"/>
                </a:solidFill>
              </a:rPr>
              <a:t>const</a:t>
            </a:r>
            <a:r>
              <a:rPr lang="en-GB" sz="2400" dirty="0">
                <a:solidFill>
                  <a:schemeClr val="tx1"/>
                </a:solidFill>
              </a:rPr>
              <a:t> wherever possible to indicate variables, parameters, and return types that should not change.</a:t>
            </a:r>
          </a:p>
          <a:p>
            <a:pPr>
              <a:buFont typeface="Wingdings" panose="05000000000000000000" pitchFamily="2" charset="2"/>
              <a:buChar char="Ø"/>
            </a:pPr>
            <a:r>
              <a:rPr lang="en-GB" sz="2400" dirty="0">
                <a:solidFill>
                  <a:schemeClr val="tx1"/>
                </a:solidFill>
              </a:rPr>
              <a:t>Use exceptions (try-catch blocks) or return error codes to handle errors gracefully. </a:t>
            </a:r>
          </a:p>
          <a:p>
            <a:pPr>
              <a:buFont typeface="Wingdings" panose="05000000000000000000" pitchFamily="2" charset="2"/>
              <a:buChar char="Ø"/>
            </a:pPr>
            <a:r>
              <a:rPr lang="en-GB" sz="2400" dirty="0">
                <a:solidFill>
                  <a:schemeClr val="tx1"/>
                </a:solidFill>
              </a:rPr>
              <a:t>Avoid the use of global variables to reduce coupling and potential side effects across different parts of your program.</a:t>
            </a:r>
          </a:p>
          <a:p>
            <a:pPr>
              <a:buFont typeface="Wingdings" panose="05000000000000000000" pitchFamily="2" charset="2"/>
              <a:buChar char="Ø"/>
            </a:pPr>
            <a:r>
              <a:rPr lang="en-US" sz="2400" dirty="0">
                <a:solidFill>
                  <a:schemeClr val="tx1"/>
                </a:solidFill>
              </a:rPr>
              <a:t>Avoid code duplication by using functions, classes, or templates for reusable code.</a:t>
            </a:r>
          </a:p>
        </p:txBody>
      </p:sp>
      <p:sp>
        <p:nvSpPr>
          <p:cNvPr id="6" name="Footer Placeholder 5"/>
          <p:cNvSpPr>
            <a:spLocks noGrp="1"/>
          </p:cNvSpPr>
          <p:nvPr>
            <p:ph type="ftr" sz="quarter" idx="3"/>
          </p:nvPr>
        </p:nvSpPr>
        <p:spPr>
          <a:xfrm>
            <a:off x="9597564" y="6571396"/>
            <a:ext cx="1279224" cy="294401"/>
          </a:xfrm>
        </p:spPr>
        <p:txBody>
          <a:bodyPr/>
          <a:lstStyle/>
          <a:p>
            <a:pPr>
              <a:defRPr/>
            </a:pPr>
            <a:r>
              <a:rPr lang="en-US"/>
              <a:t>University of Global Village (UGV)</a:t>
            </a:r>
            <a:endParaRPr lang="en-CA"/>
          </a:p>
        </p:txBody>
      </p:sp>
    </p:spTree>
    <p:extLst>
      <p:ext uri="{BB962C8B-B14F-4D97-AF65-F5344CB8AC3E}">
        <p14:creationId xmlns:p14="http://schemas.microsoft.com/office/powerpoint/2010/main" val="2990771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3592483" y="6492875"/>
            <a:ext cx="4702234" cy="365125"/>
          </a:xfrm>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solidFill>
                  <a:srgbClr val="898989"/>
                </a:solidFill>
                <a:latin typeface="Calibri" panose="020F0502020204030204" pitchFamily="34" charset="0"/>
              </a:rPr>
              <a:t>1-</a:t>
            </a:r>
            <a:fld id="{73819707-7D79-49D9-B347-20AB6EC3CD3F}" type="slidenum">
              <a:rPr lang="en-US">
                <a:solidFill>
                  <a:srgbClr val="898989"/>
                </a:solidFill>
                <a:latin typeface="Calibri" panose="020F0502020204030204" pitchFamily="34" charset="0"/>
              </a:rPr>
              <a:pPr eaLnBrk="1" hangingPunct="1"/>
              <a:t>40</a:t>
            </a:fld>
            <a:endParaRPr lang="en-CA">
              <a:solidFill>
                <a:srgbClr val="898989"/>
              </a:solidFill>
              <a:latin typeface="Calibri" panose="020F0502020204030204" pitchFamily="34" charset="0"/>
            </a:endParaRPr>
          </a:p>
        </p:txBody>
      </p:sp>
      <p:sp>
        <p:nvSpPr>
          <p:cNvPr id="41987" name="Rectangle 2"/>
          <p:cNvSpPr>
            <a:spLocks noGrp="1" noChangeArrowheads="1"/>
          </p:cNvSpPr>
          <p:nvPr>
            <p:ph type="title"/>
          </p:nvPr>
        </p:nvSpPr>
        <p:spPr/>
        <p:txBody>
          <a:bodyPr/>
          <a:lstStyle/>
          <a:p>
            <a:pPr algn="ctr" eaLnBrk="1" hangingPunct="1"/>
            <a:r>
              <a:rPr lang="en-US" dirty="0"/>
              <a:t>Libraries</a:t>
            </a:r>
          </a:p>
        </p:txBody>
      </p:sp>
      <p:sp>
        <p:nvSpPr>
          <p:cNvPr id="41988" name="Rectangle 3"/>
          <p:cNvSpPr>
            <a:spLocks noGrp="1" noChangeArrowheads="1"/>
          </p:cNvSpPr>
          <p:nvPr>
            <p:ph type="body" idx="1"/>
          </p:nvPr>
        </p:nvSpPr>
        <p:spPr/>
        <p:txBody>
          <a:bodyPr>
            <a:normAutofit/>
          </a:bodyPr>
          <a:lstStyle/>
          <a:p>
            <a:pPr eaLnBrk="1" hangingPunct="1">
              <a:lnSpc>
                <a:spcPct val="90000"/>
              </a:lnSpc>
            </a:pPr>
            <a:r>
              <a:rPr lang="en-US" sz="2400" dirty="0">
                <a:solidFill>
                  <a:schemeClr val="accent6">
                    <a:lumMod val="50000"/>
                  </a:schemeClr>
                </a:solidFill>
              </a:rPr>
              <a:t>C++ Standard Libraries</a:t>
            </a:r>
          </a:p>
          <a:p>
            <a:pPr eaLnBrk="1" hangingPunct="1">
              <a:lnSpc>
                <a:spcPct val="90000"/>
              </a:lnSpc>
            </a:pPr>
            <a:r>
              <a:rPr lang="en-US" sz="2400" dirty="0">
                <a:solidFill>
                  <a:srgbClr val="0070C0"/>
                </a:solidFill>
              </a:rPr>
              <a:t>#include &lt;</a:t>
            </a:r>
            <a:r>
              <a:rPr lang="en-US" sz="2400" dirty="0" err="1">
                <a:solidFill>
                  <a:srgbClr val="0070C0"/>
                </a:solidFill>
              </a:rPr>
              <a:t>Library_Name</a:t>
            </a:r>
            <a:r>
              <a:rPr lang="en-US" sz="2400" dirty="0">
                <a:solidFill>
                  <a:srgbClr val="0070C0"/>
                </a:solidFill>
              </a:rPr>
              <a:t>&gt;</a:t>
            </a:r>
          </a:p>
          <a:p>
            <a:pPr lvl="1" eaLnBrk="1" hangingPunct="1">
              <a:lnSpc>
                <a:spcPct val="90000"/>
              </a:lnSpc>
            </a:pPr>
            <a:r>
              <a:rPr lang="en-US" sz="2400" dirty="0">
                <a:solidFill>
                  <a:schemeClr val="accent6">
                    <a:lumMod val="50000"/>
                  </a:schemeClr>
                </a:solidFill>
              </a:rPr>
              <a:t>Directive to "add" contents of library file to</a:t>
            </a:r>
            <a:br>
              <a:rPr lang="en-US" sz="2400" dirty="0">
                <a:solidFill>
                  <a:schemeClr val="accent6">
                    <a:lumMod val="50000"/>
                  </a:schemeClr>
                </a:solidFill>
              </a:rPr>
            </a:br>
            <a:r>
              <a:rPr lang="en-US" sz="2400" dirty="0">
                <a:solidFill>
                  <a:schemeClr val="accent6">
                    <a:lumMod val="50000"/>
                  </a:schemeClr>
                </a:solidFill>
              </a:rPr>
              <a:t>your program</a:t>
            </a:r>
          </a:p>
          <a:p>
            <a:pPr lvl="1" eaLnBrk="1" hangingPunct="1">
              <a:lnSpc>
                <a:spcPct val="90000"/>
              </a:lnSpc>
            </a:pPr>
            <a:r>
              <a:rPr lang="en-US" sz="2400" dirty="0">
                <a:solidFill>
                  <a:schemeClr val="accent6">
                    <a:lumMod val="50000"/>
                  </a:schemeClr>
                </a:solidFill>
              </a:rPr>
              <a:t>Called "preprocessor directive"</a:t>
            </a:r>
          </a:p>
          <a:p>
            <a:pPr lvl="2" eaLnBrk="1" hangingPunct="1">
              <a:lnSpc>
                <a:spcPct val="90000"/>
              </a:lnSpc>
            </a:pPr>
            <a:r>
              <a:rPr lang="en-US" sz="2400" dirty="0">
                <a:solidFill>
                  <a:schemeClr val="accent6">
                    <a:lumMod val="50000"/>
                  </a:schemeClr>
                </a:solidFill>
              </a:rPr>
              <a:t>Executes before compiler, and simply "copies"</a:t>
            </a:r>
            <a:br>
              <a:rPr lang="en-US" sz="2400" dirty="0">
                <a:solidFill>
                  <a:schemeClr val="accent6">
                    <a:lumMod val="50000"/>
                  </a:schemeClr>
                </a:solidFill>
              </a:rPr>
            </a:br>
            <a:r>
              <a:rPr lang="en-US" sz="2400" dirty="0">
                <a:solidFill>
                  <a:schemeClr val="accent6">
                    <a:lumMod val="50000"/>
                  </a:schemeClr>
                </a:solidFill>
              </a:rPr>
              <a:t>library file into your program file</a:t>
            </a:r>
          </a:p>
          <a:p>
            <a:pPr eaLnBrk="1" hangingPunct="1">
              <a:lnSpc>
                <a:spcPct val="90000"/>
              </a:lnSpc>
            </a:pPr>
            <a:r>
              <a:rPr lang="en-US" sz="2400" dirty="0">
                <a:solidFill>
                  <a:schemeClr val="accent6">
                    <a:lumMod val="50000"/>
                  </a:schemeClr>
                </a:solidFill>
              </a:rPr>
              <a:t>C++ has many libraries</a:t>
            </a:r>
          </a:p>
          <a:p>
            <a:pPr lvl="1" eaLnBrk="1" hangingPunct="1">
              <a:lnSpc>
                <a:spcPct val="90000"/>
              </a:lnSpc>
            </a:pPr>
            <a:r>
              <a:rPr lang="en-US" sz="2400" dirty="0">
                <a:solidFill>
                  <a:srgbClr val="0070C0"/>
                </a:solidFill>
              </a:rPr>
              <a:t>Input/output, math, strings, etc.</a:t>
            </a:r>
          </a:p>
        </p:txBody>
      </p:sp>
      <p:sp>
        <p:nvSpPr>
          <p:cNvPr id="6" name="Footer Placeholder 5"/>
          <p:cNvSpPr>
            <a:spLocks noGrp="1"/>
          </p:cNvSpPr>
          <p:nvPr>
            <p:ph type="ftr" sz="quarter" idx="3"/>
          </p:nvPr>
        </p:nvSpPr>
        <p:spPr>
          <a:xfrm>
            <a:off x="9597564" y="6571396"/>
            <a:ext cx="1279224" cy="294401"/>
          </a:xfrm>
        </p:spPr>
        <p:txBody>
          <a:bodyPr/>
          <a:lstStyle/>
          <a:p>
            <a:pPr>
              <a:defRPr/>
            </a:pPr>
            <a:r>
              <a:rPr lang="en-US"/>
              <a:t>University of Global Village (UGV)</a:t>
            </a:r>
            <a:endParaRPr lang="en-CA"/>
          </a:p>
        </p:txBody>
      </p:sp>
    </p:spTree>
    <p:extLst>
      <p:ext uri="{BB962C8B-B14F-4D97-AF65-F5344CB8AC3E}">
        <p14:creationId xmlns:p14="http://schemas.microsoft.com/office/powerpoint/2010/main" val="19603983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3592483" y="6492875"/>
            <a:ext cx="4702234" cy="365125"/>
          </a:xfrm>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dirty="0">
                <a:solidFill>
                  <a:srgbClr val="898989"/>
                </a:solidFill>
                <a:latin typeface="Calibri" panose="020F0502020204030204" pitchFamily="34" charset="0"/>
              </a:rPr>
              <a:t>1-</a:t>
            </a:r>
            <a:fld id="{B7553593-0EA1-4466-9A58-7AC613C872E9}" type="slidenum">
              <a:rPr lang="en-US">
                <a:solidFill>
                  <a:srgbClr val="898989"/>
                </a:solidFill>
                <a:latin typeface="Calibri" panose="020F0502020204030204" pitchFamily="34" charset="0"/>
              </a:rPr>
              <a:pPr eaLnBrk="1" hangingPunct="1"/>
              <a:t>41</a:t>
            </a:fld>
            <a:endParaRPr lang="en-CA" dirty="0">
              <a:solidFill>
                <a:srgbClr val="898989"/>
              </a:solidFill>
              <a:latin typeface="Calibri" panose="020F0502020204030204" pitchFamily="34" charset="0"/>
            </a:endParaRPr>
          </a:p>
        </p:txBody>
      </p:sp>
      <p:sp>
        <p:nvSpPr>
          <p:cNvPr id="43011" name="Rectangle 2"/>
          <p:cNvSpPr>
            <a:spLocks noGrp="1" noChangeArrowheads="1"/>
          </p:cNvSpPr>
          <p:nvPr>
            <p:ph type="title"/>
          </p:nvPr>
        </p:nvSpPr>
        <p:spPr/>
        <p:txBody>
          <a:bodyPr/>
          <a:lstStyle/>
          <a:p>
            <a:pPr algn="ctr" eaLnBrk="1" hangingPunct="1"/>
            <a:r>
              <a:rPr lang="en-US" dirty="0"/>
              <a:t>Namespaces</a:t>
            </a:r>
          </a:p>
        </p:txBody>
      </p:sp>
      <p:sp>
        <p:nvSpPr>
          <p:cNvPr id="90115" name="Rectangle 3"/>
          <p:cNvSpPr>
            <a:spLocks noGrp="1" noChangeArrowheads="1"/>
          </p:cNvSpPr>
          <p:nvPr>
            <p:ph type="body" idx="1"/>
          </p:nvPr>
        </p:nvSpPr>
        <p:spPr>
          <a:xfrm>
            <a:off x="451116" y="1986537"/>
            <a:ext cx="11044404" cy="4224072"/>
          </a:xfrm>
        </p:spPr>
        <p:txBody>
          <a:bodyPr rtlCol="0">
            <a:noAutofit/>
          </a:bodyPr>
          <a:lstStyle/>
          <a:p>
            <a:pPr>
              <a:spcAft>
                <a:spcPts val="0"/>
              </a:spcAft>
              <a:defRPr/>
            </a:pPr>
            <a:r>
              <a:rPr lang="en-US" sz="2400" dirty="0"/>
              <a:t>Namespaces defined:</a:t>
            </a:r>
          </a:p>
          <a:p>
            <a:pPr lvl="1">
              <a:spcAft>
                <a:spcPts val="0"/>
              </a:spcAft>
              <a:defRPr/>
            </a:pPr>
            <a:r>
              <a:rPr lang="en-US" sz="2400" dirty="0"/>
              <a:t>Collection of name definitions</a:t>
            </a:r>
          </a:p>
          <a:p>
            <a:pPr>
              <a:spcAft>
                <a:spcPts val="0"/>
              </a:spcAft>
              <a:defRPr/>
            </a:pPr>
            <a:r>
              <a:rPr lang="en-US" sz="2400" dirty="0"/>
              <a:t>For now: interested in namespace "</a:t>
            </a:r>
            <a:r>
              <a:rPr lang="en-US" sz="2400" dirty="0" err="1"/>
              <a:t>std</a:t>
            </a:r>
            <a:r>
              <a:rPr lang="en-US" sz="2400" dirty="0"/>
              <a:t>"</a:t>
            </a:r>
          </a:p>
          <a:p>
            <a:pPr lvl="1">
              <a:spcAft>
                <a:spcPts val="0"/>
              </a:spcAft>
              <a:defRPr/>
            </a:pPr>
            <a:r>
              <a:rPr lang="en-US" sz="2400" dirty="0"/>
              <a:t>Has all standard library definitions we need</a:t>
            </a:r>
          </a:p>
          <a:p>
            <a:pPr>
              <a:spcAft>
                <a:spcPts val="0"/>
              </a:spcAft>
              <a:defRPr/>
            </a:pPr>
            <a:r>
              <a:rPr lang="en-US" sz="2400" dirty="0"/>
              <a:t>Examples:</a:t>
            </a:r>
            <a:br>
              <a:rPr lang="en-US" sz="2400" dirty="0"/>
            </a:br>
            <a:r>
              <a:rPr lang="en-US" sz="2400" dirty="0">
                <a:solidFill>
                  <a:srgbClr val="0070C0"/>
                </a:solidFill>
              </a:rPr>
              <a:t>#include &lt;</a:t>
            </a:r>
            <a:r>
              <a:rPr lang="en-US" sz="2400" dirty="0" err="1">
                <a:solidFill>
                  <a:srgbClr val="0070C0"/>
                </a:solidFill>
              </a:rPr>
              <a:t>iostream</a:t>
            </a:r>
            <a:r>
              <a:rPr lang="en-US" sz="2400" dirty="0">
                <a:solidFill>
                  <a:srgbClr val="0070C0"/>
                </a:solidFill>
              </a:rPr>
              <a:t>&gt;</a:t>
            </a:r>
            <a:br>
              <a:rPr lang="en-US" sz="2400" dirty="0">
                <a:solidFill>
                  <a:srgbClr val="0070C0"/>
                </a:solidFill>
              </a:rPr>
            </a:br>
            <a:r>
              <a:rPr lang="en-US" sz="2400" dirty="0">
                <a:solidFill>
                  <a:srgbClr val="0070C0"/>
                </a:solidFill>
              </a:rPr>
              <a:t>using namespace </a:t>
            </a:r>
            <a:r>
              <a:rPr lang="en-US" sz="2400" dirty="0" err="1">
                <a:solidFill>
                  <a:srgbClr val="0070C0"/>
                </a:solidFill>
              </a:rPr>
              <a:t>std</a:t>
            </a:r>
            <a:r>
              <a:rPr lang="en-US" sz="2400" dirty="0">
                <a:solidFill>
                  <a:srgbClr val="0070C0"/>
                </a:solidFill>
              </a:rPr>
              <a:t>;	</a:t>
            </a:r>
          </a:p>
          <a:p>
            <a:pPr lvl="2">
              <a:spcAft>
                <a:spcPts val="0"/>
              </a:spcAft>
              <a:defRPr/>
            </a:pPr>
            <a:r>
              <a:rPr lang="en-US" sz="2400" dirty="0">
                <a:solidFill>
                  <a:srgbClr val="0070C0"/>
                </a:solidFill>
              </a:rPr>
              <a:t>Includes entire standard library of name definitions</a:t>
            </a:r>
          </a:p>
          <a:p>
            <a:pPr>
              <a:spcAft>
                <a:spcPts val="0"/>
              </a:spcAft>
              <a:defRPr/>
            </a:pPr>
            <a:r>
              <a:rPr lang="en-US" sz="2400" dirty="0">
                <a:solidFill>
                  <a:srgbClr val="0070C0"/>
                </a:solidFill>
              </a:rPr>
              <a:t>     #include &lt;</a:t>
            </a:r>
            <a:r>
              <a:rPr lang="en-US" sz="2400" dirty="0" err="1">
                <a:solidFill>
                  <a:srgbClr val="0070C0"/>
                </a:solidFill>
              </a:rPr>
              <a:t>iostream</a:t>
            </a:r>
            <a:r>
              <a:rPr lang="en-US" sz="2400" dirty="0">
                <a:solidFill>
                  <a:srgbClr val="0070C0"/>
                </a:solidFill>
              </a:rPr>
              <a:t>&gt;using </a:t>
            </a:r>
            <a:r>
              <a:rPr lang="en-US" sz="2400" dirty="0" err="1">
                <a:solidFill>
                  <a:srgbClr val="0070C0"/>
                </a:solidFill>
              </a:rPr>
              <a:t>std</a:t>
            </a:r>
            <a:r>
              <a:rPr lang="en-US" sz="2400" dirty="0">
                <a:solidFill>
                  <a:srgbClr val="0070C0"/>
                </a:solidFill>
              </a:rPr>
              <a:t>::</a:t>
            </a:r>
            <a:r>
              <a:rPr lang="en-US" sz="2400" dirty="0" err="1">
                <a:solidFill>
                  <a:srgbClr val="0070C0"/>
                </a:solidFill>
              </a:rPr>
              <a:t>cin</a:t>
            </a:r>
            <a:r>
              <a:rPr lang="en-US" sz="2400" dirty="0">
                <a:solidFill>
                  <a:srgbClr val="0070C0"/>
                </a:solidFill>
              </a:rPr>
              <a:t>;	</a:t>
            </a:r>
            <a:br>
              <a:rPr lang="en-US" sz="2400" dirty="0">
                <a:solidFill>
                  <a:srgbClr val="0070C0"/>
                </a:solidFill>
              </a:rPr>
            </a:br>
            <a:r>
              <a:rPr lang="en-US" sz="2400" dirty="0">
                <a:solidFill>
                  <a:srgbClr val="0070C0"/>
                </a:solidFill>
              </a:rPr>
              <a:t>using </a:t>
            </a:r>
            <a:r>
              <a:rPr lang="en-US" sz="2400" dirty="0" err="1">
                <a:solidFill>
                  <a:srgbClr val="0070C0"/>
                </a:solidFill>
              </a:rPr>
              <a:t>std</a:t>
            </a:r>
            <a:r>
              <a:rPr lang="en-US" sz="2400" dirty="0">
                <a:solidFill>
                  <a:srgbClr val="0070C0"/>
                </a:solidFill>
              </a:rPr>
              <a:t>::</a:t>
            </a:r>
            <a:r>
              <a:rPr lang="en-US" sz="2400" dirty="0" err="1">
                <a:solidFill>
                  <a:srgbClr val="0070C0"/>
                </a:solidFill>
              </a:rPr>
              <a:t>cout</a:t>
            </a:r>
            <a:r>
              <a:rPr lang="en-US" sz="2400" dirty="0">
                <a:solidFill>
                  <a:srgbClr val="0070C0"/>
                </a:solidFill>
              </a:rPr>
              <a:t>;</a:t>
            </a:r>
          </a:p>
          <a:p>
            <a:pPr lvl="2">
              <a:spcAft>
                <a:spcPts val="0"/>
              </a:spcAft>
              <a:defRPr/>
            </a:pPr>
            <a:r>
              <a:rPr lang="en-US" sz="2400" dirty="0">
                <a:solidFill>
                  <a:srgbClr val="0070C0"/>
                </a:solidFill>
              </a:rPr>
              <a:t>Can specify just the objects we want</a:t>
            </a:r>
          </a:p>
        </p:txBody>
      </p:sp>
      <p:sp>
        <p:nvSpPr>
          <p:cNvPr id="6" name="Footer Placeholder 5"/>
          <p:cNvSpPr>
            <a:spLocks noGrp="1"/>
          </p:cNvSpPr>
          <p:nvPr>
            <p:ph type="ftr" sz="quarter" idx="3"/>
          </p:nvPr>
        </p:nvSpPr>
        <p:spPr>
          <a:xfrm>
            <a:off x="8825415" y="6285297"/>
            <a:ext cx="2763402" cy="572703"/>
          </a:xfrm>
        </p:spPr>
        <p:txBody>
          <a:bodyPr/>
          <a:lstStyle/>
          <a:p>
            <a:pPr>
              <a:defRPr/>
            </a:pPr>
            <a:r>
              <a:rPr lang="en-US" sz="1100" dirty="0"/>
              <a:t>University of Global Village (UGV)</a:t>
            </a:r>
            <a:endParaRPr lang="en-CA" sz="1100" dirty="0"/>
          </a:p>
        </p:txBody>
      </p:sp>
    </p:spTree>
    <p:extLst>
      <p:ext uri="{BB962C8B-B14F-4D97-AF65-F5344CB8AC3E}">
        <p14:creationId xmlns:p14="http://schemas.microsoft.com/office/powerpoint/2010/main" val="41819591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t>Operators In C++ </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42</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Content Placeholder 6"/>
          <p:cNvSpPr>
            <a:spLocks noGrp="1"/>
          </p:cNvSpPr>
          <p:nvPr>
            <p:ph idx="1"/>
          </p:nvPr>
        </p:nvSpPr>
        <p:spPr>
          <a:xfrm>
            <a:off x="460375" y="2064619"/>
            <a:ext cx="6136562" cy="3277401"/>
          </a:xfrm>
        </p:spPr>
        <p:txBody>
          <a:bodyPr>
            <a:normAutofit/>
          </a:bodyPr>
          <a:lstStyle/>
          <a:p>
            <a:r>
              <a:rPr lang="en-GB" dirty="0"/>
              <a:t> </a:t>
            </a:r>
            <a:endParaRPr lang="en-GB" sz="2400" dirty="0">
              <a:solidFill>
                <a:schemeClr val="accent6">
                  <a:lumMod val="50000"/>
                </a:schemeClr>
              </a:solidFill>
            </a:endParaRPr>
          </a:p>
          <a:p>
            <a:pPr>
              <a:buFont typeface="Wingdings" panose="05000000000000000000" pitchFamily="2" charset="2"/>
              <a:buChar char="Ø"/>
            </a:pPr>
            <a:r>
              <a:rPr lang="en-GB" sz="2400" dirty="0">
                <a:solidFill>
                  <a:schemeClr val="accent6">
                    <a:lumMod val="50000"/>
                  </a:schemeClr>
                </a:solidFill>
              </a:rPr>
              <a:t>C++ has a rich set of operators. </a:t>
            </a:r>
          </a:p>
          <a:p>
            <a:pPr>
              <a:buFont typeface="Wingdings" panose="05000000000000000000" pitchFamily="2" charset="2"/>
              <a:buChar char="Ø"/>
            </a:pPr>
            <a:r>
              <a:rPr lang="en-GB" sz="2400" dirty="0">
                <a:solidFill>
                  <a:schemeClr val="accent6">
                    <a:lumMod val="50000"/>
                  </a:schemeClr>
                </a:solidFill>
              </a:rPr>
              <a:t>All C operators are valid in C++ also. </a:t>
            </a:r>
          </a:p>
          <a:p>
            <a:pPr>
              <a:buFont typeface="Wingdings" panose="05000000000000000000" pitchFamily="2" charset="2"/>
              <a:buChar char="Ø"/>
            </a:pPr>
            <a:r>
              <a:rPr lang="en-GB" sz="2400" dirty="0">
                <a:solidFill>
                  <a:schemeClr val="accent6">
                    <a:lumMod val="50000"/>
                  </a:schemeClr>
                </a:solidFill>
              </a:rPr>
              <a:t>C++ introduces some new operators. </a:t>
            </a:r>
            <a:endParaRPr lang="en-US" sz="2400" dirty="0">
              <a:solidFill>
                <a:schemeClr val="accent6">
                  <a:lumMod val="50000"/>
                </a:schemeClr>
              </a:solidFill>
            </a:endParaRPr>
          </a:p>
        </p:txBody>
      </p:sp>
      <p:graphicFrame>
        <p:nvGraphicFramePr>
          <p:cNvPr id="3" name="Table 2"/>
          <p:cNvGraphicFramePr>
            <a:graphicFrameLocks noGrp="1"/>
          </p:cNvGraphicFramePr>
          <p:nvPr/>
        </p:nvGraphicFramePr>
        <p:xfrm>
          <a:off x="6770722" y="1920097"/>
          <a:ext cx="4625590" cy="4153448"/>
        </p:xfrm>
        <a:graphic>
          <a:graphicData uri="http://schemas.openxmlformats.org/drawingml/2006/table">
            <a:tbl>
              <a:tblPr firstRow="1" firstCol="1" bandRow="1">
                <a:tableStyleId>{5940675A-B579-460E-94D1-54222C63F5DA}</a:tableStyleId>
              </a:tblPr>
              <a:tblGrid>
                <a:gridCol w="1566695">
                  <a:extLst>
                    <a:ext uri="{9D8B030D-6E8A-4147-A177-3AD203B41FA5}">
                      <a16:colId xmlns:a16="http://schemas.microsoft.com/office/drawing/2014/main" val="20000"/>
                    </a:ext>
                  </a:extLst>
                </a:gridCol>
                <a:gridCol w="3058895">
                  <a:extLst>
                    <a:ext uri="{9D8B030D-6E8A-4147-A177-3AD203B41FA5}">
                      <a16:colId xmlns:a16="http://schemas.microsoft.com/office/drawing/2014/main" val="20001"/>
                    </a:ext>
                  </a:extLst>
                </a:gridCol>
              </a:tblGrid>
              <a:tr h="416136">
                <a:tc>
                  <a:txBody>
                    <a:bodyPr/>
                    <a:lstStyle/>
                    <a:p>
                      <a:pPr marL="0" marR="0" indent="0" algn="l">
                        <a:lnSpc>
                          <a:spcPct val="115000"/>
                        </a:lnSpc>
                        <a:spcBef>
                          <a:spcPts val="0"/>
                        </a:spcBef>
                        <a:spcAft>
                          <a:spcPts val="0"/>
                        </a:spcAft>
                      </a:pPr>
                      <a:r>
                        <a:rPr lang="en-US" sz="1600">
                          <a:effectLst/>
                        </a:rPr>
                        <a:t>&lt;&lt; 	 </a:t>
                      </a:r>
                      <a:endParaRPr lang="en-US"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1600">
                          <a:effectLst/>
                        </a:rPr>
                        <a:t>insertion operator  </a:t>
                      </a:r>
                      <a:endParaRPr lang="en-US"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0000"/>
                  </a:ext>
                </a:extLst>
              </a:tr>
              <a:tr h="416136">
                <a:tc>
                  <a:txBody>
                    <a:bodyPr/>
                    <a:lstStyle/>
                    <a:p>
                      <a:pPr marL="0" marR="0" indent="0" algn="l">
                        <a:lnSpc>
                          <a:spcPct val="115000"/>
                        </a:lnSpc>
                        <a:spcBef>
                          <a:spcPts val="0"/>
                        </a:spcBef>
                        <a:spcAft>
                          <a:spcPts val="0"/>
                        </a:spcAft>
                      </a:pPr>
                      <a:r>
                        <a:rPr lang="en-US" sz="1600">
                          <a:effectLst/>
                        </a:rPr>
                        <a:t>&gt;&gt; 	 </a:t>
                      </a:r>
                      <a:endParaRPr lang="en-US"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indent="0" algn="l">
                        <a:lnSpc>
                          <a:spcPct val="115000"/>
                        </a:lnSpc>
                        <a:spcBef>
                          <a:spcPts val="0"/>
                        </a:spcBef>
                        <a:spcAft>
                          <a:spcPts val="0"/>
                        </a:spcAft>
                      </a:pPr>
                      <a:r>
                        <a:rPr lang="en-US" sz="1600">
                          <a:effectLst/>
                        </a:rPr>
                        <a:t>extraction operator  </a:t>
                      </a:r>
                      <a:endParaRPr lang="en-US"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1"/>
                  </a:ext>
                </a:extLst>
              </a:tr>
              <a:tr h="416136">
                <a:tc>
                  <a:txBody>
                    <a:bodyPr/>
                    <a:lstStyle/>
                    <a:p>
                      <a:pPr marL="0" marR="0" indent="0" algn="l">
                        <a:lnSpc>
                          <a:spcPct val="115000"/>
                        </a:lnSpc>
                        <a:spcBef>
                          <a:spcPts val="0"/>
                        </a:spcBef>
                        <a:spcAft>
                          <a:spcPts val="0"/>
                        </a:spcAft>
                      </a:pPr>
                      <a:r>
                        <a:rPr lang="en-US" sz="1600">
                          <a:effectLst/>
                        </a:rPr>
                        <a:t>: : 	 </a:t>
                      </a:r>
                      <a:endParaRPr lang="en-US"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indent="0" algn="l">
                        <a:lnSpc>
                          <a:spcPct val="115000"/>
                        </a:lnSpc>
                        <a:spcBef>
                          <a:spcPts val="0"/>
                        </a:spcBef>
                        <a:spcAft>
                          <a:spcPts val="0"/>
                        </a:spcAft>
                      </a:pPr>
                      <a:r>
                        <a:rPr lang="en-US" sz="1600">
                          <a:effectLst/>
                        </a:rPr>
                        <a:t>scope resolution operator  </a:t>
                      </a:r>
                      <a:endParaRPr lang="en-US"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2"/>
                  </a:ext>
                </a:extLst>
              </a:tr>
              <a:tr h="416136">
                <a:tc>
                  <a:txBody>
                    <a:bodyPr/>
                    <a:lstStyle/>
                    <a:p>
                      <a:pPr marL="0" marR="0" indent="0" algn="l">
                        <a:lnSpc>
                          <a:spcPct val="115000"/>
                        </a:lnSpc>
                        <a:spcBef>
                          <a:spcPts val="0"/>
                        </a:spcBef>
                        <a:spcAft>
                          <a:spcPts val="0"/>
                        </a:spcAft>
                      </a:pPr>
                      <a:r>
                        <a:rPr lang="en-US" sz="1600">
                          <a:effectLst/>
                        </a:rPr>
                        <a:t>: :* 	 </a:t>
                      </a:r>
                      <a:endParaRPr lang="en-US"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indent="0" algn="just">
                        <a:lnSpc>
                          <a:spcPct val="115000"/>
                        </a:lnSpc>
                        <a:spcBef>
                          <a:spcPts val="0"/>
                        </a:spcBef>
                        <a:spcAft>
                          <a:spcPts val="0"/>
                        </a:spcAft>
                      </a:pPr>
                      <a:r>
                        <a:rPr lang="en-US" sz="1600">
                          <a:effectLst/>
                        </a:rPr>
                        <a:t>pointer to member declarator  </a:t>
                      </a:r>
                      <a:endParaRPr lang="en-US"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3"/>
                  </a:ext>
                </a:extLst>
              </a:tr>
              <a:tr h="416136">
                <a:tc>
                  <a:txBody>
                    <a:bodyPr/>
                    <a:lstStyle/>
                    <a:p>
                      <a:pPr marL="0" marR="0" indent="0" algn="l">
                        <a:lnSpc>
                          <a:spcPct val="115000"/>
                        </a:lnSpc>
                        <a:spcBef>
                          <a:spcPts val="0"/>
                        </a:spcBef>
                        <a:spcAft>
                          <a:spcPts val="0"/>
                        </a:spcAft>
                      </a:pPr>
                      <a:r>
                        <a:rPr lang="en-US" sz="1600">
                          <a:effectLst/>
                        </a:rPr>
                        <a:t>  * 	 </a:t>
                      </a:r>
                      <a:endParaRPr lang="en-US"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indent="0" algn="l">
                        <a:lnSpc>
                          <a:spcPct val="115000"/>
                        </a:lnSpc>
                        <a:spcBef>
                          <a:spcPts val="0"/>
                        </a:spcBef>
                        <a:spcAft>
                          <a:spcPts val="0"/>
                        </a:spcAft>
                      </a:pPr>
                      <a:r>
                        <a:rPr lang="en-US" sz="1600">
                          <a:effectLst/>
                        </a:rPr>
                        <a:t>pointer to member operator  </a:t>
                      </a:r>
                      <a:endParaRPr lang="en-US"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4"/>
                  </a:ext>
                </a:extLst>
              </a:tr>
              <a:tr h="416136">
                <a:tc>
                  <a:txBody>
                    <a:bodyPr/>
                    <a:lstStyle/>
                    <a:p>
                      <a:pPr marL="0" marR="0" indent="0" algn="l">
                        <a:lnSpc>
                          <a:spcPct val="115000"/>
                        </a:lnSpc>
                        <a:spcBef>
                          <a:spcPts val="0"/>
                        </a:spcBef>
                        <a:spcAft>
                          <a:spcPts val="0"/>
                        </a:spcAft>
                      </a:pPr>
                      <a:r>
                        <a:rPr lang="en-US" sz="1600">
                          <a:effectLst/>
                        </a:rPr>
                        <a:t> .* 	 </a:t>
                      </a:r>
                      <a:endParaRPr lang="en-US"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indent="0" algn="l">
                        <a:lnSpc>
                          <a:spcPct val="115000"/>
                        </a:lnSpc>
                        <a:spcBef>
                          <a:spcPts val="0"/>
                        </a:spcBef>
                        <a:spcAft>
                          <a:spcPts val="0"/>
                        </a:spcAft>
                      </a:pPr>
                      <a:r>
                        <a:rPr lang="en-US" sz="1600">
                          <a:effectLst/>
                        </a:rPr>
                        <a:t>pointer to member operator  </a:t>
                      </a:r>
                      <a:endParaRPr lang="en-US"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5"/>
                  </a:ext>
                </a:extLst>
              </a:tr>
              <a:tr h="408224">
                <a:tc>
                  <a:txBody>
                    <a:bodyPr/>
                    <a:lstStyle/>
                    <a:p>
                      <a:pPr marL="0" marR="0" indent="0" algn="l">
                        <a:lnSpc>
                          <a:spcPct val="115000"/>
                        </a:lnSpc>
                        <a:spcBef>
                          <a:spcPts val="0"/>
                        </a:spcBef>
                        <a:spcAft>
                          <a:spcPts val="0"/>
                        </a:spcAft>
                      </a:pPr>
                      <a:r>
                        <a:rPr lang="en-US" sz="1600">
                          <a:effectLst/>
                        </a:rPr>
                        <a:t>Delete  </a:t>
                      </a:r>
                      <a:endParaRPr lang="en-US"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indent="0" algn="l">
                        <a:lnSpc>
                          <a:spcPct val="115000"/>
                        </a:lnSpc>
                        <a:spcBef>
                          <a:spcPts val="0"/>
                        </a:spcBef>
                        <a:spcAft>
                          <a:spcPts val="0"/>
                        </a:spcAft>
                      </a:pPr>
                      <a:r>
                        <a:rPr lang="en-US" sz="1600">
                          <a:effectLst/>
                        </a:rPr>
                        <a:t>memory release operator  </a:t>
                      </a:r>
                      <a:endParaRPr lang="en-US"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6"/>
                  </a:ext>
                </a:extLst>
              </a:tr>
              <a:tr h="416136">
                <a:tc>
                  <a:txBody>
                    <a:bodyPr/>
                    <a:lstStyle/>
                    <a:p>
                      <a:pPr marL="0" marR="0" indent="0" algn="l">
                        <a:lnSpc>
                          <a:spcPct val="115000"/>
                        </a:lnSpc>
                        <a:spcBef>
                          <a:spcPts val="0"/>
                        </a:spcBef>
                        <a:spcAft>
                          <a:spcPts val="0"/>
                        </a:spcAft>
                      </a:pPr>
                      <a:r>
                        <a:rPr lang="en-US" sz="1600">
                          <a:effectLst/>
                        </a:rPr>
                        <a:t>Endl 	 </a:t>
                      </a:r>
                      <a:endParaRPr lang="en-US"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indent="0" algn="l">
                        <a:lnSpc>
                          <a:spcPct val="115000"/>
                        </a:lnSpc>
                        <a:spcBef>
                          <a:spcPts val="0"/>
                        </a:spcBef>
                        <a:spcAft>
                          <a:spcPts val="0"/>
                        </a:spcAft>
                      </a:pPr>
                      <a:r>
                        <a:rPr lang="en-US" sz="1600">
                          <a:effectLst/>
                        </a:rPr>
                        <a:t>line feed operator  </a:t>
                      </a:r>
                      <a:endParaRPr lang="en-US"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7"/>
                  </a:ext>
                </a:extLst>
              </a:tr>
              <a:tr h="416136">
                <a:tc>
                  <a:txBody>
                    <a:bodyPr/>
                    <a:lstStyle/>
                    <a:p>
                      <a:pPr marL="0" marR="0" indent="0" algn="l">
                        <a:lnSpc>
                          <a:spcPct val="115000"/>
                        </a:lnSpc>
                        <a:spcBef>
                          <a:spcPts val="0"/>
                        </a:spcBef>
                        <a:spcAft>
                          <a:spcPts val="0"/>
                        </a:spcAft>
                      </a:pPr>
                      <a:r>
                        <a:rPr lang="en-US" sz="1600">
                          <a:effectLst/>
                        </a:rPr>
                        <a:t>New 	 </a:t>
                      </a:r>
                      <a:endParaRPr lang="en-US"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indent="0" algn="l">
                        <a:lnSpc>
                          <a:spcPct val="115000"/>
                        </a:lnSpc>
                        <a:spcBef>
                          <a:spcPts val="0"/>
                        </a:spcBef>
                        <a:spcAft>
                          <a:spcPts val="0"/>
                        </a:spcAft>
                      </a:pPr>
                      <a:r>
                        <a:rPr lang="en-US" sz="1600">
                          <a:effectLst/>
                        </a:rPr>
                        <a:t>memory allocation operator  </a:t>
                      </a:r>
                      <a:endParaRPr lang="en-US"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8"/>
                  </a:ext>
                </a:extLst>
              </a:tr>
              <a:tr h="416136">
                <a:tc>
                  <a:txBody>
                    <a:bodyPr/>
                    <a:lstStyle/>
                    <a:p>
                      <a:pPr marL="0" marR="0" indent="0" algn="l">
                        <a:lnSpc>
                          <a:spcPct val="115000"/>
                        </a:lnSpc>
                        <a:spcBef>
                          <a:spcPts val="0"/>
                        </a:spcBef>
                        <a:spcAft>
                          <a:spcPts val="0"/>
                        </a:spcAft>
                      </a:pPr>
                      <a:r>
                        <a:rPr lang="en-US" sz="1600">
                          <a:effectLst/>
                        </a:rPr>
                        <a:t>Setw 	 </a:t>
                      </a:r>
                      <a:endParaRPr lang="en-US"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b"/>
                </a:tc>
                <a:tc>
                  <a:txBody>
                    <a:bodyPr/>
                    <a:lstStyle/>
                    <a:p>
                      <a:pPr marL="0" marR="0" indent="0" algn="l">
                        <a:lnSpc>
                          <a:spcPct val="115000"/>
                        </a:lnSpc>
                        <a:spcBef>
                          <a:spcPts val="0"/>
                        </a:spcBef>
                        <a:spcAft>
                          <a:spcPts val="0"/>
                        </a:spcAft>
                      </a:pPr>
                      <a:r>
                        <a:rPr lang="en-US" sz="1600" dirty="0">
                          <a:effectLst/>
                        </a:rPr>
                        <a:t>field width operator  </a:t>
                      </a:r>
                      <a:endPar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3231630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3592483" y="6492875"/>
            <a:ext cx="4702234" cy="365125"/>
          </a:xfrm>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dirty="0">
                <a:solidFill>
                  <a:srgbClr val="898989"/>
                </a:solidFill>
                <a:latin typeface="Calibri" panose="020F0502020204030204" pitchFamily="34" charset="0"/>
              </a:rPr>
              <a:t>1-</a:t>
            </a:r>
            <a:fld id="{B7553593-0EA1-4466-9A58-7AC613C872E9}" type="slidenum">
              <a:rPr lang="en-US">
                <a:solidFill>
                  <a:srgbClr val="898989"/>
                </a:solidFill>
                <a:latin typeface="Calibri" panose="020F0502020204030204" pitchFamily="34" charset="0"/>
              </a:rPr>
              <a:pPr eaLnBrk="1" hangingPunct="1"/>
              <a:t>43</a:t>
            </a:fld>
            <a:endParaRPr lang="en-CA" dirty="0">
              <a:solidFill>
                <a:srgbClr val="898989"/>
              </a:solidFill>
              <a:latin typeface="Calibri" panose="020F0502020204030204" pitchFamily="34" charset="0"/>
            </a:endParaRPr>
          </a:p>
        </p:txBody>
      </p:sp>
      <p:sp>
        <p:nvSpPr>
          <p:cNvPr id="43011" name="Rectangle 2"/>
          <p:cNvSpPr>
            <a:spLocks noGrp="1" noChangeArrowheads="1"/>
          </p:cNvSpPr>
          <p:nvPr>
            <p:ph type="title"/>
          </p:nvPr>
        </p:nvSpPr>
        <p:spPr/>
        <p:txBody>
          <a:bodyPr/>
          <a:lstStyle/>
          <a:p>
            <a:pPr algn="ctr" eaLnBrk="1" hangingPunct="1"/>
            <a:r>
              <a:rPr lang="en-US" dirty="0"/>
              <a:t>Input and Output (I/O)</a:t>
            </a:r>
          </a:p>
        </p:txBody>
      </p:sp>
      <p:sp>
        <p:nvSpPr>
          <p:cNvPr id="90115" name="Rectangle 3"/>
          <p:cNvSpPr>
            <a:spLocks noGrp="1" noChangeArrowheads="1"/>
          </p:cNvSpPr>
          <p:nvPr>
            <p:ph type="body" idx="1"/>
          </p:nvPr>
        </p:nvSpPr>
        <p:spPr>
          <a:xfrm>
            <a:off x="893879" y="2429300"/>
            <a:ext cx="10569810" cy="2373707"/>
          </a:xfrm>
          <a:solidFill>
            <a:schemeClr val="tx1">
              <a:lumMod val="10000"/>
              <a:lumOff val="90000"/>
            </a:schemeClr>
          </a:solidFill>
        </p:spPr>
        <p:txBody>
          <a:bodyPr rtlCol="0">
            <a:noAutofit/>
          </a:bodyPr>
          <a:lstStyle/>
          <a:p>
            <a:pPr marL="0" indent="0">
              <a:spcAft>
                <a:spcPts val="0"/>
              </a:spcAft>
              <a:buNone/>
              <a:defRPr/>
            </a:pPr>
            <a:r>
              <a:rPr lang="en-GB" sz="2400" dirty="0">
                <a:solidFill>
                  <a:schemeClr val="tx1"/>
                </a:solidFill>
              </a:rPr>
              <a:t>In C++, input and output (I/O) operations are performed using streams provided by the Standard </a:t>
            </a:r>
            <a:r>
              <a:rPr lang="en-GB" sz="2400" dirty="0" err="1">
                <a:solidFill>
                  <a:srgbClr val="0070C0"/>
                </a:solidFill>
              </a:rPr>
              <a:t>Input/Output</a:t>
            </a:r>
            <a:r>
              <a:rPr lang="en-GB" sz="2400" dirty="0">
                <a:solidFill>
                  <a:srgbClr val="0070C0"/>
                </a:solidFill>
              </a:rPr>
              <a:t> Library (</a:t>
            </a:r>
            <a:r>
              <a:rPr lang="en-GB" sz="2400" dirty="0" err="1">
                <a:solidFill>
                  <a:srgbClr val="0070C0"/>
                </a:solidFill>
              </a:rPr>
              <a:t>iostream</a:t>
            </a:r>
            <a:r>
              <a:rPr lang="en-GB" sz="2400" dirty="0">
                <a:solidFill>
                  <a:srgbClr val="0070C0"/>
                </a:solidFill>
              </a:rPr>
              <a:t>). </a:t>
            </a:r>
          </a:p>
          <a:p>
            <a:pPr marL="0" indent="0">
              <a:spcAft>
                <a:spcPts val="0"/>
              </a:spcAft>
              <a:buNone/>
              <a:defRPr/>
            </a:pPr>
            <a:r>
              <a:rPr lang="en-GB" sz="2400" dirty="0">
                <a:solidFill>
                  <a:schemeClr val="tx1"/>
                </a:solidFill>
              </a:rPr>
              <a:t>The two primary streams for input and output are:</a:t>
            </a:r>
          </a:p>
          <a:p>
            <a:pPr marL="0" indent="0">
              <a:spcAft>
                <a:spcPts val="0"/>
              </a:spcAft>
              <a:buNone/>
              <a:defRPr/>
            </a:pPr>
            <a:r>
              <a:rPr lang="en-GB" sz="2400" dirty="0" err="1">
                <a:solidFill>
                  <a:schemeClr val="tx1"/>
                </a:solidFill>
              </a:rPr>
              <a:t>cin</a:t>
            </a:r>
            <a:r>
              <a:rPr lang="en-GB" sz="2400" dirty="0">
                <a:solidFill>
                  <a:schemeClr val="tx1"/>
                </a:solidFill>
              </a:rPr>
              <a:t>: For input (standard input, typically from the keyboard).</a:t>
            </a:r>
          </a:p>
          <a:p>
            <a:pPr marL="0" indent="0">
              <a:spcAft>
                <a:spcPts val="0"/>
              </a:spcAft>
              <a:buNone/>
              <a:defRPr/>
            </a:pPr>
            <a:r>
              <a:rPr lang="en-GB" sz="2400" dirty="0" err="1">
                <a:solidFill>
                  <a:schemeClr val="tx1"/>
                </a:solidFill>
              </a:rPr>
              <a:t>cout</a:t>
            </a:r>
            <a:r>
              <a:rPr lang="en-GB" sz="2400" dirty="0">
                <a:solidFill>
                  <a:schemeClr val="tx1"/>
                </a:solidFill>
              </a:rPr>
              <a:t>: For output (standard output, typically to the console).</a:t>
            </a:r>
            <a:endParaRPr lang="en-US" sz="2400" dirty="0">
              <a:solidFill>
                <a:schemeClr val="tx1"/>
              </a:solidFill>
            </a:endParaRPr>
          </a:p>
        </p:txBody>
      </p:sp>
      <p:sp>
        <p:nvSpPr>
          <p:cNvPr id="6" name="Footer Placeholder 5"/>
          <p:cNvSpPr>
            <a:spLocks noGrp="1"/>
          </p:cNvSpPr>
          <p:nvPr>
            <p:ph type="ftr" sz="quarter" idx="3"/>
          </p:nvPr>
        </p:nvSpPr>
        <p:spPr>
          <a:xfrm>
            <a:off x="8825415" y="6285297"/>
            <a:ext cx="2763402" cy="572703"/>
          </a:xfrm>
        </p:spPr>
        <p:txBody>
          <a:bodyPr/>
          <a:lstStyle/>
          <a:p>
            <a:pPr>
              <a:defRPr/>
            </a:pPr>
            <a:r>
              <a:rPr lang="en-US" sz="1100" dirty="0"/>
              <a:t>University of Global Village (UGV)</a:t>
            </a:r>
            <a:endParaRPr lang="en-CA" sz="1100" dirty="0"/>
          </a:p>
        </p:txBody>
      </p:sp>
    </p:spTree>
    <p:extLst>
      <p:ext uri="{BB962C8B-B14F-4D97-AF65-F5344CB8AC3E}">
        <p14:creationId xmlns:p14="http://schemas.microsoft.com/office/powerpoint/2010/main" val="20063996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3592483" y="6492875"/>
            <a:ext cx="4702234" cy="365125"/>
          </a:xfrm>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dirty="0">
                <a:solidFill>
                  <a:srgbClr val="898989"/>
                </a:solidFill>
                <a:latin typeface="Calibri" panose="020F0502020204030204" pitchFamily="34" charset="0"/>
              </a:rPr>
              <a:t>1-</a:t>
            </a:r>
            <a:fld id="{B7553593-0EA1-4466-9A58-7AC613C872E9}" type="slidenum">
              <a:rPr lang="en-US">
                <a:solidFill>
                  <a:srgbClr val="898989"/>
                </a:solidFill>
                <a:latin typeface="Calibri" panose="020F0502020204030204" pitchFamily="34" charset="0"/>
              </a:rPr>
              <a:pPr eaLnBrk="1" hangingPunct="1"/>
              <a:t>44</a:t>
            </a:fld>
            <a:endParaRPr lang="en-CA" dirty="0">
              <a:solidFill>
                <a:srgbClr val="898989"/>
              </a:solidFill>
              <a:latin typeface="Calibri" panose="020F0502020204030204" pitchFamily="34" charset="0"/>
            </a:endParaRPr>
          </a:p>
        </p:txBody>
      </p:sp>
      <p:sp>
        <p:nvSpPr>
          <p:cNvPr id="43011" name="Rectangle 2"/>
          <p:cNvSpPr>
            <a:spLocks noGrp="1" noChangeArrowheads="1"/>
          </p:cNvSpPr>
          <p:nvPr>
            <p:ph type="title"/>
          </p:nvPr>
        </p:nvSpPr>
        <p:spPr/>
        <p:txBody>
          <a:bodyPr/>
          <a:lstStyle/>
          <a:p>
            <a:pPr algn="ctr" eaLnBrk="1" hangingPunct="1"/>
            <a:r>
              <a:rPr lang="en-US" dirty="0" err="1"/>
              <a:t>cout</a:t>
            </a:r>
            <a:endParaRPr lang="en-US" dirty="0"/>
          </a:p>
        </p:txBody>
      </p:sp>
      <p:sp>
        <p:nvSpPr>
          <p:cNvPr id="90115" name="Rectangle 3"/>
          <p:cNvSpPr>
            <a:spLocks noGrp="1" noChangeArrowheads="1"/>
          </p:cNvSpPr>
          <p:nvPr>
            <p:ph type="body" idx="1"/>
          </p:nvPr>
        </p:nvSpPr>
        <p:spPr>
          <a:xfrm>
            <a:off x="451116" y="1986537"/>
            <a:ext cx="11031823" cy="1112798"/>
          </a:xfrm>
          <a:solidFill>
            <a:schemeClr val="tx1">
              <a:lumMod val="10000"/>
              <a:lumOff val="90000"/>
            </a:schemeClr>
          </a:solidFill>
        </p:spPr>
        <p:txBody>
          <a:bodyPr rtlCol="0">
            <a:noAutofit/>
          </a:bodyPr>
          <a:lstStyle/>
          <a:p>
            <a:pPr marL="0" indent="0">
              <a:spcAft>
                <a:spcPts val="0"/>
              </a:spcAft>
              <a:buNone/>
              <a:defRPr/>
            </a:pPr>
            <a:r>
              <a:rPr lang="en-GB" sz="2400" dirty="0">
                <a:solidFill>
                  <a:schemeClr val="tx1"/>
                </a:solidFill>
              </a:rPr>
              <a:t>In C++, </a:t>
            </a:r>
            <a:r>
              <a:rPr lang="en-GB" sz="2400" dirty="0" err="1">
                <a:solidFill>
                  <a:srgbClr val="C00000"/>
                </a:solidFill>
              </a:rPr>
              <a:t>cout</a:t>
            </a:r>
            <a:r>
              <a:rPr lang="en-GB" sz="2400" dirty="0">
                <a:solidFill>
                  <a:srgbClr val="C00000"/>
                </a:solidFill>
              </a:rPr>
              <a:t> </a:t>
            </a:r>
            <a:r>
              <a:rPr lang="en-GB" sz="2400" dirty="0">
                <a:solidFill>
                  <a:schemeClr val="tx1"/>
                </a:solidFill>
              </a:rPr>
              <a:t>(short for "console output") is used to output data to the standard output device, typically the console. It is part of the input/output stream provided by the &lt;</a:t>
            </a:r>
            <a:r>
              <a:rPr lang="en-GB" sz="2400" dirty="0" err="1">
                <a:solidFill>
                  <a:srgbClr val="C00000"/>
                </a:solidFill>
              </a:rPr>
              <a:t>iostream</a:t>
            </a:r>
            <a:r>
              <a:rPr lang="en-GB" sz="2400" dirty="0">
                <a:solidFill>
                  <a:schemeClr val="tx1"/>
                </a:solidFill>
              </a:rPr>
              <a:t>&gt; header.</a:t>
            </a:r>
            <a:endParaRPr lang="en-US" sz="2400" dirty="0">
              <a:solidFill>
                <a:schemeClr val="tx1"/>
              </a:solidFill>
            </a:endParaRPr>
          </a:p>
        </p:txBody>
      </p:sp>
      <p:sp>
        <p:nvSpPr>
          <p:cNvPr id="6" name="Footer Placeholder 5"/>
          <p:cNvSpPr>
            <a:spLocks noGrp="1"/>
          </p:cNvSpPr>
          <p:nvPr>
            <p:ph type="ftr" sz="quarter" idx="3"/>
          </p:nvPr>
        </p:nvSpPr>
        <p:spPr>
          <a:xfrm>
            <a:off x="8825415" y="6285297"/>
            <a:ext cx="2763402" cy="572703"/>
          </a:xfrm>
        </p:spPr>
        <p:txBody>
          <a:bodyPr/>
          <a:lstStyle/>
          <a:p>
            <a:pPr>
              <a:defRPr/>
            </a:pPr>
            <a:r>
              <a:rPr lang="en-US" sz="1100" dirty="0"/>
              <a:t>University of Global Village (UGV)</a:t>
            </a:r>
            <a:endParaRPr lang="en-CA" sz="1100" dirty="0"/>
          </a:p>
        </p:txBody>
      </p:sp>
      <p:pic>
        <p:nvPicPr>
          <p:cNvPr id="2" name="Picture 1"/>
          <p:cNvPicPr>
            <a:picLocks noChangeAspect="1"/>
          </p:cNvPicPr>
          <p:nvPr/>
        </p:nvPicPr>
        <p:blipFill>
          <a:blip r:embed="rId3">
            <a:duotone>
              <a:schemeClr val="accent3">
                <a:shade val="45000"/>
                <a:satMod val="135000"/>
              </a:schemeClr>
              <a:prstClr val="white"/>
            </a:duotone>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7700212" y="3156358"/>
            <a:ext cx="3888606" cy="2667437"/>
          </a:xfrm>
          <a:prstGeom prst="rect">
            <a:avLst/>
          </a:prstGeom>
        </p:spPr>
      </p:pic>
      <p:sp>
        <p:nvSpPr>
          <p:cNvPr id="3" name="Rectangle 2"/>
          <p:cNvSpPr/>
          <p:nvPr/>
        </p:nvSpPr>
        <p:spPr>
          <a:xfrm>
            <a:off x="267101" y="3167853"/>
            <a:ext cx="7433110" cy="1754326"/>
          </a:xfrm>
          <a:prstGeom prst="rect">
            <a:avLst/>
          </a:prstGeom>
        </p:spPr>
        <p:txBody>
          <a:bodyPr wrap="square">
            <a:spAutoFit/>
          </a:bodyPr>
          <a:lstStyle/>
          <a:p>
            <a:r>
              <a:rPr lang="en-GB" dirty="0"/>
              <a:t>How </a:t>
            </a:r>
            <a:r>
              <a:rPr lang="en-GB" dirty="0" err="1"/>
              <a:t>cout</a:t>
            </a:r>
            <a:r>
              <a:rPr lang="en-GB" dirty="0"/>
              <a:t> Works:</a:t>
            </a:r>
          </a:p>
          <a:p>
            <a:pPr marL="342900" indent="-342900">
              <a:buFont typeface="Wingdings" panose="05000000000000000000" pitchFamily="2" charset="2"/>
              <a:buChar char="Ø"/>
            </a:pPr>
            <a:r>
              <a:rPr lang="en-GB" dirty="0"/>
              <a:t>The </a:t>
            </a:r>
            <a:r>
              <a:rPr lang="en-GB" dirty="0" err="1"/>
              <a:t>co</a:t>
            </a:r>
            <a:r>
              <a:rPr lang="en-GB" dirty="0" err="1">
                <a:solidFill>
                  <a:srgbClr val="C00000"/>
                </a:solidFill>
              </a:rPr>
              <a:t>u</a:t>
            </a:r>
            <a:r>
              <a:rPr lang="en-GB" dirty="0" err="1"/>
              <a:t>t</a:t>
            </a:r>
            <a:r>
              <a:rPr lang="en-GB" dirty="0"/>
              <a:t> object works with the insertion operator </a:t>
            </a:r>
            <a:r>
              <a:rPr lang="en-GB" dirty="0">
                <a:solidFill>
                  <a:srgbClr val="C00000"/>
                </a:solidFill>
              </a:rPr>
              <a:t>(&lt;&lt;)</a:t>
            </a:r>
            <a:r>
              <a:rPr lang="en-GB" dirty="0"/>
              <a:t> to send data to the output </a:t>
            </a:r>
            <a:r>
              <a:rPr lang="en-GB" dirty="0">
                <a:solidFill>
                  <a:srgbClr val="C00000"/>
                </a:solidFill>
              </a:rPr>
              <a:t>stream</a:t>
            </a:r>
            <a:r>
              <a:rPr lang="en-GB" dirty="0"/>
              <a:t>.</a:t>
            </a:r>
          </a:p>
          <a:p>
            <a:pPr marL="342900" indent="-342900">
              <a:buFont typeface="Wingdings" panose="05000000000000000000" pitchFamily="2" charset="2"/>
              <a:buChar char="Ø"/>
            </a:pPr>
            <a:r>
              <a:rPr lang="en-GB" dirty="0"/>
              <a:t>You can output various data types (integers, floating-point numbers, characters, strings, etc.) using </a:t>
            </a:r>
            <a:r>
              <a:rPr lang="en-GB" dirty="0" err="1">
                <a:solidFill>
                  <a:srgbClr val="C00000"/>
                </a:solidFill>
              </a:rPr>
              <a:t>cout</a:t>
            </a:r>
            <a:r>
              <a:rPr lang="en-GB" dirty="0"/>
              <a:t>.</a:t>
            </a:r>
            <a:endParaRPr lang="en-US" dirty="0"/>
          </a:p>
        </p:txBody>
      </p:sp>
      <p:pic>
        <p:nvPicPr>
          <p:cNvPr id="4" name="Picture 3"/>
          <p:cNvPicPr>
            <a:picLocks noChangeAspect="1"/>
          </p:cNvPicPr>
          <p:nvPr/>
        </p:nvPicPr>
        <p:blipFill>
          <a:blip r:embed="rId5"/>
          <a:stretch>
            <a:fillRect/>
          </a:stretch>
        </p:blipFill>
        <p:spPr>
          <a:xfrm>
            <a:off x="2471788" y="5351988"/>
            <a:ext cx="3469010" cy="721554"/>
          </a:xfrm>
          <a:prstGeom prst="rect">
            <a:avLst/>
          </a:prstGeom>
        </p:spPr>
      </p:pic>
    </p:spTree>
    <p:extLst>
      <p:ext uri="{BB962C8B-B14F-4D97-AF65-F5344CB8AC3E}">
        <p14:creationId xmlns:p14="http://schemas.microsoft.com/office/powerpoint/2010/main" val="26667605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3592483" y="6492875"/>
            <a:ext cx="4702234" cy="365125"/>
          </a:xfrm>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dirty="0">
                <a:solidFill>
                  <a:srgbClr val="898989"/>
                </a:solidFill>
                <a:latin typeface="Calibri" panose="020F0502020204030204" pitchFamily="34" charset="0"/>
              </a:rPr>
              <a:t>1-</a:t>
            </a:r>
            <a:fld id="{B7553593-0EA1-4466-9A58-7AC613C872E9}" type="slidenum">
              <a:rPr lang="en-US">
                <a:solidFill>
                  <a:srgbClr val="898989"/>
                </a:solidFill>
                <a:latin typeface="Calibri" panose="020F0502020204030204" pitchFamily="34" charset="0"/>
              </a:rPr>
              <a:pPr eaLnBrk="1" hangingPunct="1"/>
              <a:t>45</a:t>
            </a:fld>
            <a:endParaRPr lang="en-CA" dirty="0">
              <a:solidFill>
                <a:srgbClr val="898989"/>
              </a:solidFill>
              <a:latin typeface="Calibri" panose="020F0502020204030204" pitchFamily="34" charset="0"/>
            </a:endParaRPr>
          </a:p>
        </p:txBody>
      </p:sp>
      <p:sp>
        <p:nvSpPr>
          <p:cNvPr id="43011" name="Rectangle 2"/>
          <p:cNvSpPr>
            <a:spLocks noGrp="1" noChangeArrowheads="1"/>
          </p:cNvSpPr>
          <p:nvPr>
            <p:ph type="title"/>
          </p:nvPr>
        </p:nvSpPr>
        <p:spPr/>
        <p:txBody>
          <a:bodyPr/>
          <a:lstStyle/>
          <a:p>
            <a:pPr algn="ctr" eaLnBrk="1" hangingPunct="1"/>
            <a:r>
              <a:rPr lang="en-US" dirty="0" err="1"/>
              <a:t>cin</a:t>
            </a:r>
            <a:endParaRPr lang="en-US" dirty="0"/>
          </a:p>
        </p:txBody>
      </p:sp>
      <p:sp>
        <p:nvSpPr>
          <p:cNvPr id="90115" name="Rectangle 3"/>
          <p:cNvSpPr>
            <a:spLocks noGrp="1" noChangeArrowheads="1"/>
          </p:cNvSpPr>
          <p:nvPr>
            <p:ph type="body" idx="1"/>
          </p:nvPr>
        </p:nvSpPr>
        <p:spPr>
          <a:xfrm>
            <a:off x="306738" y="1715166"/>
            <a:ext cx="10791190" cy="1083922"/>
          </a:xfrm>
          <a:solidFill>
            <a:schemeClr val="tx1">
              <a:lumMod val="10000"/>
              <a:lumOff val="90000"/>
            </a:schemeClr>
          </a:solidFill>
        </p:spPr>
        <p:txBody>
          <a:bodyPr rtlCol="0">
            <a:noAutofit/>
          </a:bodyPr>
          <a:lstStyle/>
          <a:p>
            <a:pPr marL="0" indent="0">
              <a:spcAft>
                <a:spcPts val="0"/>
              </a:spcAft>
              <a:buNone/>
              <a:defRPr/>
            </a:pPr>
            <a:r>
              <a:rPr lang="en-GB" sz="2400" dirty="0">
                <a:solidFill>
                  <a:schemeClr val="tx1"/>
                </a:solidFill>
              </a:rPr>
              <a:t>In C++, </a:t>
            </a:r>
            <a:r>
              <a:rPr lang="en-GB" sz="2400" dirty="0" err="1">
                <a:solidFill>
                  <a:srgbClr val="C00000"/>
                </a:solidFill>
              </a:rPr>
              <a:t>cin</a:t>
            </a:r>
            <a:r>
              <a:rPr lang="en-GB" sz="2400" dirty="0">
                <a:solidFill>
                  <a:srgbClr val="C00000"/>
                </a:solidFill>
              </a:rPr>
              <a:t> </a:t>
            </a:r>
            <a:r>
              <a:rPr lang="en-GB" sz="2400" dirty="0">
                <a:solidFill>
                  <a:schemeClr val="tx1"/>
                </a:solidFill>
              </a:rPr>
              <a:t>(short for "console input") is used to receive input from the user through the keyboard. It is part of the standard input/output stream and is provided by the &lt;</a:t>
            </a:r>
            <a:r>
              <a:rPr lang="en-GB" sz="2400" dirty="0" err="1">
                <a:solidFill>
                  <a:srgbClr val="C00000"/>
                </a:solidFill>
              </a:rPr>
              <a:t>iostream</a:t>
            </a:r>
            <a:r>
              <a:rPr lang="en-GB" sz="2400" dirty="0">
                <a:solidFill>
                  <a:schemeClr val="tx1"/>
                </a:solidFill>
              </a:rPr>
              <a:t>&gt; header.</a:t>
            </a:r>
            <a:endParaRPr lang="en-US" sz="2400" dirty="0">
              <a:solidFill>
                <a:schemeClr val="tx1"/>
              </a:solidFill>
            </a:endParaRPr>
          </a:p>
        </p:txBody>
      </p:sp>
      <p:sp>
        <p:nvSpPr>
          <p:cNvPr id="6" name="Footer Placeholder 5"/>
          <p:cNvSpPr>
            <a:spLocks noGrp="1"/>
          </p:cNvSpPr>
          <p:nvPr>
            <p:ph type="ftr" sz="quarter" idx="3"/>
          </p:nvPr>
        </p:nvSpPr>
        <p:spPr>
          <a:xfrm>
            <a:off x="8825415" y="6285297"/>
            <a:ext cx="2763402" cy="572703"/>
          </a:xfrm>
        </p:spPr>
        <p:txBody>
          <a:bodyPr/>
          <a:lstStyle/>
          <a:p>
            <a:pPr>
              <a:defRPr/>
            </a:pPr>
            <a:r>
              <a:rPr lang="en-US" sz="1100" dirty="0"/>
              <a:t>University of Global Village (UGV)</a:t>
            </a:r>
            <a:endParaRPr lang="en-CA" sz="1100" dirty="0"/>
          </a:p>
        </p:txBody>
      </p:sp>
      <p:pic>
        <p:nvPicPr>
          <p:cNvPr id="3" name="Picture 2"/>
          <p:cNvPicPr>
            <a:picLocks noChangeAspect="1"/>
          </p:cNvPicPr>
          <p:nvPr/>
        </p:nvPicPr>
        <p:blipFill>
          <a:blip r:embed="rId3">
            <a:duotone>
              <a:schemeClr val="accent4">
                <a:shade val="45000"/>
                <a:satMod val="135000"/>
              </a:schemeClr>
              <a:prstClr val="white"/>
            </a:duotone>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5230323" y="4797935"/>
            <a:ext cx="5934982" cy="1498837"/>
          </a:xfrm>
          <a:prstGeom prst="rect">
            <a:avLst/>
          </a:prstGeom>
        </p:spPr>
      </p:pic>
      <p:sp>
        <p:nvSpPr>
          <p:cNvPr id="7" name="Rectangle 6"/>
          <p:cNvSpPr/>
          <p:nvPr/>
        </p:nvSpPr>
        <p:spPr>
          <a:xfrm>
            <a:off x="88064" y="2799088"/>
            <a:ext cx="11108824" cy="1754326"/>
          </a:xfrm>
          <a:prstGeom prst="rect">
            <a:avLst/>
          </a:prstGeom>
        </p:spPr>
        <p:txBody>
          <a:bodyPr wrap="square">
            <a:spAutoFit/>
          </a:bodyPr>
          <a:lstStyle/>
          <a:p>
            <a:pPr marL="342900" indent="-342900">
              <a:buFont typeface="Wingdings" panose="05000000000000000000" pitchFamily="2" charset="2"/>
              <a:buChar char="Ø"/>
            </a:pPr>
            <a:r>
              <a:rPr lang="en-GB" dirty="0"/>
              <a:t>The </a:t>
            </a:r>
            <a:r>
              <a:rPr lang="en-GB" dirty="0" err="1">
                <a:solidFill>
                  <a:srgbClr val="C00000"/>
                </a:solidFill>
              </a:rPr>
              <a:t>cin</a:t>
            </a:r>
            <a:r>
              <a:rPr lang="en-GB" dirty="0">
                <a:solidFill>
                  <a:srgbClr val="C00000"/>
                </a:solidFill>
              </a:rPr>
              <a:t> </a:t>
            </a:r>
            <a:r>
              <a:rPr lang="en-GB" dirty="0"/>
              <a:t>object uses the extraction operator </a:t>
            </a:r>
            <a:r>
              <a:rPr lang="en-GB" dirty="0">
                <a:solidFill>
                  <a:srgbClr val="C00000"/>
                </a:solidFill>
              </a:rPr>
              <a:t>(&gt;&gt;)</a:t>
            </a:r>
            <a:r>
              <a:rPr lang="en-GB" dirty="0"/>
              <a:t> to read data from the input </a:t>
            </a:r>
            <a:r>
              <a:rPr lang="en-GB" dirty="0">
                <a:solidFill>
                  <a:srgbClr val="C00000"/>
                </a:solidFill>
              </a:rPr>
              <a:t>buffer</a:t>
            </a:r>
            <a:r>
              <a:rPr lang="en-GB" dirty="0"/>
              <a:t> and store it into a variable.</a:t>
            </a:r>
          </a:p>
          <a:p>
            <a:pPr marL="342900" indent="-342900">
              <a:buFont typeface="Wingdings" panose="05000000000000000000" pitchFamily="2" charset="2"/>
              <a:buChar char="Ø"/>
            </a:pPr>
            <a:r>
              <a:rPr lang="en-GB" dirty="0"/>
              <a:t>It automatically converts the input to the appropriate type based on the variable’s type.</a:t>
            </a:r>
          </a:p>
          <a:p>
            <a:pPr marL="342900" indent="-342900">
              <a:buFont typeface="Wingdings" panose="05000000000000000000" pitchFamily="2" charset="2"/>
              <a:buChar char="Ø"/>
            </a:pPr>
            <a:r>
              <a:rPr lang="en-GB" dirty="0" err="1">
                <a:solidFill>
                  <a:srgbClr val="C00000"/>
                </a:solidFill>
              </a:rPr>
              <a:t>cin</a:t>
            </a:r>
            <a:r>
              <a:rPr lang="en-GB" dirty="0">
                <a:solidFill>
                  <a:srgbClr val="C00000"/>
                </a:solidFill>
              </a:rPr>
              <a:t> </a:t>
            </a:r>
            <a:r>
              <a:rPr lang="en-GB" dirty="0"/>
              <a:t>ignores leading whitespace (spaces, tabs, and newlines) but stops reading when it encounters whitespace after the input (except for </a:t>
            </a:r>
            <a:r>
              <a:rPr lang="en-GB" dirty="0" err="1">
                <a:solidFill>
                  <a:srgbClr val="C00000"/>
                </a:solidFill>
              </a:rPr>
              <a:t>getline</a:t>
            </a:r>
            <a:r>
              <a:rPr lang="en-GB" dirty="0"/>
              <a:t>() when used for strings).</a:t>
            </a:r>
            <a:endParaRPr lang="en-US" dirty="0"/>
          </a:p>
        </p:txBody>
      </p:sp>
      <p:pic>
        <p:nvPicPr>
          <p:cNvPr id="8" name="Picture 7"/>
          <p:cNvPicPr>
            <a:picLocks noChangeAspect="1"/>
          </p:cNvPicPr>
          <p:nvPr/>
        </p:nvPicPr>
        <p:blipFill>
          <a:blip r:embed="rId5"/>
          <a:stretch>
            <a:fillRect/>
          </a:stretch>
        </p:blipFill>
        <p:spPr>
          <a:xfrm>
            <a:off x="1662464" y="5247316"/>
            <a:ext cx="2228850" cy="600075"/>
          </a:xfrm>
          <a:prstGeom prst="rect">
            <a:avLst/>
          </a:prstGeom>
        </p:spPr>
      </p:pic>
    </p:spTree>
    <p:extLst>
      <p:ext uri="{BB962C8B-B14F-4D97-AF65-F5344CB8AC3E}">
        <p14:creationId xmlns:p14="http://schemas.microsoft.com/office/powerpoint/2010/main" val="18344923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3592483" y="6492875"/>
            <a:ext cx="4702234" cy="365125"/>
          </a:xfrm>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dirty="0">
                <a:solidFill>
                  <a:srgbClr val="898989"/>
                </a:solidFill>
                <a:latin typeface="Calibri" panose="020F0502020204030204" pitchFamily="34" charset="0"/>
              </a:rPr>
              <a:t>1-</a:t>
            </a:r>
            <a:fld id="{B7553593-0EA1-4466-9A58-7AC613C872E9}" type="slidenum">
              <a:rPr lang="en-US">
                <a:solidFill>
                  <a:srgbClr val="898989"/>
                </a:solidFill>
                <a:latin typeface="Calibri" panose="020F0502020204030204" pitchFamily="34" charset="0"/>
              </a:rPr>
              <a:pPr eaLnBrk="1" hangingPunct="1"/>
              <a:t>46</a:t>
            </a:fld>
            <a:endParaRPr lang="en-CA" dirty="0">
              <a:solidFill>
                <a:srgbClr val="898989"/>
              </a:solidFill>
              <a:latin typeface="Calibri" panose="020F0502020204030204" pitchFamily="34" charset="0"/>
            </a:endParaRPr>
          </a:p>
        </p:txBody>
      </p:sp>
      <p:sp>
        <p:nvSpPr>
          <p:cNvPr id="43011" name="Rectangle 2"/>
          <p:cNvSpPr>
            <a:spLocks noGrp="1" noChangeArrowheads="1"/>
          </p:cNvSpPr>
          <p:nvPr>
            <p:ph type="title"/>
          </p:nvPr>
        </p:nvSpPr>
        <p:spPr/>
        <p:txBody>
          <a:bodyPr/>
          <a:lstStyle/>
          <a:p>
            <a:pPr algn="ctr"/>
            <a:r>
              <a:rPr lang="en-US" dirty="0" err="1"/>
              <a:t>Cin</a:t>
            </a:r>
            <a:r>
              <a:rPr lang="en-US" dirty="0"/>
              <a:t> Whitespace Handling</a:t>
            </a:r>
          </a:p>
        </p:txBody>
      </p:sp>
      <p:sp>
        <p:nvSpPr>
          <p:cNvPr id="6" name="Footer Placeholder 5"/>
          <p:cNvSpPr>
            <a:spLocks noGrp="1"/>
          </p:cNvSpPr>
          <p:nvPr>
            <p:ph type="ftr" sz="quarter" idx="3"/>
          </p:nvPr>
        </p:nvSpPr>
        <p:spPr>
          <a:xfrm>
            <a:off x="8825415" y="6285297"/>
            <a:ext cx="2763402" cy="572703"/>
          </a:xfrm>
        </p:spPr>
        <p:txBody>
          <a:bodyPr/>
          <a:lstStyle/>
          <a:p>
            <a:pPr>
              <a:defRPr/>
            </a:pPr>
            <a:r>
              <a:rPr lang="en-US" sz="1100" dirty="0"/>
              <a:t>University of Global Village (UGV)</a:t>
            </a:r>
            <a:endParaRPr lang="en-CA" sz="1100" dirty="0"/>
          </a:p>
        </p:txBody>
      </p:sp>
      <p:sp>
        <p:nvSpPr>
          <p:cNvPr id="7" name="Rectangle 6"/>
          <p:cNvSpPr/>
          <p:nvPr/>
        </p:nvSpPr>
        <p:spPr>
          <a:xfrm>
            <a:off x="390735" y="2049328"/>
            <a:ext cx="11108824" cy="3083921"/>
          </a:xfrm>
          <a:prstGeom prst="rect">
            <a:avLst/>
          </a:prstGeom>
        </p:spPr>
        <p:txBody>
          <a:bodyPr wrap="square">
            <a:spAutoFit/>
          </a:bodyPr>
          <a:lstStyle/>
          <a:p>
            <a:r>
              <a:rPr lang="en-GB" dirty="0"/>
              <a:t>Whitespace Handling:</a:t>
            </a:r>
          </a:p>
          <a:p>
            <a:pPr marL="342900" indent="-342900">
              <a:buFont typeface="Wingdings" panose="05000000000000000000" pitchFamily="2" charset="2"/>
              <a:buChar char="Ø"/>
            </a:pPr>
            <a:r>
              <a:rPr lang="en-GB" dirty="0" err="1"/>
              <a:t>cin</a:t>
            </a:r>
            <a:r>
              <a:rPr lang="en-GB" dirty="0"/>
              <a:t> ignores leading whitespace (like spaces, tabs, and newlines).</a:t>
            </a:r>
          </a:p>
          <a:p>
            <a:pPr marL="342900" indent="-342900">
              <a:buFont typeface="Wingdings" panose="05000000000000000000" pitchFamily="2" charset="2"/>
              <a:buChar char="Ø"/>
            </a:pPr>
            <a:r>
              <a:rPr lang="en-GB" dirty="0"/>
              <a:t>For strings, </a:t>
            </a:r>
            <a:r>
              <a:rPr lang="en-GB" dirty="0" err="1"/>
              <a:t>cin</a:t>
            </a:r>
            <a:r>
              <a:rPr lang="en-GB" dirty="0"/>
              <a:t> reads only a single word until it encounters whitespace. </a:t>
            </a:r>
          </a:p>
          <a:p>
            <a:pPr marL="342900" indent="-342900">
              <a:buFont typeface="Wingdings" panose="05000000000000000000" pitchFamily="2" charset="2"/>
              <a:buChar char="Ø"/>
            </a:pPr>
            <a:r>
              <a:rPr lang="en-GB" dirty="0"/>
              <a:t>read a whole line, you should use </a:t>
            </a:r>
            <a:r>
              <a:rPr lang="en-GB" dirty="0" err="1"/>
              <a:t>getline</a:t>
            </a:r>
            <a:r>
              <a:rPr lang="en-GB" dirty="0"/>
              <a:t>().</a:t>
            </a:r>
          </a:p>
          <a:p>
            <a:pPr marL="342900" indent="-342900">
              <a:buFont typeface="Wingdings" panose="05000000000000000000" pitchFamily="2" charset="2"/>
              <a:buChar char="Ø"/>
            </a:pPr>
            <a:r>
              <a:rPr lang="en-GB" dirty="0"/>
              <a:t>Using </a:t>
            </a:r>
            <a:r>
              <a:rPr lang="en-GB" dirty="0" err="1"/>
              <a:t>getline</a:t>
            </a:r>
            <a:r>
              <a:rPr lang="en-GB" dirty="0"/>
              <a:t>() for Strings: If you want to input an entire line of text, including spaces, you need to use </a:t>
            </a:r>
            <a:r>
              <a:rPr lang="en-GB" dirty="0" err="1"/>
              <a:t>getline</a:t>
            </a:r>
            <a:r>
              <a:rPr lang="en-GB" dirty="0"/>
              <a:t>() instead of </a:t>
            </a:r>
            <a:r>
              <a:rPr lang="en-GB" dirty="0" err="1"/>
              <a:t>cin</a:t>
            </a:r>
            <a:r>
              <a:rPr lang="en-GB" dirty="0"/>
              <a:t>.</a:t>
            </a:r>
          </a:p>
          <a:p>
            <a:pPr marL="342900" indent="-342900">
              <a:buFont typeface="Wingdings" panose="05000000000000000000" pitchFamily="2" charset="2"/>
              <a:buChar char="Ø"/>
            </a:pPr>
            <a:r>
              <a:rPr lang="en-GB" dirty="0" err="1"/>
              <a:t>cin</a:t>
            </a:r>
            <a:r>
              <a:rPr lang="en-GB" dirty="0"/>
              <a:t> is a simple and commonly used way to handle user input in C++. It works well for various types of input, but for more complex cases like reading a full string with spaces, </a:t>
            </a:r>
            <a:r>
              <a:rPr lang="en-GB" dirty="0" err="1"/>
              <a:t>getline</a:t>
            </a:r>
            <a:r>
              <a:rPr lang="en-GB" dirty="0"/>
              <a:t>() is a better option.</a:t>
            </a:r>
            <a:endParaRPr lang="en-US" dirty="0"/>
          </a:p>
        </p:txBody>
      </p:sp>
      <p:pic>
        <p:nvPicPr>
          <p:cNvPr id="9" name="Picture 8"/>
          <p:cNvPicPr>
            <a:picLocks noChangeAspect="1"/>
          </p:cNvPicPr>
          <p:nvPr/>
        </p:nvPicPr>
        <p:blipFill>
          <a:blip r:embed="rId3"/>
          <a:stretch>
            <a:fillRect/>
          </a:stretch>
        </p:blipFill>
        <p:spPr>
          <a:xfrm>
            <a:off x="4744753" y="5628155"/>
            <a:ext cx="6132035" cy="519664"/>
          </a:xfrm>
          <a:prstGeom prst="rect">
            <a:avLst/>
          </a:prstGeom>
        </p:spPr>
      </p:pic>
    </p:spTree>
    <p:extLst>
      <p:ext uri="{BB962C8B-B14F-4D97-AF65-F5344CB8AC3E}">
        <p14:creationId xmlns:p14="http://schemas.microsoft.com/office/powerpoint/2010/main" val="6525054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3592483" y="6492875"/>
            <a:ext cx="4702234" cy="365125"/>
          </a:xfrm>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dirty="0">
                <a:solidFill>
                  <a:srgbClr val="898989"/>
                </a:solidFill>
                <a:latin typeface="Calibri" panose="020F0502020204030204" pitchFamily="34" charset="0"/>
              </a:rPr>
              <a:t>1-</a:t>
            </a:r>
            <a:fld id="{B7553593-0EA1-4466-9A58-7AC613C872E9}" type="slidenum">
              <a:rPr lang="en-US">
                <a:solidFill>
                  <a:srgbClr val="898989"/>
                </a:solidFill>
                <a:latin typeface="Calibri" panose="020F0502020204030204" pitchFamily="34" charset="0"/>
              </a:rPr>
              <a:pPr eaLnBrk="1" hangingPunct="1"/>
              <a:t>47</a:t>
            </a:fld>
            <a:endParaRPr lang="en-CA" dirty="0">
              <a:solidFill>
                <a:srgbClr val="898989"/>
              </a:solidFill>
              <a:latin typeface="Calibri" panose="020F0502020204030204" pitchFamily="34" charset="0"/>
            </a:endParaRPr>
          </a:p>
        </p:txBody>
      </p:sp>
      <p:sp>
        <p:nvSpPr>
          <p:cNvPr id="43011" name="Rectangle 2"/>
          <p:cNvSpPr>
            <a:spLocks noGrp="1" noChangeArrowheads="1"/>
          </p:cNvSpPr>
          <p:nvPr>
            <p:ph type="title"/>
          </p:nvPr>
        </p:nvSpPr>
        <p:spPr/>
        <p:txBody>
          <a:bodyPr/>
          <a:lstStyle/>
          <a:p>
            <a:pPr algn="ctr"/>
            <a:r>
              <a:rPr lang="en-US" dirty="0"/>
              <a:t>Other I/O Manipulators</a:t>
            </a:r>
          </a:p>
        </p:txBody>
      </p:sp>
      <p:sp>
        <p:nvSpPr>
          <p:cNvPr id="90115" name="Rectangle 3"/>
          <p:cNvSpPr>
            <a:spLocks noGrp="1" noChangeArrowheads="1"/>
          </p:cNvSpPr>
          <p:nvPr>
            <p:ph type="body" idx="1"/>
          </p:nvPr>
        </p:nvSpPr>
        <p:spPr>
          <a:xfrm>
            <a:off x="749498" y="2050555"/>
            <a:ext cx="11137702" cy="698685"/>
          </a:xfrm>
          <a:solidFill>
            <a:schemeClr val="tx1">
              <a:lumMod val="10000"/>
              <a:lumOff val="90000"/>
            </a:schemeClr>
          </a:solidFill>
        </p:spPr>
        <p:txBody>
          <a:bodyPr rtlCol="0">
            <a:noAutofit/>
          </a:bodyPr>
          <a:lstStyle/>
          <a:p>
            <a:pPr marL="0" indent="0" algn="just">
              <a:spcAft>
                <a:spcPts val="0"/>
              </a:spcAft>
              <a:buNone/>
              <a:defRPr/>
            </a:pPr>
            <a:r>
              <a:rPr lang="en-GB" sz="2400" dirty="0"/>
              <a:t>C++ provides several manipulators to control the formatting of input and output. Some common manipulators include:</a:t>
            </a:r>
            <a:endParaRPr lang="en-US" sz="2400" dirty="0">
              <a:solidFill>
                <a:schemeClr val="tx1"/>
              </a:solidFill>
            </a:endParaRPr>
          </a:p>
        </p:txBody>
      </p:sp>
      <p:sp>
        <p:nvSpPr>
          <p:cNvPr id="6" name="Footer Placeholder 5"/>
          <p:cNvSpPr>
            <a:spLocks noGrp="1"/>
          </p:cNvSpPr>
          <p:nvPr>
            <p:ph type="ftr" sz="quarter" idx="3"/>
          </p:nvPr>
        </p:nvSpPr>
        <p:spPr>
          <a:xfrm>
            <a:off x="8825415" y="6285297"/>
            <a:ext cx="2763402" cy="572703"/>
          </a:xfrm>
        </p:spPr>
        <p:txBody>
          <a:bodyPr/>
          <a:lstStyle/>
          <a:p>
            <a:pPr>
              <a:defRPr/>
            </a:pPr>
            <a:r>
              <a:rPr lang="en-US" sz="1100" dirty="0"/>
              <a:t>University of Global Village (UGV)</a:t>
            </a:r>
            <a:endParaRPr lang="en-CA" sz="1100" dirty="0"/>
          </a:p>
        </p:txBody>
      </p:sp>
      <p:sp>
        <p:nvSpPr>
          <p:cNvPr id="3" name="Rectangle 1"/>
          <p:cNvSpPr>
            <a:spLocks noChangeArrowheads="1"/>
          </p:cNvSpPr>
          <p:nvPr/>
        </p:nvSpPr>
        <p:spPr bwMode="auto">
          <a:xfrm>
            <a:off x="749498" y="3062434"/>
            <a:ext cx="9394257"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err="1">
                <a:ln>
                  <a:noFill/>
                </a:ln>
                <a:solidFill>
                  <a:schemeClr val="tx1"/>
                </a:solidFill>
                <a:effectLst/>
              </a:rPr>
              <a:t>setw</a:t>
            </a:r>
            <a:r>
              <a:rPr kumimoji="0" lang="en-US" sz="2000" b="1" i="0" u="none" strike="noStrike" cap="none" normalizeH="0" baseline="0" dirty="0">
                <a:ln>
                  <a:noFill/>
                </a:ln>
                <a:solidFill>
                  <a:schemeClr val="tx1"/>
                </a:solidFill>
                <a:effectLst/>
              </a:rPr>
              <a:t>(n)</a:t>
            </a:r>
            <a:r>
              <a:rPr kumimoji="0" lang="en-US" sz="2000" b="0" i="0" u="none" strike="noStrike" cap="none" normalizeH="0" baseline="0" dirty="0">
                <a:ln>
                  <a:noFill/>
                </a:ln>
                <a:solidFill>
                  <a:schemeClr val="tx1"/>
                </a:solidFill>
                <a:effectLst/>
              </a:rPr>
              <a:t>: Sets the width of the output field.</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err="1">
                <a:ln>
                  <a:noFill/>
                </a:ln>
                <a:solidFill>
                  <a:schemeClr val="tx1"/>
                </a:solidFill>
                <a:effectLst/>
              </a:rPr>
              <a:t>setprecision</a:t>
            </a:r>
            <a:r>
              <a:rPr kumimoji="0" lang="en-US" sz="2000" b="1" i="0" u="none" strike="noStrike" cap="none" normalizeH="0" baseline="0" dirty="0">
                <a:ln>
                  <a:noFill/>
                </a:ln>
                <a:solidFill>
                  <a:schemeClr val="tx1"/>
                </a:solidFill>
                <a:effectLst/>
              </a:rPr>
              <a:t>(n)</a:t>
            </a:r>
            <a:r>
              <a:rPr kumimoji="0" lang="en-US" sz="2000" b="0" i="0" u="none" strike="noStrike" cap="none" normalizeH="0" baseline="0" dirty="0">
                <a:ln>
                  <a:noFill/>
                </a:ln>
                <a:solidFill>
                  <a:schemeClr val="tx1"/>
                </a:solidFill>
                <a:effectLst/>
              </a:rPr>
              <a:t>: Sets the number of decimal places to display for floating-point numbers.</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a:ln>
                  <a:noFill/>
                </a:ln>
                <a:solidFill>
                  <a:schemeClr val="tx1"/>
                </a:solidFill>
                <a:effectLst/>
              </a:rPr>
              <a:t>fixed</a:t>
            </a:r>
            <a:r>
              <a:rPr kumimoji="0" lang="en-US" sz="2000" b="0" i="0" u="none" strike="noStrike" cap="none" normalizeH="0" baseline="0" dirty="0">
                <a:ln>
                  <a:noFill/>
                </a:ln>
                <a:solidFill>
                  <a:schemeClr val="tx1"/>
                </a:solidFill>
                <a:effectLst/>
              </a:rPr>
              <a:t>: Forces output of floating-point numbers in fixed-point notation.</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err="1">
                <a:ln>
                  <a:noFill/>
                </a:ln>
                <a:solidFill>
                  <a:schemeClr val="tx1"/>
                </a:solidFill>
                <a:effectLst/>
              </a:rPr>
              <a:t>showpoint</a:t>
            </a:r>
            <a:r>
              <a:rPr kumimoji="0" lang="en-US" sz="2000" b="0" i="0" u="none" strike="noStrike" cap="none" normalizeH="0" baseline="0" dirty="0">
                <a:ln>
                  <a:noFill/>
                </a:ln>
                <a:solidFill>
                  <a:schemeClr val="tx1"/>
                </a:solidFill>
                <a:effectLst/>
              </a:rPr>
              <a:t>: Forces display of the decimal point and trailing zeros.</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a:ln>
                  <a:noFill/>
                </a:ln>
                <a:solidFill>
                  <a:schemeClr val="tx1"/>
                </a:solidFill>
                <a:effectLst/>
              </a:rPr>
              <a:t>hex, </a:t>
            </a:r>
            <a:r>
              <a:rPr kumimoji="0" lang="en-US" sz="2000" b="1" i="0" u="none" strike="noStrike" cap="none" normalizeH="0" baseline="0" dirty="0" err="1">
                <a:ln>
                  <a:noFill/>
                </a:ln>
                <a:solidFill>
                  <a:schemeClr val="tx1"/>
                </a:solidFill>
                <a:effectLst/>
              </a:rPr>
              <a:t>oct</a:t>
            </a:r>
            <a:r>
              <a:rPr kumimoji="0" lang="en-US" sz="2000" b="1" i="0" u="none" strike="noStrike" cap="none" normalizeH="0" baseline="0" dirty="0">
                <a:ln>
                  <a:noFill/>
                </a:ln>
                <a:solidFill>
                  <a:schemeClr val="tx1"/>
                </a:solidFill>
                <a:effectLst/>
              </a:rPr>
              <a:t>, </a:t>
            </a:r>
            <a:r>
              <a:rPr kumimoji="0" lang="en-US" sz="2000" b="1" i="0" u="none" strike="noStrike" cap="none" normalizeH="0" baseline="0" dirty="0" err="1">
                <a:ln>
                  <a:noFill/>
                </a:ln>
                <a:solidFill>
                  <a:schemeClr val="tx1"/>
                </a:solidFill>
                <a:effectLst/>
              </a:rPr>
              <a:t>dec</a:t>
            </a:r>
            <a:r>
              <a:rPr kumimoji="0" lang="en-US" sz="2000" b="0" i="0" u="none" strike="noStrike" cap="none" normalizeH="0" baseline="0" dirty="0">
                <a:ln>
                  <a:noFill/>
                </a:ln>
                <a:solidFill>
                  <a:schemeClr val="tx1"/>
                </a:solidFill>
                <a:effectLst/>
              </a:rPr>
              <a:t>: Changes the base for numeric output to hexadecimal, octal, or decimal. </a:t>
            </a:r>
          </a:p>
        </p:txBody>
      </p:sp>
    </p:spTree>
    <p:extLst>
      <p:ext uri="{BB962C8B-B14F-4D97-AF65-F5344CB8AC3E}">
        <p14:creationId xmlns:p14="http://schemas.microsoft.com/office/powerpoint/2010/main" val="21663268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Tokens</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48</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Content Placeholder 6"/>
          <p:cNvSpPr>
            <a:spLocks noGrp="1"/>
          </p:cNvSpPr>
          <p:nvPr>
            <p:ph idx="1"/>
          </p:nvPr>
        </p:nvSpPr>
        <p:spPr>
          <a:xfrm>
            <a:off x="726748" y="1712952"/>
            <a:ext cx="10692366" cy="4121789"/>
          </a:xfrm>
        </p:spPr>
        <p:txBody>
          <a:bodyPr>
            <a:normAutofit/>
          </a:bodyPr>
          <a:lstStyle/>
          <a:p>
            <a:r>
              <a:rPr lang="en-GB" sz="3200" dirty="0">
                <a:solidFill>
                  <a:schemeClr val="accent2">
                    <a:lumMod val="75000"/>
                  </a:schemeClr>
                </a:solidFill>
              </a:rPr>
              <a:t>The </a:t>
            </a:r>
            <a:r>
              <a:rPr lang="en-GB" sz="3200" dirty="0">
                <a:solidFill>
                  <a:srgbClr val="0070C0"/>
                </a:solidFill>
              </a:rPr>
              <a:t>smallest</a:t>
            </a:r>
            <a:r>
              <a:rPr lang="en-GB" sz="3200" dirty="0">
                <a:solidFill>
                  <a:schemeClr val="accent2">
                    <a:lumMod val="75000"/>
                  </a:schemeClr>
                </a:solidFill>
              </a:rPr>
              <a:t> individual </a:t>
            </a:r>
            <a:r>
              <a:rPr lang="en-GB" sz="3200" dirty="0">
                <a:solidFill>
                  <a:srgbClr val="0070C0"/>
                </a:solidFill>
              </a:rPr>
              <a:t>units</a:t>
            </a:r>
            <a:r>
              <a:rPr lang="en-GB" sz="3200" dirty="0">
                <a:solidFill>
                  <a:schemeClr val="accent2">
                    <a:lumMod val="75000"/>
                  </a:schemeClr>
                </a:solidFill>
              </a:rPr>
              <a:t> in program are known as tokens. C++ has the following </a:t>
            </a:r>
          </a:p>
          <a:p>
            <a:pPr indent="0"/>
            <a:r>
              <a:rPr lang="en-GB" sz="3200" dirty="0" err="1">
                <a:solidFill>
                  <a:srgbClr val="0070C0"/>
                </a:solidFill>
              </a:rPr>
              <a:t>i</a:t>
            </a:r>
            <a:r>
              <a:rPr lang="en-GB" sz="3200" dirty="0">
                <a:solidFill>
                  <a:srgbClr val="0070C0"/>
                </a:solidFill>
              </a:rPr>
              <a:t>. 	Keywords</a:t>
            </a:r>
          </a:p>
          <a:p>
            <a:pPr indent="0"/>
            <a:r>
              <a:rPr lang="en-GB" sz="3200" dirty="0">
                <a:solidFill>
                  <a:srgbClr val="0070C0"/>
                </a:solidFill>
              </a:rPr>
              <a:t>ii. 	Identifiers </a:t>
            </a:r>
          </a:p>
          <a:p>
            <a:pPr indent="0"/>
            <a:r>
              <a:rPr lang="en-GB" sz="3200" dirty="0">
                <a:solidFill>
                  <a:srgbClr val="0070C0"/>
                </a:solidFill>
              </a:rPr>
              <a:t>iii. 	Constants </a:t>
            </a:r>
          </a:p>
          <a:p>
            <a:pPr indent="0"/>
            <a:r>
              <a:rPr lang="en-GB" sz="3200" dirty="0">
                <a:solidFill>
                  <a:srgbClr val="0070C0"/>
                </a:solidFill>
              </a:rPr>
              <a:t>iv. 	Strings  </a:t>
            </a:r>
          </a:p>
          <a:p>
            <a:pPr indent="0"/>
            <a:r>
              <a:rPr lang="en-GB" sz="3200" dirty="0">
                <a:solidFill>
                  <a:srgbClr val="0070C0"/>
                </a:solidFill>
              </a:rPr>
              <a:t>v. 	Operators </a:t>
            </a:r>
          </a:p>
        </p:txBody>
      </p:sp>
    </p:spTree>
    <p:extLst>
      <p:ext uri="{BB962C8B-B14F-4D97-AF65-F5344CB8AC3E}">
        <p14:creationId xmlns:p14="http://schemas.microsoft.com/office/powerpoint/2010/main" val="19949433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Keywords</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49</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Content Placeholder 6"/>
          <p:cNvSpPr>
            <a:spLocks noGrp="1"/>
          </p:cNvSpPr>
          <p:nvPr>
            <p:ph idx="1"/>
          </p:nvPr>
        </p:nvSpPr>
        <p:spPr>
          <a:xfrm>
            <a:off x="1139396" y="2391879"/>
            <a:ext cx="9542518" cy="2141620"/>
          </a:xfrm>
        </p:spPr>
        <p:txBody>
          <a:bodyPr>
            <a:normAutofit/>
          </a:bodyPr>
          <a:lstStyle/>
          <a:p>
            <a:pPr>
              <a:buFont typeface="Wingdings" panose="05000000000000000000" pitchFamily="2" charset="2"/>
              <a:buChar char="Ø"/>
            </a:pPr>
            <a:r>
              <a:rPr lang="en-US" sz="2400" dirty="0">
                <a:solidFill>
                  <a:schemeClr val="accent2">
                    <a:lumMod val="50000"/>
                  </a:schemeClr>
                </a:solidFill>
              </a:rPr>
              <a:t> The </a:t>
            </a:r>
            <a:r>
              <a:rPr lang="en-US" sz="2400" dirty="0">
                <a:solidFill>
                  <a:srgbClr val="0070C0"/>
                </a:solidFill>
              </a:rPr>
              <a:t>keywords </a:t>
            </a:r>
            <a:r>
              <a:rPr lang="en-US" sz="2400" dirty="0">
                <a:solidFill>
                  <a:schemeClr val="accent2">
                    <a:lumMod val="50000"/>
                  </a:schemeClr>
                </a:solidFill>
              </a:rPr>
              <a:t>implement specific C++ </a:t>
            </a:r>
            <a:r>
              <a:rPr lang="en-US" sz="2400" dirty="0">
                <a:solidFill>
                  <a:srgbClr val="0070C0"/>
                </a:solidFill>
              </a:rPr>
              <a:t>language </a:t>
            </a:r>
            <a:r>
              <a:rPr lang="en-US" sz="2400" dirty="0">
                <a:solidFill>
                  <a:schemeClr val="accent2">
                    <a:lumMod val="50000"/>
                  </a:schemeClr>
                </a:solidFill>
              </a:rPr>
              <a:t>feature. </a:t>
            </a:r>
          </a:p>
          <a:p>
            <a:pPr>
              <a:buFont typeface="Wingdings" panose="05000000000000000000" pitchFamily="2" charset="2"/>
              <a:buChar char="Ø"/>
            </a:pPr>
            <a:r>
              <a:rPr lang="en-US" sz="2400" dirty="0">
                <a:solidFill>
                  <a:schemeClr val="accent2">
                    <a:lumMod val="50000"/>
                  </a:schemeClr>
                </a:solidFill>
              </a:rPr>
              <a:t>They are </a:t>
            </a:r>
            <a:r>
              <a:rPr lang="en-US" sz="2400" dirty="0">
                <a:solidFill>
                  <a:srgbClr val="0070C0"/>
                </a:solidFill>
              </a:rPr>
              <a:t>explicitly </a:t>
            </a:r>
            <a:r>
              <a:rPr lang="en-US" sz="2400" dirty="0">
                <a:solidFill>
                  <a:schemeClr val="accent2">
                    <a:lumMod val="50000"/>
                  </a:schemeClr>
                </a:solidFill>
              </a:rPr>
              <a:t>reserved identifiers and can’t be used as </a:t>
            </a:r>
            <a:r>
              <a:rPr lang="en-US" sz="2400" dirty="0">
                <a:solidFill>
                  <a:srgbClr val="0070C0"/>
                </a:solidFill>
              </a:rPr>
              <a:t>names </a:t>
            </a:r>
            <a:r>
              <a:rPr lang="en-US" sz="2400" dirty="0">
                <a:solidFill>
                  <a:schemeClr val="accent2">
                    <a:lumMod val="50000"/>
                  </a:schemeClr>
                </a:solidFill>
              </a:rPr>
              <a:t>for the program </a:t>
            </a:r>
            <a:r>
              <a:rPr lang="en-US" sz="2400" dirty="0">
                <a:solidFill>
                  <a:srgbClr val="0070C0"/>
                </a:solidFill>
              </a:rPr>
              <a:t>variables </a:t>
            </a:r>
            <a:r>
              <a:rPr lang="en-US" sz="2400" dirty="0">
                <a:solidFill>
                  <a:schemeClr val="accent2">
                    <a:lumMod val="50000"/>
                  </a:schemeClr>
                </a:solidFill>
              </a:rPr>
              <a:t>or other user defined program elements. </a:t>
            </a:r>
          </a:p>
          <a:p>
            <a:pPr>
              <a:buFont typeface="Wingdings" panose="05000000000000000000" pitchFamily="2" charset="2"/>
              <a:buChar char="Ø"/>
            </a:pPr>
            <a:r>
              <a:rPr lang="en-US" sz="2400" dirty="0">
                <a:solidFill>
                  <a:schemeClr val="accent2">
                    <a:lumMod val="50000"/>
                  </a:schemeClr>
                </a:solidFill>
              </a:rPr>
              <a:t>The </a:t>
            </a:r>
            <a:r>
              <a:rPr lang="en-US" sz="2400" dirty="0">
                <a:solidFill>
                  <a:srgbClr val="0070C0"/>
                </a:solidFill>
              </a:rPr>
              <a:t>keywords </a:t>
            </a:r>
            <a:r>
              <a:rPr lang="en-US" sz="2400" dirty="0">
                <a:solidFill>
                  <a:schemeClr val="accent2">
                    <a:lumMod val="50000"/>
                  </a:schemeClr>
                </a:solidFill>
              </a:rPr>
              <a:t>not found in </a:t>
            </a:r>
            <a:r>
              <a:rPr lang="en-US" sz="2400" dirty="0">
                <a:solidFill>
                  <a:srgbClr val="0070C0"/>
                </a:solidFill>
              </a:rPr>
              <a:t>ANSI C</a:t>
            </a:r>
            <a:r>
              <a:rPr lang="en-US" sz="2400" dirty="0">
                <a:solidFill>
                  <a:schemeClr val="accent2">
                    <a:lumMod val="50000"/>
                  </a:schemeClr>
                </a:solidFill>
              </a:rPr>
              <a:t> are shown in red letter.  </a:t>
            </a:r>
          </a:p>
          <a:p>
            <a:pPr marL="0" indent="0">
              <a:buNone/>
            </a:pPr>
            <a:endParaRPr lang="en-GB" sz="2400" dirty="0">
              <a:solidFill>
                <a:schemeClr val="accent2">
                  <a:lumMod val="50000"/>
                </a:schemeClr>
              </a:solidFill>
            </a:endParaRPr>
          </a:p>
        </p:txBody>
      </p:sp>
    </p:spTree>
    <p:extLst>
      <p:ext uri="{BB962C8B-B14F-4D97-AF65-F5344CB8AC3E}">
        <p14:creationId xmlns:p14="http://schemas.microsoft.com/office/powerpoint/2010/main" val="24222692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4719" y="787119"/>
            <a:ext cx="9806940" cy="1118684"/>
          </a:xfrm>
        </p:spPr>
        <p:txBody>
          <a:bodyPr>
            <a:normAutofit fontScale="90000"/>
          </a:bodyPr>
          <a:lstStyle/>
          <a:p>
            <a:pPr algn="ctr"/>
            <a:r>
              <a:rPr lang="en-US" sz="4800" dirty="0"/>
              <a:t>C++ Keywords: </a:t>
            </a:r>
            <a:br>
              <a:rPr lang="en-US" sz="4800" dirty="0"/>
            </a:b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50</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aphicFrame>
        <p:nvGraphicFramePr>
          <p:cNvPr id="3" name="Table 2"/>
          <p:cNvGraphicFramePr>
            <a:graphicFrameLocks noGrp="1"/>
          </p:cNvGraphicFramePr>
          <p:nvPr>
            <p:extLst>
              <p:ext uri="{D42A27DB-BD31-4B8C-83A1-F6EECF244321}">
                <p14:modId xmlns:p14="http://schemas.microsoft.com/office/powerpoint/2010/main" val="1680987890"/>
              </p:ext>
            </p:extLst>
          </p:nvPr>
        </p:nvGraphicFramePr>
        <p:xfrm>
          <a:off x="1971879" y="1692926"/>
          <a:ext cx="7557132" cy="4334198"/>
        </p:xfrm>
        <a:graphic>
          <a:graphicData uri="http://schemas.openxmlformats.org/drawingml/2006/table">
            <a:tbl>
              <a:tblPr firstRow="1" firstCol="1" bandRow="1">
                <a:tableStyleId>{5940675A-B579-460E-94D1-54222C63F5DA}</a:tableStyleId>
              </a:tblPr>
              <a:tblGrid>
                <a:gridCol w="2072812">
                  <a:extLst>
                    <a:ext uri="{9D8B030D-6E8A-4147-A177-3AD203B41FA5}">
                      <a16:colId xmlns:a16="http://schemas.microsoft.com/office/drawing/2014/main" val="20000"/>
                    </a:ext>
                  </a:extLst>
                </a:gridCol>
                <a:gridCol w="2074253">
                  <a:extLst>
                    <a:ext uri="{9D8B030D-6E8A-4147-A177-3AD203B41FA5}">
                      <a16:colId xmlns:a16="http://schemas.microsoft.com/office/drawing/2014/main" val="20001"/>
                    </a:ext>
                  </a:extLst>
                </a:gridCol>
                <a:gridCol w="2072812">
                  <a:extLst>
                    <a:ext uri="{9D8B030D-6E8A-4147-A177-3AD203B41FA5}">
                      <a16:colId xmlns:a16="http://schemas.microsoft.com/office/drawing/2014/main" val="20002"/>
                    </a:ext>
                  </a:extLst>
                </a:gridCol>
                <a:gridCol w="1337255">
                  <a:extLst>
                    <a:ext uri="{9D8B030D-6E8A-4147-A177-3AD203B41FA5}">
                      <a16:colId xmlns:a16="http://schemas.microsoft.com/office/drawing/2014/main" val="20003"/>
                    </a:ext>
                  </a:extLst>
                </a:gridCol>
              </a:tblGrid>
              <a:tr h="392113">
                <a:tc>
                  <a:txBody>
                    <a:bodyPr/>
                    <a:lstStyle/>
                    <a:p>
                      <a:pPr marL="0" marR="0" indent="0" algn="l">
                        <a:lnSpc>
                          <a:spcPct val="115000"/>
                        </a:lnSpc>
                        <a:spcBef>
                          <a:spcPts val="0"/>
                        </a:spcBef>
                        <a:spcAft>
                          <a:spcPts val="0"/>
                        </a:spcAft>
                      </a:pPr>
                      <a:r>
                        <a:rPr lang="en-US" sz="2400" dirty="0" err="1">
                          <a:effectLst/>
                        </a:rPr>
                        <a:t>asm</a:t>
                      </a:r>
                      <a:r>
                        <a:rPr lang="en-US" sz="2400" dirty="0">
                          <a:effectLst/>
                        </a:rPr>
                        <a:t> 	 </a:t>
                      </a:r>
                      <a:endPar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a:solidFill>
                            <a:srgbClr val="C00000"/>
                          </a:solidFill>
                          <a:effectLst/>
                        </a:rPr>
                        <a:t>double  </a:t>
                      </a:r>
                      <a:endParaRPr lang="en-US" sz="240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a:solidFill>
                            <a:srgbClr val="C00000"/>
                          </a:solidFill>
                          <a:effectLst/>
                        </a:rPr>
                        <a:t>new 	 </a:t>
                      </a:r>
                      <a:endParaRPr lang="en-US" sz="240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a:effectLst/>
                        </a:rPr>
                        <a:t>switch </a:t>
                      </a:r>
                      <a:endPar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0000"/>
                  </a:ext>
                </a:extLst>
              </a:tr>
              <a:tr h="392113">
                <a:tc>
                  <a:txBody>
                    <a:bodyPr/>
                    <a:lstStyle/>
                    <a:p>
                      <a:pPr marL="0" marR="0" indent="0" algn="l">
                        <a:lnSpc>
                          <a:spcPct val="115000"/>
                        </a:lnSpc>
                        <a:spcBef>
                          <a:spcPts val="0"/>
                        </a:spcBef>
                        <a:spcAft>
                          <a:spcPts val="0"/>
                        </a:spcAft>
                      </a:pPr>
                      <a:r>
                        <a:rPr lang="en-US" sz="2400" dirty="0">
                          <a:effectLst/>
                        </a:rPr>
                        <a:t>auto 	 </a:t>
                      </a:r>
                      <a:endPar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dirty="0">
                          <a:solidFill>
                            <a:schemeClr val="bg2">
                              <a:lumMod val="10000"/>
                            </a:schemeClr>
                          </a:solidFill>
                          <a:effectLst/>
                        </a:rPr>
                        <a:t>else 	 </a:t>
                      </a:r>
                      <a:endParaRPr lang="en-US" sz="2400" dirty="0">
                        <a:solidFill>
                          <a:schemeClr val="bg2">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dirty="0">
                          <a:solidFill>
                            <a:srgbClr val="C00000"/>
                          </a:solidFill>
                          <a:effectLst/>
                        </a:rPr>
                        <a:t>operator </a:t>
                      </a:r>
                      <a:endPar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just">
                        <a:lnSpc>
                          <a:spcPct val="115000"/>
                        </a:lnSpc>
                        <a:spcBef>
                          <a:spcPts val="0"/>
                        </a:spcBef>
                        <a:spcAft>
                          <a:spcPts val="0"/>
                        </a:spcAft>
                      </a:pPr>
                      <a:r>
                        <a:rPr lang="en-US" sz="2400" dirty="0">
                          <a:effectLst/>
                        </a:rPr>
                        <a:t>template </a:t>
                      </a:r>
                      <a:endPar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0001"/>
                  </a:ext>
                </a:extLst>
              </a:tr>
              <a:tr h="392113">
                <a:tc>
                  <a:txBody>
                    <a:bodyPr/>
                    <a:lstStyle/>
                    <a:p>
                      <a:pPr marL="0" marR="0" indent="0" algn="l">
                        <a:lnSpc>
                          <a:spcPct val="115000"/>
                        </a:lnSpc>
                        <a:spcBef>
                          <a:spcPts val="0"/>
                        </a:spcBef>
                        <a:spcAft>
                          <a:spcPts val="0"/>
                        </a:spcAft>
                      </a:pPr>
                      <a:r>
                        <a:rPr lang="en-US" sz="2400" dirty="0">
                          <a:effectLst/>
                        </a:rPr>
                        <a:t>break  </a:t>
                      </a:r>
                      <a:endPar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a:solidFill>
                            <a:srgbClr val="C00000"/>
                          </a:solidFill>
                          <a:effectLst/>
                        </a:rPr>
                        <a:t>enum  </a:t>
                      </a:r>
                      <a:endParaRPr lang="en-US" sz="240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a:solidFill>
                            <a:srgbClr val="C00000"/>
                          </a:solidFill>
                          <a:effectLst/>
                        </a:rPr>
                        <a:t>private  </a:t>
                      </a:r>
                      <a:endParaRPr lang="en-US" sz="240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dirty="0">
                          <a:solidFill>
                            <a:srgbClr val="C00000"/>
                          </a:solidFill>
                          <a:effectLst/>
                        </a:rPr>
                        <a:t>this </a:t>
                      </a:r>
                      <a:endPar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0002"/>
                  </a:ext>
                </a:extLst>
              </a:tr>
              <a:tr h="392113">
                <a:tc>
                  <a:txBody>
                    <a:bodyPr/>
                    <a:lstStyle/>
                    <a:p>
                      <a:pPr marL="0" marR="0" indent="0" algn="l">
                        <a:lnSpc>
                          <a:spcPct val="115000"/>
                        </a:lnSpc>
                        <a:spcBef>
                          <a:spcPts val="0"/>
                        </a:spcBef>
                        <a:spcAft>
                          <a:spcPts val="0"/>
                        </a:spcAft>
                      </a:pPr>
                      <a:r>
                        <a:rPr lang="en-US" sz="2400" dirty="0">
                          <a:effectLst/>
                        </a:rPr>
                        <a:t>case 	 </a:t>
                      </a:r>
                      <a:endPar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a:solidFill>
                            <a:srgbClr val="C00000"/>
                          </a:solidFill>
                          <a:effectLst/>
                        </a:rPr>
                        <a:t>extern  </a:t>
                      </a:r>
                      <a:endParaRPr lang="en-US" sz="240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a:solidFill>
                            <a:srgbClr val="C00000"/>
                          </a:solidFill>
                          <a:effectLst/>
                        </a:rPr>
                        <a:t>protected </a:t>
                      </a:r>
                      <a:endParaRPr lang="en-US" sz="240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dirty="0">
                          <a:solidFill>
                            <a:srgbClr val="C00000"/>
                          </a:solidFill>
                          <a:effectLst/>
                        </a:rPr>
                        <a:t>throw </a:t>
                      </a:r>
                      <a:endPar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0003"/>
                  </a:ext>
                </a:extLst>
              </a:tr>
              <a:tr h="392113">
                <a:tc>
                  <a:txBody>
                    <a:bodyPr/>
                    <a:lstStyle/>
                    <a:p>
                      <a:pPr marL="0" marR="0" indent="0" algn="l">
                        <a:lnSpc>
                          <a:spcPct val="115000"/>
                        </a:lnSpc>
                        <a:spcBef>
                          <a:spcPts val="0"/>
                        </a:spcBef>
                        <a:spcAft>
                          <a:spcPts val="0"/>
                        </a:spcAft>
                      </a:pPr>
                      <a:r>
                        <a:rPr lang="en-US" sz="2400" dirty="0">
                          <a:effectLst/>
                        </a:rPr>
                        <a:t>catch  </a:t>
                      </a:r>
                      <a:endPar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dirty="0">
                          <a:solidFill>
                            <a:schemeClr val="bg2">
                              <a:lumMod val="10000"/>
                            </a:schemeClr>
                          </a:solidFill>
                          <a:effectLst/>
                        </a:rPr>
                        <a:t>float 	 </a:t>
                      </a:r>
                      <a:endParaRPr lang="en-US" sz="2400" dirty="0">
                        <a:solidFill>
                          <a:schemeClr val="bg2">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dirty="0">
                          <a:solidFill>
                            <a:srgbClr val="C00000"/>
                          </a:solidFill>
                          <a:effectLst/>
                        </a:rPr>
                        <a:t>public  </a:t>
                      </a:r>
                      <a:endPar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dirty="0">
                          <a:solidFill>
                            <a:srgbClr val="C00000"/>
                          </a:solidFill>
                          <a:effectLst/>
                        </a:rPr>
                        <a:t>try </a:t>
                      </a:r>
                      <a:endPar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0004"/>
                  </a:ext>
                </a:extLst>
              </a:tr>
              <a:tr h="392113">
                <a:tc>
                  <a:txBody>
                    <a:bodyPr/>
                    <a:lstStyle/>
                    <a:p>
                      <a:pPr marL="0" marR="0" indent="0" algn="l">
                        <a:lnSpc>
                          <a:spcPct val="115000"/>
                        </a:lnSpc>
                        <a:spcBef>
                          <a:spcPts val="0"/>
                        </a:spcBef>
                        <a:spcAft>
                          <a:spcPts val="0"/>
                        </a:spcAft>
                      </a:pPr>
                      <a:r>
                        <a:rPr lang="en-US" sz="2400" dirty="0">
                          <a:effectLst/>
                        </a:rPr>
                        <a:t>char 	 </a:t>
                      </a:r>
                      <a:endPar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a:effectLst/>
                        </a:rPr>
                        <a:t>for 	 </a:t>
                      </a:r>
                      <a:endPar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dirty="0">
                          <a:effectLst/>
                        </a:rPr>
                        <a:t>register </a:t>
                      </a:r>
                      <a:endPar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a:effectLst/>
                        </a:rPr>
                        <a:t>typedef </a:t>
                      </a:r>
                      <a:endPar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0005"/>
                  </a:ext>
                </a:extLst>
              </a:tr>
              <a:tr h="392113">
                <a:tc>
                  <a:txBody>
                    <a:bodyPr/>
                    <a:lstStyle/>
                    <a:p>
                      <a:pPr marL="0" marR="0" indent="0" algn="l">
                        <a:lnSpc>
                          <a:spcPct val="115000"/>
                        </a:lnSpc>
                        <a:spcBef>
                          <a:spcPts val="0"/>
                        </a:spcBef>
                        <a:spcAft>
                          <a:spcPts val="0"/>
                        </a:spcAft>
                      </a:pPr>
                      <a:r>
                        <a:rPr lang="en-US" sz="2400" dirty="0">
                          <a:solidFill>
                            <a:srgbClr val="C00000"/>
                          </a:solidFill>
                          <a:effectLst/>
                        </a:rPr>
                        <a:t>class  </a:t>
                      </a:r>
                      <a:endPar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dirty="0">
                          <a:solidFill>
                            <a:srgbClr val="C00000"/>
                          </a:solidFill>
                          <a:effectLst/>
                        </a:rPr>
                        <a:t>friend  </a:t>
                      </a:r>
                      <a:endPar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a:effectLst/>
                        </a:rPr>
                        <a:t>return  </a:t>
                      </a:r>
                      <a:endPar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dirty="0">
                          <a:effectLst/>
                        </a:rPr>
                        <a:t>union </a:t>
                      </a:r>
                      <a:endPar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0006"/>
                  </a:ext>
                </a:extLst>
              </a:tr>
              <a:tr h="392113">
                <a:tc>
                  <a:txBody>
                    <a:bodyPr/>
                    <a:lstStyle/>
                    <a:p>
                      <a:pPr marL="0" marR="0" indent="0" algn="l">
                        <a:lnSpc>
                          <a:spcPct val="115000"/>
                        </a:lnSpc>
                        <a:spcBef>
                          <a:spcPts val="0"/>
                        </a:spcBef>
                        <a:spcAft>
                          <a:spcPts val="0"/>
                        </a:spcAft>
                      </a:pPr>
                      <a:r>
                        <a:rPr lang="en-US" sz="2400" dirty="0" err="1">
                          <a:effectLst/>
                        </a:rPr>
                        <a:t>const</a:t>
                      </a:r>
                      <a:r>
                        <a:rPr lang="en-US" sz="2400" dirty="0">
                          <a:effectLst/>
                        </a:rPr>
                        <a:t>  </a:t>
                      </a:r>
                      <a:endPar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dirty="0" err="1">
                          <a:effectLst/>
                        </a:rPr>
                        <a:t>goto</a:t>
                      </a:r>
                      <a:r>
                        <a:rPr lang="en-US" sz="2400" dirty="0">
                          <a:effectLst/>
                        </a:rPr>
                        <a:t> 	 </a:t>
                      </a:r>
                      <a:endPar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a:effectLst/>
                        </a:rPr>
                        <a:t>short 	 </a:t>
                      </a:r>
                      <a:endPar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just">
                        <a:lnSpc>
                          <a:spcPct val="115000"/>
                        </a:lnSpc>
                        <a:spcBef>
                          <a:spcPts val="0"/>
                        </a:spcBef>
                        <a:spcAft>
                          <a:spcPts val="0"/>
                        </a:spcAft>
                      </a:pPr>
                      <a:r>
                        <a:rPr lang="en-US" sz="2400">
                          <a:effectLst/>
                        </a:rPr>
                        <a:t>unsigned </a:t>
                      </a:r>
                      <a:endPar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0007"/>
                  </a:ext>
                </a:extLst>
              </a:tr>
              <a:tr h="392113">
                <a:tc>
                  <a:txBody>
                    <a:bodyPr/>
                    <a:lstStyle/>
                    <a:p>
                      <a:pPr marL="0" marR="0" indent="0" algn="l">
                        <a:lnSpc>
                          <a:spcPct val="115000"/>
                        </a:lnSpc>
                        <a:spcBef>
                          <a:spcPts val="0"/>
                        </a:spcBef>
                        <a:spcAft>
                          <a:spcPts val="0"/>
                        </a:spcAft>
                      </a:pPr>
                      <a:r>
                        <a:rPr lang="en-US" sz="2400" dirty="0">
                          <a:effectLst/>
                        </a:rPr>
                        <a:t>continue </a:t>
                      </a:r>
                      <a:endPar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a:effectLst/>
                        </a:rPr>
                        <a:t>if 	 </a:t>
                      </a:r>
                      <a:endPar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a:effectLst/>
                        </a:rPr>
                        <a:t>signed  </a:t>
                      </a:r>
                      <a:endPar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dirty="0">
                          <a:solidFill>
                            <a:srgbClr val="C00000"/>
                          </a:solidFill>
                          <a:effectLst/>
                        </a:rPr>
                        <a:t>virtual </a:t>
                      </a:r>
                      <a:endPar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0008"/>
                  </a:ext>
                </a:extLst>
              </a:tr>
              <a:tr h="392113">
                <a:tc>
                  <a:txBody>
                    <a:bodyPr/>
                    <a:lstStyle/>
                    <a:p>
                      <a:pPr marL="0" marR="0" indent="0" algn="l">
                        <a:lnSpc>
                          <a:spcPct val="115000"/>
                        </a:lnSpc>
                        <a:spcBef>
                          <a:spcPts val="0"/>
                        </a:spcBef>
                        <a:spcAft>
                          <a:spcPts val="0"/>
                        </a:spcAft>
                      </a:pPr>
                      <a:r>
                        <a:rPr lang="en-US" sz="2400" dirty="0">
                          <a:effectLst/>
                        </a:rPr>
                        <a:t>default </a:t>
                      </a:r>
                      <a:endPar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dirty="0">
                          <a:effectLst/>
                        </a:rPr>
                        <a:t>inline  </a:t>
                      </a:r>
                      <a:endPar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a:effectLst/>
                        </a:rPr>
                        <a:t>sizeof  </a:t>
                      </a:r>
                      <a:endPar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dirty="0">
                          <a:effectLst/>
                        </a:rPr>
                        <a:t>void </a:t>
                      </a:r>
                      <a:endPar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0009"/>
                  </a:ext>
                </a:extLst>
              </a:tr>
              <a:tr h="392113">
                <a:tc>
                  <a:txBody>
                    <a:bodyPr/>
                    <a:lstStyle/>
                    <a:p>
                      <a:pPr marL="0" marR="0" indent="0" algn="l">
                        <a:lnSpc>
                          <a:spcPct val="115000"/>
                        </a:lnSpc>
                        <a:spcBef>
                          <a:spcPts val="0"/>
                        </a:spcBef>
                        <a:spcAft>
                          <a:spcPts val="0"/>
                        </a:spcAft>
                      </a:pPr>
                      <a:r>
                        <a:rPr lang="en-US" sz="2400" dirty="0">
                          <a:solidFill>
                            <a:srgbClr val="C00000"/>
                          </a:solidFill>
                          <a:effectLst/>
                        </a:rPr>
                        <a:t>delete  </a:t>
                      </a:r>
                      <a:endPar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dirty="0">
                          <a:effectLst/>
                        </a:rPr>
                        <a:t>long 	 </a:t>
                      </a:r>
                      <a:endPar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a:effectLst/>
                        </a:rPr>
                        <a:t>struet  </a:t>
                      </a:r>
                      <a:endPar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0" marR="0" indent="0" algn="l">
                        <a:lnSpc>
                          <a:spcPct val="115000"/>
                        </a:lnSpc>
                        <a:spcBef>
                          <a:spcPts val="0"/>
                        </a:spcBef>
                        <a:spcAft>
                          <a:spcPts val="0"/>
                        </a:spcAft>
                      </a:pPr>
                      <a:r>
                        <a:rPr lang="en-US" sz="2400" dirty="0">
                          <a:effectLst/>
                        </a:rPr>
                        <a:t>while </a:t>
                      </a:r>
                      <a:endPar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42349368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Identifiers in C++</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51</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Content Placeholder 6"/>
          <p:cNvSpPr>
            <a:spLocks noGrp="1"/>
          </p:cNvSpPr>
          <p:nvPr>
            <p:ph idx="1"/>
          </p:nvPr>
        </p:nvSpPr>
        <p:spPr>
          <a:xfrm>
            <a:off x="821762" y="3686476"/>
            <a:ext cx="10420544" cy="2396690"/>
          </a:xfrm>
        </p:spPr>
        <p:txBody>
          <a:bodyPr>
            <a:normAutofit fontScale="92500" lnSpcReduction="10000"/>
          </a:bodyPr>
          <a:lstStyle/>
          <a:p>
            <a:pPr lvl="0">
              <a:buFont typeface="Wingdings" panose="05000000000000000000" pitchFamily="2" charset="2"/>
              <a:buChar char="Ø"/>
            </a:pPr>
            <a:r>
              <a:rPr lang="en-US" sz="2400" dirty="0">
                <a:solidFill>
                  <a:schemeClr val="accent2">
                    <a:lumMod val="50000"/>
                  </a:schemeClr>
                </a:solidFill>
              </a:rPr>
              <a:t> </a:t>
            </a:r>
            <a:r>
              <a:rPr lang="en-GB" sz="2400" dirty="0">
                <a:solidFill>
                  <a:srgbClr val="0070C0"/>
                </a:solidFill>
              </a:rPr>
              <a:t>Allowed Characters: </a:t>
            </a:r>
            <a:r>
              <a:rPr lang="en-GB" sz="2400" dirty="0">
                <a:solidFill>
                  <a:schemeClr val="accent2">
                    <a:lumMod val="50000"/>
                  </a:schemeClr>
                </a:solidFill>
              </a:rPr>
              <a:t>Identifiers can contain letters (both uppercase and lowercase), digits (</a:t>
            </a:r>
            <a:r>
              <a:rPr lang="en-US" sz="2000" dirty="0"/>
              <a:t>The name can’t start with a digit</a:t>
            </a:r>
            <a:r>
              <a:rPr lang="en-GB" sz="2400" dirty="0">
                <a:solidFill>
                  <a:schemeClr val="accent2">
                    <a:lumMod val="50000"/>
                  </a:schemeClr>
                </a:solidFill>
              </a:rPr>
              <a:t>), and underscores (_).</a:t>
            </a:r>
          </a:p>
          <a:p>
            <a:pPr marL="196139" lvl="1" indent="0">
              <a:buNone/>
            </a:pPr>
            <a:r>
              <a:rPr lang="en-GB" sz="2205" dirty="0">
                <a:solidFill>
                  <a:srgbClr val="C00000"/>
                </a:solidFill>
              </a:rPr>
              <a:t>Example: </a:t>
            </a:r>
            <a:r>
              <a:rPr lang="en-GB" sz="2205" dirty="0" err="1">
                <a:solidFill>
                  <a:srgbClr val="C00000"/>
                </a:solidFill>
              </a:rPr>
              <a:t>myVar</a:t>
            </a:r>
            <a:r>
              <a:rPr lang="en-GB" sz="2205" dirty="0">
                <a:solidFill>
                  <a:srgbClr val="C00000"/>
                </a:solidFill>
              </a:rPr>
              <a:t>, counter_1, </a:t>
            </a:r>
            <a:r>
              <a:rPr lang="en-GB" sz="2205" dirty="0" err="1">
                <a:solidFill>
                  <a:srgbClr val="C00000"/>
                </a:solidFill>
              </a:rPr>
              <a:t>sumTotal</a:t>
            </a:r>
            <a:endParaRPr lang="en-GB" sz="2205" dirty="0">
              <a:solidFill>
                <a:srgbClr val="C00000"/>
              </a:solidFill>
            </a:endParaRPr>
          </a:p>
          <a:p>
            <a:pPr>
              <a:buFont typeface="Wingdings" panose="05000000000000000000" pitchFamily="2" charset="2"/>
              <a:buChar char="Ø"/>
            </a:pPr>
            <a:r>
              <a:rPr lang="en-GB" sz="2400" dirty="0">
                <a:solidFill>
                  <a:srgbClr val="0070C0"/>
                </a:solidFill>
              </a:rPr>
              <a:t>Starting Character: </a:t>
            </a:r>
            <a:r>
              <a:rPr lang="en-GB" sz="2400" dirty="0">
                <a:solidFill>
                  <a:schemeClr val="tx1"/>
                </a:solidFill>
              </a:rPr>
              <a:t>An identifier must begin with a letter or an underscore (_), but not a digit.</a:t>
            </a:r>
          </a:p>
          <a:p>
            <a:pPr marL="196139" lvl="1" indent="0">
              <a:buNone/>
            </a:pPr>
            <a:r>
              <a:rPr lang="en-GB" sz="2205" dirty="0">
                <a:solidFill>
                  <a:srgbClr val="C00000"/>
                </a:solidFill>
              </a:rPr>
              <a:t>Valid: _</a:t>
            </a:r>
            <a:r>
              <a:rPr lang="en-GB" sz="2205" dirty="0" err="1">
                <a:solidFill>
                  <a:srgbClr val="C00000"/>
                </a:solidFill>
              </a:rPr>
              <a:t>myVar</a:t>
            </a:r>
            <a:r>
              <a:rPr lang="en-GB" sz="2205" dirty="0">
                <a:solidFill>
                  <a:srgbClr val="C00000"/>
                </a:solidFill>
              </a:rPr>
              <a:t>, </a:t>
            </a:r>
            <a:r>
              <a:rPr lang="en-GB" sz="2205" dirty="0" err="1">
                <a:solidFill>
                  <a:srgbClr val="C00000"/>
                </a:solidFill>
              </a:rPr>
              <a:t>sumTotal</a:t>
            </a:r>
            <a:endParaRPr lang="en-GB" sz="2205" dirty="0">
              <a:solidFill>
                <a:srgbClr val="C00000"/>
              </a:solidFill>
            </a:endParaRPr>
          </a:p>
          <a:p>
            <a:pPr marL="196139" lvl="1" indent="0">
              <a:buNone/>
            </a:pPr>
            <a:r>
              <a:rPr lang="en-GB" sz="2205" dirty="0">
                <a:solidFill>
                  <a:srgbClr val="C00000"/>
                </a:solidFill>
              </a:rPr>
              <a:t>Invalid: 1counter, 2sum</a:t>
            </a:r>
          </a:p>
        </p:txBody>
      </p:sp>
      <p:sp>
        <p:nvSpPr>
          <p:cNvPr id="3" name="Rectangle 2"/>
          <p:cNvSpPr/>
          <p:nvPr/>
        </p:nvSpPr>
        <p:spPr>
          <a:xfrm>
            <a:off x="719487" y="1943203"/>
            <a:ext cx="10522819" cy="1569660"/>
          </a:xfrm>
          <a:prstGeom prst="rect">
            <a:avLst/>
          </a:prstGeom>
          <a:solidFill>
            <a:schemeClr val="tx1">
              <a:lumMod val="10000"/>
              <a:lumOff val="90000"/>
            </a:schemeClr>
          </a:solidFill>
        </p:spPr>
        <p:txBody>
          <a:bodyPr wrap="square">
            <a:spAutoFit/>
          </a:bodyPr>
          <a:lstStyle/>
          <a:p>
            <a:r>
              <a:rPr lang="en-GB" sz="2400" dirty="0"/>
              <a:t>Identifiers in C++ are names used to identify variables, functions, classes, objects, and other user-defined items. They are critical for giving a meaningful name to a program entity. Here are some key rules and characteristics regarding identifiers in C++:</a:t>
            </a:r>
            <a:endParaRPr lang="en-US" sz="2400" dirty="0"/>
          </a:p>
        </p:txBody>
      </p:sp>
    </p:spTree>
    <p:extLst>
      <p:ext uri="{BB962C8B-B14F-4D97-AF65-F5344CB8AC3E}">
        <p14:creationId xmlns:p14="http://schemas.microsoft.com/office/powerpoint/2010/main" val="38337609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Identifiers in C++</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52</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Content Placeholder 6"/>
          <p:cNvSpPr>
            <a:spLocks noGrp="1"/>
          </p:cNvSpPr>
          <p:nvPr>
            <p:ph idx="1"/>
          </p:nvPr>
        </p:nvSpPr>
        <p:spPr>
          <a:xfrm>
            <a:off x="763046" y="2021305"/>
            <a:ext cx="10604390" cy="3696101"/>
          </a:xfrm>
        </p:spPr>
        <p:txBody>
          <a:bodyPr>
            <a:normAutofit/>
          </a:bodyPr>
          <a:lstStyle/>
          <a:p>
            <a:pPr>
              <a:buFont typeface="Wingdings" panose="05000000000000000000" pitchFamily="2" charset="2"/>
              <a:buChar char="Ø"/>
            </a:pPr>
            <a:r>
              <a:rPr lang="en-US" sz="2400" dirty="0">
                <a:solidFill>
                  <a:schemeClr val="accent2">
                    <a:lumMod val="50000"/>
                  </a:schemeClr>
                </a:solidFill>
              </a:rPr>
              <a:t> </a:t>
            </a:r>
            <a:r>
              <a:rPr lang="en-GB" sz="2400" dirty="0">
                <a:solidFill>
                  <a:srgbClr val="0070C0"/>
                </a:solidFill>
              </a:rPr>
              <a:t>Case Sensitivity: </a:t>
            </a:r>
            <a:r>
              <a:rPr lang="en-GB" sz="2400" dirty="0">
                <a:solidFill>
                  <a:schemeClr val="accent2">
                    <a:lumMod val="50000"/>
                  </a:schemeClr>
                </a:solidFill>
              </a:rPr>
              <a:t>Identifiers in C++ are case-sensitive. </a:t>
            </a:r>
          </a:p>
          <a:p>
            <a:pPr lvl="1">
              <a:buFont typeface="Arial" panose="020B0604020202020204" pitchFamily="34" charset="0"/>
              <a:buChar char="•"/>
            </a:pPr>
            <a:r>
              <a:rPr lang="en-GB" sz="2205" dirty="0">
                <a:solidFill>
                  <a:schemeClr val="accent2">
                    <a:lumMod val="50000"/>
                  </a:schemeClr>
                </a:solidFill>
              </a:rPr>
              <a:t>For example</a:t>
            </a:r>
            <a:r>
              <a:rPr lang="en-GB" sz="2205" dirty="0">
                <a:solidFill>
                  <a:srgbClr val="C00000"/>
                </a:solidFill>
              </a:rPr>
              <a:t>, </a:t>
            </a:r>
            <a:r>
              <a:rPr lang="en-GB" sz="2205" dirty="0" err="1">
                <a:solidFill>
                  <a:srgbClr val="C00000"/>
                </a:solidFill>
              </a:rPr>
              <a:t>myVar</a:t>
            </a:r>
            <a:r>
              <a:rPr lang="en-GB" sz="2205" dirty="0">
                <a:solidFill>
                  <a:srgbClr val="C00000"/>
                </a:solidFill>
              </a:rPr>
              <a:t> and </a:t>
            </a:r>
            <a:r>
              <a:rPr lang="en-GB" sz="2205" dirty="0" err="1">
                <a:solidFill>
                  <a:srgbClr val="C00000"/>
                </a:solidFill>
              </a:rPr>
              <a:t>MyVar</a:t>
            </a:r>
            <a:r>
              <a:rPr lang="en-GB" sz="2205" dirty="0">
                <a:solidFill>
                  <a:srgbClr val="C00000"/>
                </a:solidFill>
              </a:rPr>
              <a:t> </a:t>
            </a:r>
            <a:r>
              <a:rPr lang="en-GB" sz="2205" dirty="0">
                <a:solidFill>
                  <a:schemeClr val="accent2">
                    <a:lumMod val="50000"/>
                  </a:schemeClr>
                </a:solidFill>
              </a:rPr>
              <a:t>would be considered different identifiers.</a:t>
            </a:r>
          </a:p>
          <a:p>
            <a:pPr>
              <a:buFont typeface="Wingdings" panose="05000000000000000000" pitchFamily="2" charset="2"/>
              <a:buChar char="Ø"/>
            </a:pPr>
            <a:r>
              <a:rPr lang="en-GB" sz="2400" dirty="0">
                <a:solidFill>
                  <a:srgbClr val="0070C0"/>
                </a:solidFill>
              </a:rPr>
              <a:t>Keywords Restriction: </a:t>
            </a:r>
            <a:r>
              <a:rPr lang="en-GB" sz="2400" dirty="0">
                <a:solidFill>
                  <a:schemeClr val="accent2">
                    <a:lumMod val="50000"/>
                  </a:schemeClr>
                </a:solidFill>
              </a:rPr>
              <a:t>Identifiers cannot be the same as any C++ keyword (such as </a:t>
            </a:r>
            <a:r>
              <a:rPr lang="en-GB" sz="2400" dirty="0" err="1">
                <a:solidFill>
                  <a:schemeClr val="accent2">
                    <a:lumMod val="50000"/>
                  </a:schemeClr>
                </a:solidFill>
              </a:rPr>
              <a:t>int</a:t>
            </a:r>
            <a:r>
              <a:rPr lang="en-GB" sz="2400" dirty="0">
                <a:solidFill>
                  <a:schemeClr val="accent2">
                    <a:lumMod val="50000"/>
                  </a:schemeClr>
                </a:solidFill>
              </a:rPr>
              <a:t>, class, while, etc.).</a:t>
            </a:r>
          </a:p>
          <a:p>
            <a:pPr lvl="1">
              <a:buFont typeface="Arial" panose="020B0604020202020204" pitchFamily="34" charset="0"/>
              <a:buChar char="•"/>
            </a:pPr>
            <a:r>
              <a:rPr lang="en-GB" sz="2205" dirty="0">
                <a:solidFill>
                  <a:srgbClr val="C00000"/>
                </a:solidFill>
              </a:rPr>
              <a:t>Invalid: </a:t>
            </a:r>
            <a:r>
              <a:rPr lang="en-GB" sz="2205" dirty="0" err="1">
                <a:solidFill>
                  <a:srgbClr val="C00000"/>
                </a:solidFill>
              </a:rPr>
              <a:t>int</a:t>
            </a:r>
            <a:r>
              <a:rPr lang="en-GB" sz="2205" dirty="0">
                <a:solidFill>
                  <a:srgbClr val="C00000"/>
                </a:solidFill>
              </a:rPr>
              <a:t>, float, return</a:t>
            </a:r>
          </a:p>
          <a:p>
            <a:pPr>
              <a:buFont typeface="Wingdings" panose="05000000000000000000" pitchFamily="2" charset="2"/>
              <a:buChar char="Ø"/>
            </a:pPr>
            <a:r>
              <a:rPr lang="en-GB" sz="2400" dirty="0">
                <a:solidFill>
                  <a:srgbClr val="0070C0"/>
                </a:solidFill>
              </a:rPr>
              <a:t>No Special Characters: </a:t>
            </a:r>
            <a:r>
              <a:rPr lang="en-GB" sz="2400" dirty="0">
                <a:solidFill>
                  <a:schemeClr val="accent2">
                    <a:lumMod val="50000"/>
                  </a:schemeClr>
                </a:solidFill>
              </a:rPr>
              <a:t>Special characters like @, #, $, %, &amp;, etc., are not allowed in identifiers.</a:t>
            </a:r>
          </a:p>
          <a:p>
            <a:pPr lvl="1">
              <a:buFont typeface="Arial" panose="020B0604020202020204" pitchFamily="34" charset="0"/>
              <a:buChar char="•"/>
            </a:pPr>
            <a:r>
              <a:rPr lang="en-GB" sz="2205" dirty="0">
                <a:solidFill>
                  <a:srgbClr val="C00000"/>
                </a:solidFill>
              </a:rPr>
              <a:t>Invalid: </a:t>
            </a:r>
            <a:r>
              <a:rPr lang="en-GB" sz="2205" dirty="0" err="1">
                <a:solidFill>
                  <a:srgbClr val="C00000"/>
                </a:solidFill>
              </a:rPr>
              <a:t>my$Var</a:t>
            </a:r>
            <a:r>
              <a:rPr lang="en-GB" sz="2205" dirty="0">
                <a:solidFill>
                  <a:srgbClr val="C00000"/>
                </a:solidFill>
              </a:rPr>
              <a:t>, </a:t>
            </a:r>
            <a:r>
              <a:rPr lang="en-GB" sz="2205" dirty="0" err="1">
                <a:solidFill>
                  <a:srgbClr val="C00000"/>
                </a:solidFill>
              </a:rPr>
              <a:t>sum#Total</a:t>
            </a:r>
            <a:endParaRPr lang="en-GB" sz="2010" dirty="0">
              <a:solidFill>
                <a:srgbClr val="C00000"/>
              </a:solidFill>
            </a:endParaRPr>
          </a:p>
        </p:txBody>
      </p:sp>
    </p:spTree>
    <p:extLst>
      <p:ext uri="{BB962C8B-B14F-4D97-AF65-F5344CB8AC3E}">
        <p14:creationId xmlns:p14="http://schemas.microsoft.com/office/powerpoint/2010/main" val="24793996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230" y="519510"/>
            <a:ext cx="9806940" cy="1118684"/>
          </a:xfrm>
        </p:spPr>
        <p:txBody>
          <a:bodyPr>
            <a:normAutofit fontScale="90000"/>
          </a:bodyPr>
          <a:lstStyle/>
          <a:p>
            <a:pPr algn="ctr"/>
            <a:r>
              <a:rPr lang="en-US" sz="4800" dirty="0"/>
              <a:t>Data types in C++</a:t>
            </a:r>
            <a:br>
              <a:rPr lang="en-US" sz="4800" dirty="0"/>
            </a:b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53</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46" name="Picture 245"/>
          <p:cNvPicPr>
            <a:picLocks noChangeAspect="1"/>
          </p:cNvPicPr>
          <p:nvPr/>
        </p:nvPicPr>
        <p:blipFill rotWithShape="1">
          <a:blip r:embed="rId3">
            <a:duotone>
              <a:schemeClr val="accent3">
                <a:shade val="45000"/>
                <a:satMod val="135000"/>
              </a:schemeClr>
              <a:prstClr val="white"/>
            </a:duotone>
          </a:blip>
          <a:srcRect r="19859"/>
          <a:stretch/>
        </p:blipFill>
        <p:spPr>
          <a:xfrm>
            <a:off x="2339371" y="1638194"/>
            <a:ext cx="6583247" cy="4983817"/>
          </a:xfrm>
          <a:prstGeom prst="rect">
            <a:avLst/>
          </a:prstGeom>
        </p:spPr>
      </p:pic>
    </p:spTree>
    <p:extLst>
      <p:ext uri="{BB962C8B-B14F-4D97-AF65-F5344CB8AC3E}">
        <p14:creationId xmlns:p14="http://schemas.microsoft.com/office/powerpoint/2010/main" val="35367155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a:bodyPr>
          <a:lstStyle/>
          <a:p>
            <a:pPr algn="ctr"/>
            <a:r>
              <a:rPr lang="en-GB" sz="8000" dirty="0">
                <a:solidFill>
                  <a:schemeClr val="accent6">
                    <a:lumMod val="50000"/>
                  </a:schemeClr>
                </a:solidFill>
                <a:cs typeface="Times New Roman" panose="02020603050405020304" pitchFamily="18" charset="0"/>
              </a:rPr>
              <a:t>Built-in Data Types</a:t>
            </a:r>
          </a:p>
        </p:txBody>
      </p:sp>
    </p:spTree>
    <p:extLst>
      <p:ext uri="{BB962C8B-B14F-4D97-AF65-F5344CB8AC3E}">
        <p14:creationId xmlns:p14="http://schemas.microsoft.com/office/powerpoint/2010/main" val="33127829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solidFill>
                  <a:srgbClr val="002060"/>
                </a:solidFill>
              </a:rPr>
              <a:t>built-in data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55</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Content Placeholder 7"/>
          <p:cNvPicPr>
            <a:picLocks noGrp="1" noChangeAspect="1"/>
          </p:cNvPicPr>
          <p:nvPr>
            <p:ph idx="1"/>
          </p:nvPr>
        </p:nvPicPr>
        <p:blipFill>
          <a:blip r:embed="rId3"/>
          <a:stretch>
            <a:fillRect/>
          </a:stretch>
        </p:blipFill>
        <p:spPr>
          <a:xfrm>
            <a:off x="5746282" y="1909980"/>
            <a:ext cx="6006164" cy="4236621"/>
          </a:xfrm>
          <a:prstGeom prst="rect">
            <a:avLst/>
          </a:prstGeom>
        </p:spPr>
      </p:pic>
      <p:sp>
        <p:nvSpPr>
          <p:cNvPr id="10" name="Rectangle 2"/>
          <p:cNvSpPr txBox="1">
            <a:spLocks noChangeArrowheads="1"/>
          </p:cNvSpPr>
          <p:nvPr/>
        </p:nvSpPr>
        <p:spPr bwMode="auto">
          <a:xfrm>
            <a:off x="240598" y="2211201"/>
            <a:ext cx="5505684"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89154" indent="-89154" algn="l" defTabSz="891540" rtl="0" eaLnBrk="1" latinLnBrk="0" hangingPunct="1">
              <a:lnSpc>
                <a:spcPct val="90000"/>
              </a:lnSpc>
              <a:spcBef>
                <a:spcPts val="1170"/>
              </a:spcBef>
              <a:spcAft>
                <a:spcPts val="195"/>
              </a:spcAft>
              <a:buClr>
                <a:schemeClr val="accent1"/>
              </a:buClr>
              <a:buSzPct val="100000"/>
              <a:buFont typeface="Calibri" panose="020F0502020204030204" pitchFamily="34" charset="0"/>
              <a:buChar char=" "/>
              <a:defRPr sz="1950" kern="1200">
                <a:solidFill>
                  <a:schemeClr val="bg2">
                    <a:lumMod val="10000"/>
                  </a:schemeClr>
                </a:solidFill>
                <a:latin typeface="+mn-lt"/>
                <a:ea typeface="+mn-ea"/>
                <a:cs typeface="+mn-cs"/>
              </a:defRPr>
            </a:lvl1pPr>
            <a:lvl2pPr marL="374447" indent="-178308" algn="l" defTabSz="891540" rtl="0" eaLnBrk="1" latinLnBrk="0" hangingPunct="1">
              <a:lnSpc>
                <a:spcPct val="90000"/>
              </a:lnSpc>
              <a:spcBef>
                <a:spcPts val="195"/>
              </a:spcBef>
              <a:spcAft>
                <a:spcPts val="390"/>
              </a:spcAft>
              <a:buClr>
                <a:schemeClr val="accent1"/>
              </a:buClr>
              <a:buFont typeface="Calibri" pitchFamily="34" charset="0"/>
              <a:buChar char="◦"/>
              <a:defRPr sz="1755" kern="1200">
                <a:solidFill>
                  <a:schemeClr val="bg2">
                    <a:lumMod val="10000"/>
                  </a:schemeClr>
                </a:solidFill>
                <a:latin typeface="+mn-lt"/>
                <a:ea typeface="+mn-ea"/>
                <a:cs typeface="+mn-cs"/>
              </a:defRPr>
            </a:lvl2pPr>
            <a:lvl3pPr marL="552755"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3pPr>
            <a:lvl4pPr marL="731063"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4pPr>
            <a:lvl5pPr marL="909371"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5pPr>
            <a:lvl6pPr marL="107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6pPr>
            <a:lvl7pPr marL="126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7pPr>
            <a:lvl8pPr marL="146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8pPr>
            <a:lvl9pPr marL="165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9pPr>
          </a:lstStyle>
          <a:p>
            <a:pPr marL="0" indent="0" algn="just" defTabSz="914400" eaLnBrk="0" fontAlgn="base" hangingPunct="0">
              <a:lnSpc>
                <a:spcPct val="100000"/>
              </a:lnSpc>
              <a:spcBef>
                <a:spcPct val="0"/>
              </a:spcBef>
              <a:spcAft>
                <a:spcPct val="0"/>
              </a:spcAft>
              <a:buClrTx/>
              <a:buSzTx/>
              <a:buFont typeface="Calibri" panose="020F0502020204030204" pitchFamily="34" charset="0"/>
              <a:buNone/>
            </a:pPr>
            <a:r>
              <a:rPr lang="en-GB" sz="2400" dirty="0">
                <a:solidFill>
                  <a:schemeClr val="tx1"/>
                </a:solidFill>
                <a:latin typeface="Arial" panose="020B0604020202020204" pitchFamily="34" charset="0"/>
              </a:rPr>
              <a:t>These are the fundamental types of data, including </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400" dirty="0">
                <a:solidFill>
                  <a:srgbClr val="0070C0"/>
                </a:solidFill>
                <a:latin typeface="Arial" panose="020B0604020202020204" pitchFamily="34" charset="0"/>
              </a:rPr>
              <a:t>Integer types</a:t>
            </a:r>
            <a:r>
              <a:rPr lang="en-GB" sz="2400" dirty="0">
                <a:solidFill>
                  <a:schemeClr val="tx1"/>
                </a:solidFill>
                <a:latin typeface="Arial" panose="020B0604020202020204" pitchFamily="34" charset="0"/>
              </a:rPr>
              <a:t>: </a:t>
            </a:r>
            <a:r>
              <a:rPr lang="en-GB" sz="2400" dirty="0" err="1">
                <a:solidFill>
                  <a:schemeClr val="tx1"/>
                </a:solidFill>
                <a:latin typeface="Arial" panose="020B0604020202020204" pitchFamily="34" charset="0"/>
              </a:rPr>
              <a:t>int</a:t>
            </a:r>
            <a:r>
              <a:rPr lang="en-GB" sz="2400" dirty="0">
                <a:solidFill>
                  <a:schemeClr val="tx1"/>
                </a:solidFill>
                <a:latin typeface="Arial" panose="020B0604020202020204" pitchFamily="34" charset="0"/>
              </a:rPr>
              <a:t>, short, long, long </a:t>
            </a:r>
            <a:r>
              <a:rPr lang="en-GB" sz="2400" dirty="0" err="1">
                <a:solidFill>
                  <a:schemeClr val="tx1"/>
                </a:solidFill>
                <a:latin typeface="Arial" panose="020B0604020202020204" pitchFamily="34" charset="0"/>
              </a:rPr>
              <a:t>long</a:t>
            </a:r>
            <a:endParaRPr lang="en-GB" sz="2400" dirty="0">
              <a:solidFill>
                <a:schemeClr val="tx1"/>
              </a:solidFill>
              <a:latin typeface="Arial" panose="020B0604020202020204" pitchFamily="34" charset="0"/>
            </a:endParaRP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400" dirty="0">
                <a:solidFill>
                  <a:srgbClr val="0070C0"/>
                </a:solidFill>
                <a:latin typeface="Arial" panose="020B0604020202020204" pitchFamily="34" charset="0"/>
              </a:rPr>
              <a:t>Floating-point types</a:t>
            </a:r>
            <a:r>
              <a:rPr lang="en-GB" sz="2400" dirty="0">
                <a:solidFill>
                  <a:schemeClr val="tx1"/>
                </a:solidFill>
                <a:latin typeface="Arial" panose="020B0604020202020204" pitchFamily="34" charset="0"/>
              </a:rPr>
              <a:t>: float, double, long double</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400" dirty="0">
                <a:solidFill>
                  <a:srgbClr val="0070C0"/>
                </a:solidFill>
                <a:latin typeface="Arial" panose="020B0604020202020204" pitchFamily="34" charset="0"/>
              </a:rPr>
              <a:t>Character type</a:t>
            </a:r>
            <a:r>
              <a:rPr lang="en-GB" sz="2400" dirty="0">
                <a:solidFill>
                  <a:schemeClr val="tx1"/>
                </a:solidFill>
                <a:latin typeface="Arial" panose="020B0604020202020204" pitchFamily="34" charset="0"/>
              </a:rPr>
              <a:t>: char</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400" dirty="0">
                <a:solidFill>
                  <a:srgbClr val="0070C0"/>
                </a:solidFill>
                <a:latin typeface="Arial" panose="020B0604020202020204" pitchFamily="34" charset="0"/>
              </a:rPr>
              <a:t>Boolean type</a:t>
            </a:r>
            <a:r>
              <a:rPr lang="en-GB" sz="2400" dirty="0">
                <a:solidFill>
                  <a:schemeClr val="tx1"/>
                </a:solidFill>
                <a:latin typeface="Arial" panose="020B0604020202020204" pitchFamily="34" charset="0"/>
              </a:rPr>
              <a:t>: bool</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400" dirty="0">
                <a:solidFill>
                  <a:srgbClr val="0070C0"/>
                </a:solidFill>
                <a:latin typeface="Arial" panose="020B0604020202020204" pitchFamily="34" charset="0"/>
              </a:rPr>
              <a:t>Void type</a:t>
            </a:r>
            <a:r>
              <a:rPr lang="en-GB" sz="2400" dirty="0">
                <a:solidFill>
                  <a:schemeClr val="tx1"/>
                </a:solidFill>
                <a:latin typeface="Arial" panose="020B0604020202020204" pitchFamily="34" charset="0"/>
              </a:rPr>
              <a:t>: void</a:t>
            </a:r>
            <a:endParaRPr lang="en-US" sz="2000" dirty="0">
              <a:solidFill>
                <a:schemeClr val="tx1"/>
              </a:solidFill>
              <a:latin typeface="Arial" panose="020B0604020202020204" pitchFamily="34" charset="0"/>
            </a:endParaRPr>
          </a:p>
        </p:txBody>
      </p:sp>
    </p:spTree>
    <p:extLst>
      <p:ext uri="{BB962C8B-B14F-4D97-AF65-F5344CB8AC3E}">
        <p14:creationId xmlns:p14="http://schemas.microsoft.com/office/powerpoint/2010/main" val="8232280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fontScale="90000"/>
          </a:bodyPr>
          <a:lstStyle/>
          <a:p>
            <a:pPr algn="ctr"/>
            <a:r>
              <a:rPr lang="en-GB" sz="8000" dirty="0">
                <a:solidFill>
                  <a:schemeClr val="accent6">
                    <a:lumMod val="50000"/>
                  </a:schemeClr>
                </a:solidFill>
                <a:cs typeface="Times New Roman" panose="02020603050405020304" pitchFamily="18" charset="0"/>
              </a:rPr>
              <a:t>User-Define Data Types</a:t>
            </a:r>
            <a:br>
              <a:rPr lang="en-GB" sz="8000" dirty="0">
                <a:solidFill>
                  <a:schemeClr val="accent6">
                    <a:lumMod val="50000"/>
                  </a:schemeClr>
                </a:solidFill>
                <a:cs typeface="Times New Roman" panose="02020603050405020304" pitchFamily="18" charset="0"/>
              </a:rPr>
            </a:br>
            <a:r>
              <a:rPr lang="en-GB" sz="8000" dirty="0">
                <a:solidFill>
                  <a:srgbClr val="C00000"/>
                </a:solidFill>
                <a:cs typeface="Times New Roman" panose="02020603050405020304" pitchFamily="18" charset="0"/>
              </a:rPr>
              <a:t>week-3</a:t>
            </a:r>
            <a:endParaRPr lang="en-GB" sz="8000" dirty="0">
              <a:solidFill>
                <a:schemeClr val="accent6">
                  <a:lumMod val="50000"/>
                </a:schemeClr>
              </a:solidFill>
              <a:cs typeface="Times New Roman" panose="02020603050405020304" pitchFamily="18" charset="0"/>
            </a:endParaRPr>
          </a:p>
        </p:txBody>
      </p:sp>
    </p:spTree>
    <p:extLst>
      <p:ext uri="{BB962C8B-B14F-4D97-AF65-F5344CB8AC3E}">
        <p14:creationId xmlns:p14="http://schemas.microsoft.com/office/powerpoint/2010/main" val="14235919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a:bodyPr>
          <a:lstStyle/>
          <a:p>
            <a:pPr algn="ctr"/>
            <a:r>
              <a:rPr lang="en-GB" sz="8000" dirty="0" err="1">
                <a:cs typeface="Times New Roman" panose="02020603050405020304" pitchFamily="18" charset="0"/>
              </a:rPr>
              <a:t>Struct</a:t>
            </a:r>
            <a:endParaRPr lang="en-GB" sz="8000" dirty="0">
              <a:cs typeface="Times New Roman" panose="02020603050405020304" pitchFamily="18" charset="0"/>
            </a:endParaRPr>
          </a:p>
        </p:txBody>
      </p:sp>
    </p:spTree>
    <p:extLst>
      <p:ext uri="{BB962C8B-B14F-4D97-AF65-F5344CB8AC3E}">
        <p14:creationId xmlns:p14="http://schemas.microsoft.com/office/powerpoint/2010/main" val="21627290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err="1">
                <a:solidFill>
                  <a:srgbClr val="002060"/>
                </a:solidFill>
              </a:rPr>
              <a:t>Struct</a:t>
            </a:r>
            <a:r>
              <a:rPr lang="en-US" sz="4800" dirty="0">
                <a:solidFill>
                  <a:srgbClr val="002060"/>
                </a:solidFill>
              </a:rPr>
              <a:t> in C++</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58</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Content Placeholder 15"/>
          <p:cNvSpPr>
            <a:spLocks noGrp="1"/>
          </p:cNvSpPr>
          <p:nvPr>
            <p:ph idx="1"/>
          </p:nvPr>
        </p:nvSpPr>
        <p:spPr>
          <a:xfrm>
            <a:off x="450567" y="1920240"/>
            <a:ext cx="9861540" cy="4422807"/>
          </a:xfrm>
        </p:spPr>
        <p:txBody>
          <a:bodyPr>
            <a:normAutofit/>
          </a:bodyPr>
          <a:lstStyle/>
          <a:p>
            <a:pPr algn="just">
              <a:buFont typeface="Wingdings" panose="05000000000000000000" pitchFamily="2" charset="2"/>
              <a:buChar char="Ø"/>
            </a:pPr>
            <a:r>
              <a:rPr lang="en-GB" sz="2800" dirty="0">
                <a:solidFill>
                  <a:schemeClr val="accent6">
                    <a:lumMod val="50000"/>
                  </a:schemeClr>
                </a:solidFill>
              </a:rPr>
              <a:t>In C++, a structure (or </a:t>
            </a:r>
            <a:r>
              <a:rPr lang="en-GB" sz="2800" dirty="0" err="1">
                <a:solidFill>
                  <a:schemeClr val="accent6">
                    <a:lumMod val="50000"/>
                  </a:schemeClr>
                </a:solidFill>
              </a:rPr>
              <a:t>struct</a:t>
            </a:r>
            <a:r>
              <a:rPr lang="en-GB" sz="2800" dirty="0">
                <a:solidFill>
                  <a:schemeClr val="accent6">
                    <a:lumMod val="50000"/>
                  </a:schemeClr>
                </a:solidFill>
              </a:rPr>
              <a:t>) is a user-defined data type that allows grouping together different variables under a single name. </a:t>
            </a:r>
          </a:p>
          <a:p>
            <a:pPr algn="just">
              <a:buFont typeface="Wingdings" panose="05000000000000000000" pitchFamily="2" charset="2"/>
              <a:buChar char="Ø"/>
            </a:pPr>
            <a:r>
              <a:rPr lang="en-GB" sz="2800" dirty="0">
                <a:solidFill>
                  <a:schemeClr val="accent6">
                    <a:lumMod val="50000"/>
                  </a:schemeClr>
                </a:solidFill>
              </a:rPr>
              <a:t>Unlike classes, structures in C++ default to public access for their members.</a:t>
            </a:r>
          </a:p>
          <a:p>
            <a:pPr algn="just">
              <a:buFont typeface="Wingdings" panose="05000000000000000000" pitchFamily="2" charset="2"/>
              <a:buChar char="Ø"/>
            </a:pPr>
            <a:r>
              <a:rPr lang="en-GB" sz="2800" dirty="0">
                <a:solidFill>
                  <a:schemeClr val="accent6">
                    <a:lumMod val="50000"/>
                  </a:schemeClr>
                </a:solidFill>
              </a:rPr>
              <a:t>Key Points: Public by default: </a:t>
            </a:r>
          </a:p>
          <a:p>
            <a:pPr lvl="1" algn="just">
              <a:buFont typeface="Arial" panose="020B0604020202020204" pitchFamily="34" charset="0"/>
              <a:buChar char="•"/>
            </a:pPr>
            <a:r>
              <a:rPr lang="en-GB" sz="2605" dirty="0">
                <a:solidFill>
                  <a:schemeClr val="accent6">
                    <a:lumMod val="50000"/>
                  </a:schemeClr>
                </a:solidFill>
              </a:rPr>
              <a:t>Unlike classes, members of a structure are public by default.</a:t>
            </a:r>
          </a:p>
          <a:p>
            <a:pPr lvl="1" algn="just">
              <a:buFont typeface="Arial" panose="020B0604020202020204" pitchFamily="34" charset="0"/>
              <a:buChar char="•"/>
            </a:pPr>
            <a:r>
              <a:rPr lang="en-GB" sz="2605" dirty="0">
                <a:solidFill>
                  <a:schemeClr val="accent6">
                    <a:lumMod val="50000"/>
                  </a:schemeClr>
                </a:solidFill>
              </a:rPr>
              <a:t>Accessing members: Use the dot operator (.) to access structure members.</a:t>
            </a:r>
          </a:p>
          <a:p>
            <a:pPr lvl="1" algn="just">
              <a:buFont typeface="Arial" panose="020B0604020202020204" pitchFamily="34" charset="0"/>
              <a:buChar char="•"/>
            </a:pPr>
            <a:r>
              <a:rPr lang="en-GB" sz="2605" dirty="0">
                <a:solidFill>
                  <a:schemeClr val="accent6">
                    <a:lumMod val="50000"/>
                  </a:schemeClr>
                </a:solidFill>
              </a:rPr>
              <a:t>Member functions: Structures can also have member functions just like classes.</a:t>
            </a:r>
          </a:p>
        </p:txBody>
      </p:sp>
    </p:spTree>
    <p:extLst>
      <p:ext uri="{BB962C8B-B14F-4D97-AF65-F5344CB8AC3E}">
        <p14:creationId xmlns:p14="http://schemas.microsoft.com/office/powerpoint/2010/main" val="41360335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err="1">
                <a:solidFill>
                  <a:srgbClr val="002060"/>
                </a:solidFill>
              </a:rPr>
              <a:t>Struct</a:t>
            </a:r>
            <a:r>
              <a:rPr lang="en-US" sz="4800" dirty="0">
                <a:solidFill>
                  <a:srgbClr val="002060"/>
                </a:solidFill>
              </a:rPr>
              <a:t> in C++</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59</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Content Placeholder 15"/>
          <p:cNvSpPr>
            <a:spLocks noGrp="1"/>
          </p:cNvSpPr>
          <p:nvPr>
            <p:ph idx="1"/>
          </p:nvPr>
        </p:nvSpPr>
        <p:spPr>
          <a:xfrm>
            <a:off x="485618" y="1737360"/>
            <a:ext cx="5145161" cy="4422807"/>
          </a:xfrm>
        </p:spPr>
        <p:txBody>
          <a:bodyPr>
            <a:normAutofit lnSpcReduction="10000"/>
          </a:bodyPr>
          <a:lstStyle/>
          <a:p>
            <a:pPr algn="just">
              <a:buFont typeface="Wingdings" panose="05000000000000000000" pitchFamily="2" charset="2"/>
              <a:buChar char="Ø"/>
            </a:pPr>
            <a:r>
              <a:rPr lang="en-GB" sz="2800" dirty="0">
                <a:solidFill>
                  <a:schemeClr val="accent6">
                    <a:lumMod val="50000"/>
                  </a:schemeClr>
                </a:solidFill>
              </a:rPr>
              <a:t>Explanation:</a:t>
            </a:r>
          </a:p>
          <a:p>
            <a:pPr algn="just">
              <a:buFont typeface="Wingdings" panose="05000000000000000000" pitchFamily="2" charset="2"/>
              <a:buChar char="Ø"/>
            </a:pPr>
            <a:r>
              <a:rPr lang="en-GB" sz="2800" dirty="0">
                <a:solidFill>
                  <a:schemeClr val="accent6">
                    <a:lumMod val="50000"/>
                  </a:schemeClr>
                </a:solidFill>
              </a:rPr>
              <a:t>The </a:t>
            </a:r>
            <a:r>
              <a:rPr lang="en-GB" sz="2800" dirty="0" err="1">
                <a:solidFill>
                  <a:srgbClr val="0070C0"/>
                </a:solidFill>
              </a:rPr>
              <a:t>struct</a:t>
            </a:r>
            <a:r>
              <a:rPr lang="en-GB" sz="2800" dirty="0">
                <a:solidFill>
                  <a:srgbClr val="0070C0"/>
                </a:solidFill>
              </a:rPr>
              <a:t> </a:t>
            </a:r>
            <a:r>
              <a:rPr lang="en-GB" sz="2800" dirty="0">
                <a:solidFill>
                  <a:schemeClr val="accent6">
                    <a:lumMod val="50000"/>
                  </a:schemeClr>
                </a:solidFill>
              </a:rPr>
              <a:t>Student defines a structure with three members: name, </a:t>
            </a:r>
            <a:r>
              <a:rPr lang="en-GB" sz="2800" dirty="0" err="1">
                <a:solidFill>
                  <a:srgbClr val="0070C0"/>
                </a:solidFill>
              </a:rPr>
              <a:t>rollNumber</a:t>
            </a:r>
            <a:r>
              <a:rPr lang="en-GB" sz="2800" dirty="0">
                <a:solidFill>
                  <a:schemeClr val="accent6">
                    <a:lumMod val="50000"/>
                  </a:schemeClr>
                </a:solidFill>
              </a:rPr>
              <a:t>, and marks.</a:t>
            </a:r>
          </a:p>
          <a:p>
            <a:pPr algn="just">
              <a:buFont typeface="Wingdings" panose="05000000000000000000" pitchFamily="2" charset="2"/>
              <a:buChar char="Ø"/>
            </a:pPr>
            <a:r>
              <a:rPr lang="en-GB" sz="2800" dirty="0">
                <a:solidFill>
                  <a:schemeClr val="accent6">
                    <a:lumMod val="50000"/>
                  </a:schemeClr>
                </a:solidFill>
              </a:rPr>
              <a:t>The </a:t>
            </a:r>
            <a:r>
              <a:rPr lang="en-GB" sz="2800" dirty="0" err="1">
                <a:solidFill>
                  <a:srgbClr val="0070C0"/>
                </a:solidFill>
              </a:rPr>
              <a:t>displayDetails</a:t>
            </a:r>
            <a:r>
              <a:rPr lang="en-GB" sz="2800" dirty="0">
                <a:solidFill>
                  <a:schemeClr val="accent6">
                    <a:lumMod val="50000"/>
                  </a:schemeClr>
                </a:solidFill>
              </a:rPr>
              <a:t>() function inside the structure is used to print the details of the student.</a:t>
            </a:r>
          </a:p>
          <a:p>
            <a:pPr algn="just">
              <a:buFont typeface="Wingdings" panose="05000000000000000000" pitchFamily="2" charset="2"/>
              <a:buChar char="Ø"/>
            </a:pPr>
            <a:r>
              <a:rPr lang="en-GB" sz="2800" dirty="0">
                <a:solidFill>
                  <a:schemeClr val="accent6">
                    <a:lumMod val="50000"/>
                  </a:schemeClr>
                </a:solidFill>
              </a:rPr>
              <a:t>In the </a:t>
            </a:r>
            <a:r>
              <a:rPr lang="en-GB" sz="2800" dirty="0">
                <a:solidFill>
                  <a:srgbClr val="0070C0"/>
                </a:solidFill>
              </a:rPr>
              <a:t>main</a:t>
            </a:r>
            <a:r>
              <a:rPr lang="en-GB" sz="2800" dirty="0">
                <a:solidFill>
                  <a:schemeClr val="accent6">
                    <a:lumMod val="50000"/>
                  </a:schemeClr>
                </a:solidFill>
              </a:rPr>
              <a:t>() function, a Student object named student1 is created, and values are assigned to its members.</a:t>
            </a:r>
          </a:p>
        </p:txBody>
      </p:sp>
      <p:pic>
        <p:nvPicPr>
          <p:cNvPr id="18" name="Picture 17"/>
          <p:cNvPicPr>
            <a:picLocks noChangeAspect="1"/>
          </p:cNvPicPr>
          <p:nvPr/>
        </p:nvPicPr>
        <p:blipFill>
          <a:blip r:embed="rId3"/>
          <a:stretch>
            <a:fillRect/>
          </a:stretch>
        </p:blipFill>
        <p:spPr>
          <a:xfrm>
            <a:off x="5927441" y="1930760"/>
            <a:ext cx="5959759" cy="4229407"/>
          </a:xfrm>
          <a:prstGeom prst="rect">
            <a:avLst/>
          </a:prstGeom>
        </p:spPr>
      </p:pic>
    </p:spTree>
    <p:extLst>
      <p:ext uri="{BB962C8B-B14F-4D97-AF65-F5344CB8AC3E}">
        <p14:creationId xmlns:p14="http://schemas.microsoft.com/office/powerpoint/2010/main" val="32980007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err="1">
                <a:solidFill>
                  <a:srgbClr val="002060"/>
                </a:solidFill>
              </a:rPr>
              <a:t>struct</a:t>
            </a:r>
            <a:r>
              <a:rPr lang="en-US" sz="4800" dirty="0">
                <a:solidFill>
                  <a:srgbClr val="002060"/>
                </a:solidFill>
              </a:rPr>
              <a:t> in C vs. C++:</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60</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aphicFrame>
        <p:nvGraphicFramePr>
          <p:cNvPr id="15" name="Content Placeholder 14"/>
          <p:cNvGraphicFramePr>
            <a:graphicFrameLocks noGrp="1"/>
          </p:cNvGraphicFramePr>
          <p:nvPr>
            <p:ph idx="1"/>
          </p:nvPr>
        </p:nvGraphicFramePr>
        <p:xfrm>
          <a:off x="484983" y="2557754"/>
          <a:ext cx="9807576" cy="3369564"/>
        </p:xfrm>
        <a:graphic>
          <a:graphicData uri="http://schemas.openxmlformats.org/drawingml/2006/table">
            <a:tbl>
              <a:tblPr>
                <a:tableStyleId>{5940675A-B579-460E-94D1-54222C63F5DA}</a:tableStyleId>
              </a:tblPr>
              <a:tblGrid>
                <a:gridCol w="3269192">
                  <a:extLst>
                    <a:ext uri="{9D8B030D-6E8A-4147-A177-3AD203B41FA5}">
                      <a16:colId xmlns:a16="http://schemas.microsoft.com/office/drawing/2014/main" val="20000"/>
                    </a:ext>
                  </a:extLst>
                </a:gridCol>
                <a:gridCol w="3269192">
                  <a:extLst>
                    <a:ext uri="{9D8B030D-6E8A-4147-A177-3AD203B41FA5}">
                      <a16:colId xmlns:a16="http://schemas.microsoft.com/office/drawing/2014/main" val="20001"/>
                    </a:ext>
                  </a:extLst>
                </a:gridCol>
                <a:gridCol w="3269192">
                  <a:extLst>
                    <a:ext uri="{9D8B030D-6E8A-4147-A177-3AD203B41FA5}">
                      <a16:colId xmlns:a16="http://schemas.microsoft.com/office/drawing/2014/main" val="20002"/>
                    </a:ext>
                  </a:extLst>
                </a:gridCol>
              </a:tblGrid>
              <a:tr h="358902">
                <a:tc>
                  <a:txBody>
                    <a:bodyPr/>
                    <a:lstStyle/>
                    <a:p>
                      <a:r>
                        <a:rPr lang="en-US" sz="1800" b="1" dirty="0"/>
                        <a:t>Feature</a:t>
                      </a:r>
                    </a:p>
                  </a:txBody>
                  <a:tcPr anchor="ctr"/>
                </a:tc>
                <a:tc>
                  <a:txBody>
                    <a:bodyPr/>
                    <a:lstStyle/>
                    <a:p>
                      <a:r>
                        <a:rPr lang="en-US" sz="1800"/>
                        <a:t>struct in C</a:t>
                      </a:r>
                    </a:p>
                  </a:txBody>
                  <a:tcPr anchor="ctr"/>
                </a:tc>
                <a:tc>
                  <a:txBody>
                    <a:bodyPr/>
                    <a:lstStyle/>
                    <a:p>
                      <a:r>
                        <a:rPr lang="en-US" sz="1800" dirty="0" err="1"/>
                        <a:t>struct</a:t>
                      </a:r>
                      <a:r>
                        <a:rPr lang="en-US" sz="1800" dirty="0"/>
                        <a:t> in C++</a:t>
                      </a:r>
                    </a:p>
                  </a:txBody>
                  <a:tcPr anchor="ctr"/>
                </a:tc>
                <a:extLst>
                  <a:ext uri="{0D108BD9-81ED-4DB2-BD59-A6C34878D82A}">
                    <a16:rowId xmlns:a16="http://schemas.microsoft.com/office/drawing/2014/main" val="10000"/>
                  </a:ext>
                </a:extLst>
              </a:tr>
              <a:tr h="358902">
                <a:tc>
                  <a:txBody>
                    <a:bodyPr/>
                    <a:lstStyle/>
                    <a:p>
                      <a:r>
                        <a:rPr lang="en-US" sz="1800" b="1"/>
                        <a:t>Member functions</a:t>
                      </a:r>
                    </a:p>
                  </a:txBody>
                  <a:tcPr anchor="ctr"/>
                </a:tc>
                <a:tc>
                  <a:txBody>
                    <a:bodyPr/>
                    <a:lstStyle/>
                    <a:p>
                      <a:r>
                        <a:rPr lang="en-US" sz="1800"/>
                        <a:t>Not allowed</a:t>
                      </a:r>
                    </a:p>
                  </a:txBody>
                  <a:tcPr anchor="ctr"/>
                </a:tc>
                <a:tc>
                  <a:txBody>
                    <a:bodyPr/>
                    <a:lstStyle/>
                    <a:p>
                      <a:r>
                        <a:rPr lang="en-GB" sz="1800"/>
                        <a:t>Allowed (just like in class)</a:t>
                      </a:r>
                    </a:p>
                  </a:txBody>
                  <a:tcPr anchor="ctr"/>
                </a:tc>
                <a:extLst>
                  <a:ext uri="{0D108BD9-81ED-4DB2-BD59-A6C34878D82A}">
                    <a16:rowId xmlns:a16="http://schemas.microsoft.com/office/drawing/2014/main" val="10001"/>
                  </a:ext>
                </a:extLst>
              </a:tr>
              <a:tr h="358902">
                <a:tc>
                  <a:txBody>
                    <a:bodyPr/>
                    <a:lstStyle/>
                    <a:p>
                      <a:r>
                        <a:rPr lang="en-US" sz="1800" b="1"/>
                        <a:t>Constructors/Destructors</a:t>
                      </a:r>
                    </a:p>
                  </a:txBody>
                  <a:tcPr anchor="ctr"/>
                </a:tc>
                <a:tc>
                  <a:txBody>
                    <a:bodyPr/>
                    <a:lstStyle/>
                    <a:p>
                      <a:r>
                        <a:rPr lang="en-US" sz="1800"/>
                        <a:t>Not allowed</a:t>
                      </a:r>
                    </a:p>
                  </a:txBody>
                  <a:tcPr anchor="ctr"/>
                </a:tc>
                <a:tc>
                  <a:txBody>
                    <a:bodyPr/>
                    <a:lstStyle/>
                    <a:p>
                      <a:r>
                        <a:rPr lang="en-US" sz="1800"/>
                        <a:t>Allowed</a:t>
                      </a:r>
                    </a:p>
                  </a:txBody>
                  <a:tcPr anchor="ctr"/>
                </a:tc>
                <a:extLst>
                  <a:ext uri="{0D108BD9-81ED-4DB2-BD59-A6C34878D82A}">
                    <a16:rowId xmlns:a16="http://schemas.microsoft.com/office/drawing/2014/main" val="10002"/>
                  </a:ext>
                </a:extLst>
              </a:tr>
              <a:tr h="358902">
                <a:tc>
                  <a:txBody>
                    <a:bodyPr/>
                    <a:lstStyle/>
                    <a:p>
                      <a:r>
                        <a:rPr lang="en-US" sz="1800" b="1"/>
                        <a:t>Inheritance</a:t>
                      </a:r>
                    </a:p>
                  </a:txBody>
                  <a:tcPr anchor="ctr"/>
                </a:tc>
                <a:tc>
                  <a:txBody>
                    <a:bodyPr/>
                    <a:lstStyle/>
                    <a:p>
                      <a:r>
                        <a:rPr lang="en-US" sz="1800"/>
                        <a:t>Not supported</a:t>
                      </a:r>
                    </a:p>
                  </a:txBody>
                  <a:tcPr anchor="ctr"/>
                </a:tc>
                <a:tc>
                  <a:txBody>
                    <a:bodyPr/>
                    <a:lstStyle/>
                    <a:p>
                      <a:r>
                        <a:rPr lang="en-US" sz="1800"/>
                        <a:t>Supported</a:t>
                      </a:r>
                    </a:p>
                  </a:txBody>
                  <a:tcPr anchor="ctr"/>
                </a:tc>
                <a:extLst>
                  <a:ext uri="{0D108BD9-81ED-4DB2-BD59-A6C34878D82A}">
                    <a16:rowId xmlns:a16="http://schemas.microsoft.com/office/drawing/2014/main" val="10003"/>
                  </a:ext>
                </a:extLst>
              </a:tr>
              <a:tr h="626364">
                <a:tc>
                  <a:txBody>
                    <a:bodyPr/>
                    <a:lstStyle/>
                    <a:p>
                      <a:r>
                        <a:rPr lang="en-US" sz="1800" b="1"/>
                        <a:t>Access specifiers</a:t>
                      </a:r>
                    </a:p>
                  </a:txBody>
                  <a:tcPr anchor="ctr"/>
                </a:tc>
                <a:tc>
                  <a:txBody>
                    <a:bodyPr/>
                    <a:lstStyle/>
                    <a:p>
                      <a:r>
                        <a:rPr lang="en-GB" sz="1800" dirty="0"/>
                        <a:t>Not available (all members public)</a:t>
                      </a:r>
                    </a:p>
                  </a:txBody>
                  <a:tcPr anchor="ctr"/>
                </a:tc>
                <a:tc>
                  <a:txBody>
                    <a:bodyPr/>
                    <a:lstStyle/>
                    <a:p>
                      <a:r>
                        <a:rPr lang="en-US" sz="1800"/>
                        <a:t>Available (public by default)</a:t>
                      </a:r>
                    </a:p>
                  </a:txBody>
                  <a:tcPr anchor="ctr"/>
                </a:tc>
                <a:extLst>
                  <a:ext uri="{0D108BD9-81ED-4DB2-BD59-A6C34878D82A}">
                    <a16:rowId xmlns:a16="http://schemas.microsoft.com/office/drawing/2014/main" val="10004"/>
                  </a:ext>
                </a:extLst>
              </a:tr>
              <a:tr h="626364">
                <a:tc>
                  <a:txBody>
                    <a:bodyPr/>
                    <a:lstStyle/>
                    <a:p>
                      <a:r>
                        <a:rPr lang="en-US" sz="1800" b="1"/>
                        <a:t>Encapsulation</a:t>
                      </a:r>
                    </a:p>
                  </a:txBody>
                  <a:tcPr anchor="ctr"/>
                </a:tc>
                <a:tc>
                  <a:txBody>
                    <a:bodyPr/>
                    <a:lstStyle/>
                    <a:p>
                      <a:r>
                        <a:rPr lang="en-GB" sz="1800"/>
                        <a:t>Not possible (no private members)</a:t>
                      </a:r>
                    </a:p>
                  </a:txBody>
                  <a:tcPr anchor="ctr"/>
                </a:tc>
                <a:tc>
                  <a:txBody>
                    <a:bodyPr/>
                    <a:lstStyle/>
                    <a:p>
                      <a:r>
                        <a:rPr lang="en-GB" sz="1800"/>
                        <a:t>Possible (can define private members)</a:t>
                      </a:r>
                    </a:p>
                  </a:txBody>
                  <a:tcPr anchor="ctr"/>
                </a:tc>
                <a:extLst>
                  <a:ext uri="{0D108BD9-81ED-4DB2-BD59-A6C34878D82A}">
                    <a16:rowId xmlns:a16="http://schemas.microsoft.com/office/drawing/2014/main" val="10005"/>
                  </a:ext>
                </a:extLst>
              </a:tr>
              <a:tr h="626364">
                <a:tc>
                  <a:txBody>
                    <a:bodyPr/>
                    <a:lstStyle/>
                    <a:p>
                      <a:r>
                        <a:rPr lang="en-US" sz="1800" b="1" dirty="0"/>
                        <a:t>Polymorphism (Virtual Functions)</a:t>
                      </a:r>
                    </a:p>
                  </a:txBody>
                  <a:tcPr anchor="ctr"/>
                </a:tc>
                <a:tc>
                  <a:txBody>
                    <a:bodyPr/>
                    <a:lstStyle/>
                    <a:p>
                      <a:r>
                        <a:rPr lang="en-US" sz="1800"/>
                        <a:t>Not supported</a:t>
                      </a:r>
                    </a:p>
                  </a:txBody>
                  <a:tcPr anchor="ctr"/>
                </a:tc>
                <a:tc>
                  <a:txBody>
                    <a:bodyPr/>
                    <a:lstStyle/>
                    <a:p>
                      <a:r>
                        <a:rPr lang="en-US" sz="1800" dirty="0"/>
                        <a:t>Supported (like in class)</a:t>
                      </a:r>
                    </a:p>
                  </a:txBody>
                  <a:tcPr anchor="ctr"/>
                </a:tc>
                <a:extLst>
                  <a:ext uri="{0D108BD9-81ED-4DB2-BD59-A6C34878D82A}">
                    <a16:rowId xmlns:a16="http://schemas.microsoft.com/office/drawing/2014/main" val="10006"/>
                  </a:ext>
                </a:extLst>
              </a:tr>
            </a:tbl>
          </a:graphicData>
        </a:graphic>
      </p:graphicFrame>
      <p:sp>
        <p:nvSpPr>
          <p:cNvPr id="3" name="Rectangle 2"/>
          <p:cNvSpPr/>
          <p:nvPr/>
        </p:nvSpPr>
        <p:spPr>
          <a:xfrm>
            <a:off x="307975" y="1955725"/>
            <a:ext cx="4107215" cy="424732"/>
          </a:xfrm>
          <a:prstGeom prst="rect">
            <a:avLst/>
          </a:prstGeom>
        </p:spPr>
        <p:txBody>
          <a:bodyPr wrap="none">
            <a:spAutoFit/>
          </a:bodyPr>
          <a:lstStyle/>
          <a:p>
            <a:r>
              <a:rPr lang="en-GB" dirty="0"/>
              <a:t>Summary of </a:t>
            </a:r>
            <a:r>
              <a:rPr lang="en-GB" dirty="0" err="1"/>
              <a:t>struct</a:t>
            </a:r>
            <a:r>
              <a:rPr lang="en-GB" dirty="0"/>
              <a:t> in C vs. C++:</a:t>
            </a:r>
            <a:endParaRPr lang="en-US" dirty="0"/>
          </a:p>
        </p:txBody>
      </p:sp>
    </p:spTree>
    <p:extLst>
      <p:ext uri="{BB962C8B-B14F-4D97-AF65-F5344CB8AC3E}">
        <p14:creationId xmlns:p14="http://schemas.microsoft.com/office/powerpoint/2010/main" val="41081806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a:bodyPr>
          <a:lstStyle/>
          <a:p>
            <a:pPr algn="ctr"/>
            <a:r>
              <a:rPr lang="en-GB" sz="8000" dirty="0">
                <a:cs typeface="Times New Roman" panose="02020603050405020304" pitchFamily="18" charset="0"/>
              </a:rPr>
              <a:t>Union</a:t>
            </a:r>
          </a:p>
        </p:txBody>
      </p:sp>
    </p:spTree>
    <p:extLst>
      <p:ext uri="{BB962C8B-B14F-4D97-AF65-F5344CB8AC3E}">
        <p14:creationId xmlns:p14="http://schemas.microsoft.com/office/powerpoint/2010/main" val="16908271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solidFill>
                  <a:srgbClr val="002060"/>
                </a:solidFill>
              </a:rPr>
              <a:t>Union in C++</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62</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Content Placeholder 15"/>
          <p:cNvSpPr>
            <a:spLocks noGrp="1"/>
          </p:cNvSpPr>
          <p:nvPr>
            <p:ph idx="1"/>
          </p:nvPr>
        </p:nvSpPr>
        <p:spPr>
          <a:xfrm>
            <a:off x="450567" y="1920240"/>
            <a:ext cx="10481604" cy="4422807"/>
          </a:xfrm>
        </p:spPr>
        <p:txBody>
          <a:bodyPr>
            <a:normAutofit/>
          </a:bodyPr>
          <a:lstStyle/>
          <a:p>
            <a:pPr algn="just">
              <a:buFont typeface="Wingdings" panose="05000000000000000000" pitchFamily="2" charset="2"/>
              <a:buChar char="Ø"/>
            </a:pPr>
            <a:r>
              <a:rPr lang="en-GB" sz="2800" dirty="0">
                <a:solidFill>
                  <a:schemeClr val="accent6">
                    <a:lumMod val="50000"/>
                  </a:schemeClr>
                </a:solidFill>
              </a:rPr>
              <a:t>In C++, a union is a special class type that allows storing different data types in the same memory location. </a:t>
            </a:r>
          </a:p>
          <a:p>
            <a:pPr algn="just">
              <a:buFont typeface="Wingdings" panose="05000000000000000000" pitchFamily="2" charset="2"/>
              <a:buChar char="Ø"/>
            </a:pPr>
            <a:r>
              <a:rPr lang="en-GB" sz="2800" dirty="0">
                <a:solidFill>
                  <a:schemeClr val="accent6">
                    <a:lumMod val="50000"/>
                  </a:schemeClr>
                </a:solidFill>
              </a:rPr>
              <a:t>Unlike a </a:t>
            </a:r>
            <a:r>
              <a:rPr lang="en-GB" sz="2800" dirty="0" err="1">
                <a:solidFill>
                  <a:schemeClr val="accent6">
                    <a:lumMod val="50000"/>
                  </a:schemeClr>
                </a:solidFill>
              </a:rPr>
              <a:t>struct</a:t>
            </a:r>
            <a:r>
              <a:rPr lang="en-GB" sz="2800" dirty="0">
                <a:solidFill>
                  <a:schemeClr val="accent6">
                    <a:lumMod val="50000"/>
                  </a:schemeClr>
                </a:solidFill>
              </a:rPr>
              <a:t>, where each member has its own memory location, in a union, all members share the same memory location. </a:t>
            </a:r>
          </a:p>
          <a:p>
            <a:pPr algn="just">
              <a:buFont typeface="Wingdings" panose="05000000000000000000" pitchFamily="2" charset="2"/>
              <a:buChar char="Ø"/>
            </a:pPr>
            <a:r>
              <a:rPr lang="en-GB" sz="2800" dirty="0">
                <a:solidFill>
                  <a:schemeClr val="accent6">
                    <a:lumMod val="50000"/>
                  </a:schemeClr>
                </a:solidFill>
              </a:rPr>
              <a:t>This means only one member can hold a value at any given time, and modifying one member will affect the others.</a:t>
            </a:r>
          </a:p>
          <a:p>
            <a:pPr algn="just">
              <a:buFont typeface="Wingdings" panose="05000000000000000000" pitchFamily="2" charset="2"/>
              <a:buChar char="Ø"/>
            </a:pPr>
            <a:endParaRPr lang="en-GB" sz="2800" dirty="0">
              <a:solidFill>
                <a:schemeClr val="accent6">
                  <a:lumMod val="50000"/>
                </a:schemeClr>
              </a:solidFill>
            </a:endParaRPr>
          </a:p>
        </p:txBody>
      </p:sp>
      <p:sp>
        <p:nvSpPr>
          <p:cNvPr id="7" name="Rectangle 6"/>
          <p:cNvSpPr/>
          <p:nvPr/>
        </p:nvSpPr>
        <p:spPr>
          <a:xfrm>
            <a:off x="950495" y="5052272"/>
            <a:ext cx="4478153" cy="1200329"/>
          </a:xfrm>
          <a:prstGeom prst="rect">
            <a:avLst/>
          </a:prstGeom>
        </p:spPr>
        <p:txBody>
          <a:bodyPr wrap="square">
            <a:spAutoFit/>
          </a:bodyPr>
          <a:lstStyle/>
          <a:p>
            <a:pPr algn="just"/>
            <a:r>
              <a:rPr lang="en-GB" sz="2400" dirty="0">
                <a:solidFill>
                  <a:srgbClr val="0070C0"/>
                </a:solidFill>
              </a:rPr>
              <a:t>union </a:t>
            </a:r>
            <a:r>
              <a:rPr lang="en-GB" sz="2400" dirty="0" err="1">
                <a:solidFill>
                  <a:srgbClr val="0070C0"/>
                </a:solidFill>
              </a:rPr>
              <a:t>unionName</a:t>
            </a:r>
            <a:r>
              <a:rPr lang="en-GB" sz="2400" dirty="0">
                <a:solidFill>
                  <a:srgbClr val="0070C0"/>
                </a:solidFill>
              </a:rPr>
              <a:t> {   </a:t>
            </a:r>
          </a:p>
          <a:p>
            <a:pPr algn="just"/>
            <a:r>
              <a:rPr lang="en-GB" sz="2400" dirty="0">
                <a:solidFill>
                  <a:srgbClr val="0070C0"/>
                </a:solidFill>
              </a:rPr>
              <a:t>dataType1 member1;   </a:t>
            </a:r>
          </a:p>
          <a:p>
            <a:pPr algn="just"/>
            <a:r>
              <a:rPr lang="en-GB" sz="2400" dirty="0">
                <a:solidFill>
                  <a:srgbClr val="0070C0"/>
                </a:solidFill>
              </a:rPr>
              <a:t>dataType2 member2;};</a:t>
            </a:r>
          </a:p>
        </p:txBody>
      </p:sp>
    </p:spTree>
    <p:extLst>
      <p:ext uri="{BB962C8B-B14F-4D97-AF65-F5344CB8AC3E}">
        <p14:creationId xmlns:p14="http://schemas.microsoft.com/office/powerpoint/2010/main" val="32127571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solidFill>
                  <a:srgbClr val="002060"/>
                </a:solidFill>
              </a:rPr>
              <a:t>Union in C++</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63</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Content Placeholder 6"/>
          <p:cNvPicPr>
            <a:picLocks noGrp="1" noChangeAspect="1"/>
          </p:cNvPicPr>
          <p:nvPr>
            <p:ph idx="1"/>
          </p:nvPr>
        </p:nvPicPr>
        <p:blipFill>
          <a:blip r:embed="rId3"/>
          <a:stretch>
            <a:fillRect/>
          </a:stretch>
        </p:blipFill>
        <p:spPr>
          <a:xfrm>
            <a:off x="3425637" y="1771797"/>
            <a:ext cx="6227310" cy="4488677"/>
          </a:xfrm>
          <a:prstGeom prst="rect">
            <a:avLst/>
          </a:prstGeom>
        </p:spPr>
      </p:pic>
    </p:spTree>
    <p:extLst>
      <p:ext uri="{BB962C8B-B14F-4D97-AF65-F5344CB8AC3E}">
        <p14:creationId xmlns:p14="http://schemas.microsoft.com/office/powerpoint/2010/main" val="42769866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a:bodyPr>
          <a:lstStyle/>
          <a:p>
            <a:pPr algn="ctr"/>
            <a:r>
              <a:rPr lang="en-GB" sz="8000" dirty="0">
                <a:cs typeface="Times New Roman" panose="02020603050405020304" pitchFamily="18" charset="0"/>
              </a:rPr>
              <a:t>enumerated</a:t>
            </a:r>
          </a:p>
        </p:txBody>
      </p:sp>
    </p:spTree>
    <p:extLst>
      <p:ext uri="{BB962C8B-B14F-4D97-AF65-F5344CB8AC3E}">
        <p14:creationId xmlns:p14="http://schemas.microsoft.com/office/powerpoint/2010/main" val="12217100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enumerated</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65</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Content Placeholder 10"/>
          <p:cNvSpPr>
            <a:spLocks noGrp="1"/>
          </p:cNvSpPr>
          <p:nvPr>
            <p:ph idx="1"/>
          </p:nvPr>
        </p:nvSpPr>
        <p:spPr>
          <a:xfrm>
            <a:off x="485618" y="1737361"/>
            <a:ext cx="10535307" cy="4230302"/>
          </a:xfrm>
        </p:spPr>
        <p:txBody>
          <a:bodyPr>
            <a:normAutofit/>
          </a:bodyPr>
          <a:lstStyle/>
          <a:p>
            <a:pPr>
              <a:buFont typeface="Wingdings" panose="05000000000000000000" pitchFamily="2" charset="2"/>
              <a:buChar char="Ø"/>
            </a:pPr>
            <a:r>
              <a:rPr lang="en-US" dirty="0"/>
              <a:t> </a:t>
            </a:r>
            <a:r>
              <a:rPr lang="en-GB" sz="2800" dirty="0"/>
              <a:t>In C++, an </a:t>
            </a:r>
            <a:r>
              <a:rPr lang="en-GB" sz="2800" dirty="0" err="1"/>
              <a:t>enum</a:t>
            </a:r>
            <a:r>
              <a:rPr lang="en-GB" sz="2800" dirty="0"/>
              <a:t> (short for enumeration) is a user-defined data type that consists of integral constants. </a:t>
            </a:r>
          </a:p>
          <a:p>
            <a:pPr>
              <a:buFont typeface="Wingdings" panose="05000000000000000000" pitchFamily="2" charset="2"/>
              <a:buChar char="Ø"/>
            </a:pPr>
            <a:r>
              <a:rPr lang="en-GB" sz="2800" dirty="0"/>
              <a:t>You can use an </a:t>
            </a:r>
            <a:r>
              <a:rPr lang="en-GB" sz="2800" dirty="0" err="1"/>
              <a:t>enum</a:t>
            </a:r>
            <a:r>
              <a:rPr lang="en-GB" sz="2800" dirty="0"/>
              <a:t> to assign names to a set of values, which makes the code more readable and manageable.</a:t>
            </a:r>
          </a:p>
          <a:p>
            <a:pPr>
              <a:buFont typeface="Wingdings" panose="05000000000000000000" pitchFamily="2" charset="2"/>
              <a:buChar char="Ø"/>
            </a:pPr>
            <a:r>
              <a:rPr lang="en-GB" sz="2800" dirty="0"/>
              <a:t>Syntax:</a:t>
            </a:r>
          </a:p>
          <a:p>
            <a:pPr marL="0" indent="0">
              <a:buNone/>
            </a:pPr>
            <a:r>
              <a:rPr lang="en-GB" sz="2800" dirty="0" err="1">
                <a:solidFill>
                  <a:srgbClr val="0070C0"/>
                </a:solidFill>
              </a:rPr>
              <a:t>enum</a:t>
            </a:r>
            <a:r>
              <a:rPr lang="en-GB" sz="2800" dirty="0">
                <a:solidFill>
                  <a:srgbClr val="0070C0"/>
                </a:solidFill>
              </a:rPr>
              <a:t> </a:t>
            </a:r>
            <a:r>
              <a:rPr lang="en-GB" sz="2800" dirty="0" err="1">
                <a:solidFill>
                  <a:srgbClr val="0070C0"/>
                </a:solidFill>
              </a:rPr>
              <a:t>enum_name</a:t>
            </a:r>
            <a:r>
              <a:rPr lang="en-GB" sz="2800" dirty="0">
                <a:solidFill>
                  <a:srgbClr val="0070C0"/>
                </a:solidFill>
              </a:rPr>
              <a:t> { value1, value2, value3, ... };</a:t>
            </a:r>
          </a:p>
        </p:txBody>
      </p:sp>
    </p:spTree>
    <p:extLst>
      <p:ext uri="{BB962C8B-B14F-4D97-AF65-F5344CB8AC3E}">
        <p14:creationId xmlns:p14="http://schemas.microsoft.com/office/powerpoint/2010/main" val="18675854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enumerated</a:t>
            </a:r>
            <a:endParaRPr lang="en-US" sz="4800" dirty="0">
              <a:solidFill>
                <a:srgbClr val="002060"/>
              </a:solidFill>
            </a:endParaRPr>
          </a:p>
        </p:txBody>
      </p:sp>
      <p:sp>
        <p:nvSpPr>
          <p:cNvPr id="5" name="Slide Number Placeholder 4"/>
          <p:cNvSpPr>
            <a:spLocks noGrp="1"/>
          </p:cNvSpPr>
          <p:nvPr>
            <p:ph type="sldNum" sz="quarter" idx="4"/>
          </p:nvPr>
        </p:nvSpPr>
        <p:spPr>
          <a:xfrm>
            <a:off x="9477821" y="6439449"/>
            <a:ext cx="1279224" cy="294401"/>
          </a:xfrm>
        </p:spPr>
        <p:txBody>
          <a:bodyPr/>
          <a:lstStyle/>
          <a:p>
            <a:fld id="{AD33D9D5-3F94-4D0E-99A1-5E245C39E9B7}" type="slidenum">
              <a:rPr lang="en-US" smtClean="0"/>
              <a:pPr/>
              <a:t>66</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Content Placeholder 6"/>
          <p:cNvPicPr>
            <a:picLocks noGrp="1" noChangeAspect="1"/>
          </p:cNvPicPr>
          <p:nvPr>
            <p:ph idx="1"/>
          </p:nvPr>
        </p:nvPicPr>
        <p:blipFill>
          <a:blip r:embed="rId3"/>
          <a:stretch>
            <a:fillRect/>
          </a:stretch>
        </p:blipFill>
        <p:spPr>
          <a:xfrm>
            <a:off x="808489" y="1793537"/>
            <a:ext cx="8220008" cy="4424382"/>
          </a:xfrm>
          <a:prstGeom prst="rect">
            <a:avLst/>
          </a:prstGeom>
        </p:spPr>
      </p:pic>
    </p:spTree>
    <p:extLst>
      <p:ext uri="{BB962C8B-B14F-4D97-AF65-F5344CB8AC3E}">
        <p14:creationId xmlns:p14="http://schemas.microsoft.com/office/powerpoint/2010/main" val="3105183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enumerated</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67</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Content Placeholder 10"/>
          <p:cNvSpPr>
            <a:spLocks noGrp="1"/>
          </p:cNvSpPr>
          <p:nvPr>
            <p:ph idx="1"/>
          </p:nvPr>
        </p:nvSpPr>
        <p:spPr>
          <a:xfrm>
            <a:off x="705664" y="2122372"/>
            <a:ext cx="10535307" cy="4230302"/>
          </a:xfrm>
        </p:spPr>
        <p:txBody>
          <a:bodyPr>
            <a:noAutofit/>
          </a:bodyPr>
          <a:lstStyle/>
          <a:p>
            <a:pPr marL="0" indent="0">
              <a:buNone/>
            </a:pPr>
            <a:r>
              <a:rPr lang="en-GB" sz="2400" dirty="0"/>
              <a:t>Explanation:</a:t>
            </a:r>
          </a:p>
          <a:p>
            <a:pPr>
              <a:buFont typeface="Wingdings" panose="05000000000000000000" pitchFamily="2" charset="2"/>
              <a:buChar char="Ø"/>
            </a:pPr>
            <a:r>
              <a:rPr lang="en-GB" sz="2400" dirty="0"/>
              <a:t>The </a:t>
            </a:r>
            <a:r>
              <a:rPr lang="en-GB" sz="2400" dirty="0" err="1"/>
              <a:t>enum</a:t>
            </a:r>
            <a:r>
              <a:rPr lang="en-GB" sz="2400" dirty="0"/>
              <a:t> </a:t>
            </a:r>
            <a:r>
              <a:rPr lang="en-GB" sz="2400" dirty="0" err="1"/>
              <a:t>DifficultyLevel</a:t>
            </a:r>
            <a:r>
              <a:rPr lang="en-GB" sz="2400" dirty="0"/>
              <a:t> has four values</a:t>
            </a:r>
            <a:r>
              <a:rPr lang="en-GB" sz="2400" dirty="0">
                <a:solidFill>
                  <a:srgbClr val="C00000"/>
                </a:solidFill>
              </a:rPr>
              <a:t>: Easy, Medium, Hard, and Expert</a:t>
            </a:r>
            <a:r>
              <a:rPr lang="en-GB" sz="2400" dirty="0"/>
              <a:t>.</a:t>
            </a:r>
          </a:p>
          <a:p>
            <a:pPr>
              <a:buFont typeface="Wingdings" panose="05000000000000000000" pitchFamily="2" charset="2"/>
              <a:buChar char="Ø"/>
            </a:pPr>
            <a:r>
              <a:rPr lang="en-GB" sz="2400" dirty="0"/>
              <a:t>By default, </a:t>
            </a:r>
            <a:r>
              <a:rPr lang="en-GB" sz="2400" dirty="0">
                <a:solidFill>
                  <a:srgbClr val="0070C0"/>
                </a:solidFill>
              </a:rPr>
              <a:t>Easy is assigned the value 0, Medium is 1, Hard is 2, and Expert is 3.</a:t>
            </a:r>
          </a:p>
          <a:p>
            <a:pPr>
              <a:buFont typeface="Wingdings" panose="05000000000000000000" pitchFamily="2" charset="2"/>
              <a:buChar char="Ø"/>
            </a:pPr>
            <a:r>
              <a:rPr lang="en-GB" sz="2400" dirty="0"/>
              <a:t>In the main function, the variable </a:t>
            </a:r>
            <a:r>
              <a:rPr lang="en-GB" sz="2400" dirty="0" err="1"/>
              <a:t>currentLevel</a:t>
            </a:r>
            <a:r>
              <a:rPr lang="en-GB" sz="2400" dirty="0"/>
              <a:t> is assigned the value Medium.</a:t>
            </a:r>
          </a:p>
          <a:p>
            <a:pPr>
              <a:buFont typeface="Wingdings" panose="05000000000000000000" pitchFamily="2" charset="2"/>
              <a:buChar char="Ø"/>
            </a:pPr>
            <a:r>
              <a:rPr lang="en-GB" sz="2400" dirty="0"/>
              <a:t>When you print </a:t>
            </a:r>
            <a:r>
              <a:rPr lang="en-GB" sz="2400" dirty="0" err="1"/>
              <a:t>currentLevel</a:t>
            </a:r>
            <a:r>
              <a:rPr lang="en-GB" sz="2400" dirty="0"/>
              <a:t>, it will output 1 because Medium is the second item (starting from 0).</a:t>
            </a:r>
            <a:endParaRPr lang="en-US" sz="2400" dirty="0"/>
          </a:p>
        </p:txBody>
      </p:sp>
    </p:spTree>
    <p:extLst>
      <p:ext uri="{BB962C8B-B14F-4D97-AF65-F5344CB8AC3E}">
        <p14:creationId xmlns:p14="http://schemas.microsoft.com/office/powerpoint/2010/main" val="84320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enumerated</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68</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Content Placeholder 10"/>
          <p:cNvSpPr>
            <a:spLocks noGrp="1"/>
          </p:cNvSpPr>
          <p:nvPr>
            <p:ph idx="1"/>
          </p:nvPr>
        </p:nvSpPr>
        <p:spPr>
          <a:xfrm>
            <a:off x="705664" y="2122372"/>
            <a:ext cx="10535307" cy="4230302"/>
          </a:xfrm>
        </p:spPr>
        <p:txBody>
          <a:bodyPr>
            <a:noAutofit/>
          </a:bodyPr>
          <a:lstStyle/>
          <a:p>
            <a:pPr>
              <a:buFont typeface="Wingdings" panose="05000000000000000000" pitchFamily="2" charset="2"/>
              <a:buChar char="Ø"/>
            </a:pPr>
            <a:r>
              <a:rPr lang="en-US" sz="2400" dirty="0"/>
              <a:t> </a:t>
            </a:r>
            <a:r>
              <a:rPr lang="en-GB" sz="2400" dirty="0">
                <a:solidFill>
                  <a:srgbClr val="C00000"/>
                </a:solidFill>
              </a:rPr>
              <a:t>Customizing </a:t>
            </a:r>
            <a:r>
              <a:rPr lang="en-GB" sz="2400" dirty="0" err="1">
                <a:solidFill>
                  <a:srgbClr val="C00000"/>
                </a:solidFill>
              </a:rPr>
              <a:t>Enum</a:t>
            </a:r>
            <a:r>
              <a:rPr lang="en-GB" sz="2400" dirty="0"/>
              <a:t> Values:</a:t>
            </a:r>
          </a:p>
          <a:p>
            <a:pPr>
              <a:buFont typeface="Wingdings" panose="05000000000000000000" pitchFamily="2" charset="2"/>
              <a:buChar char="Ø"/>
            </a:pPr>
            <a:r>
              <a:rPr lang="en-GB" sz="2400" dirty="0"/>
              <a:t>You can assign custom values to the </a:t>
            </a:r>
            <a:r>
              <a:rPr lang="en-GB" sz="2400" dirty="0" err="1"/>
              <a:t>enum</a:t>
            </a:r>
            <a:r>
              <a:rPr lang="en-GB" sz="2400" dirty="0"/>
              <a:t> constants if desired:</a:t>
            </a:r>
          </a:p>
          <a:p>
            <a:pPr>
              <a:buFont typeface="Wingdings" panose="05000000000000000000" pitchFamily="2" charset="2"/>
              <a:buChar char="Ø"/>
            </a:pPr>
            <a:endParaRPr lang="en-US" sz="2400" dirty="0"/>
          </a:p>
        </p:txBody>
      </p:sp>
      <p:pic>
        <p:nvPicPr>
          <p:cNvPr id="3" name="Picture 2"/>
          <p:cNvPicPr>
            <a:picLocks noChangeAspect="1"/>
          </p:cNvPicPr>
          <p:nvPr/>
        </p:nvPicPr>
        <p:blipFill>
          <a:blip r:embed="rId3"/>
          <a:stretch>
            <a:fillRect/>
          </a:stretch>
        </p:blipFill>
        <p:spPr>
          <a:xfrm>
            <a:off x="3592581" y="3360431"/>
            <a:ext cx="4032993" cy="2030533"/>
          </a:xfrm>
          <a:prstGeom prst="rect">
            <a:avLst/>
          </a:prstGeom>
        </p:spPr>
      </p:pic>
    </p:spTree>
    <p:extLst>
      <p:ext uri="{BB962C8B-B14F-4D97-AF65-F5344CB8AC3E}">
        <p14:creationId xmlns:p14="http://schemas.microsoft.com/office/powerpoint/2010/main" val="8637642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fontScale="90000"/>
          </a:bodyPr>
          <a:lstStyle/>
          <a:p>
            <a:pPr algn="ctr"/>
            <a:r>
              <a:rPr lang="en-GB" sz="8000" dirty="0">
                <a:solidFill>
                  <a:schemeClr val="accent6">
                    <a:lumMod val="50000"/>
                  </a:schemeClr>
                </a:solidFill>
                <a:cs typeface="Times New Roman" panose="02020603050405020304" pitchFamily="18" charset="0"/>
              </a:rPr>
              <a:t>Drive Data Types</a:t>
            </a:r>
            <a:br>
              <a:rPr lang="en-GB" sz="8000" dirty="0">
                <a:solidFill>
                  <a:schemeClr val="accent6">
                    <a:lumMod val="50000"/>
                  </a:schemeClr>
                </a:solidFill>
                <a:cs typeface="Times New Roman" panose="02020603050405020304" pitchFamily="18" charset="0"/>
              </a:rPr>
            </a:br>
            <a:r>
              <a:rPr lang="en-GB" sz="8000" dirty="0">
                <a:solidFill>
                  <a:srgbClr val="C00000"/>
                </a:solidFill>
                <a:cs typeface="Times New Roman" panose="02020603050405020304" pitchFamily="18" charset="0"/>
              </a:rPr>
              <a:t>week-4</a:t>
            </a:r>
            <a:endParaRPr lang="en-GB" sz="8000" dirty="0">
              <a:solidFill>
                <a:schemeClr val="accent6">
                  <a:lumMod val="50000"/>
                </a:schemeClr>
              </a:solidFill>
              <a:cs typeface="Times New Roman" panose="02020603050405020304" pitchFamily="18" charset="0"/>
            </a:endParaRPr>
          </a:p>
        </p:txBody>
      </p:sp>
    </p:spTree>
    <p:extLst>
      <p:ext uri="{BB962C8B-B14F-4D97-AF65-F5344CB8AC3E}">
        <p14:creationId xmlns:p14="http://schemas.microsoft.com/office/powerpoint/2010/main" val="38909267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a:bodyPr>
          <a:lstStyle/>
          <a:p>
            <a:pPr algn="ctr"/>
            <a:r>
              <a:rPr lang="en-GB" sz="8000" dirty="0">
                <a:cs typeface="Times New Roman" panose="02020603050405020304" pitchFamily="18" charset="0"/>
              </a:rPr>
              <a:t>Array</a:t>
            </a:r>
          </a:p>
        </p:txBody>
      </p:sp>
    </p:spTree>
    <p:extLst>
      <p:ext uri="{BB962C8B-B14F-4D97-AF65-F5344CB8AC3E}">
        <p14:creationId xmlns:p14="http://schemas.microsoft.com/office/powerpoint/2010/main" val="26094963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5231" y="334996"/>
            <a:ext cx="9806940" cy="1118684"/>
          </a:xfrm>
        </p:spPr>
        <p:txBody>
          <a:bodyPr>
            <a:normAutofit/>
          </a:bodyPr>
          <a:lstStyle/>
          <a:p>
            <a:pPr algn="ctr"/>
            <a:r>
              <a:rPr lang="en-US" sz="4800" dirty="0">
                <a:solidFill>
                  <a:srgbClr val="002060"/>
                </a:solidFill>
              </a:rPr>
              <a:t>Array</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71</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Rectangle 2"/>
          <p:cNvSpPr>
            <a:spLocks noGrp="1" noChangeArrowheads="1"/>
          </p:cNvSpPr>
          <p:nvPr>
            <p:ph idx="1"/>
          </p:nvPr>
        </p:nvSpPr>
        <p:spPr bwMode="auto">
          <a:xfrm>
            <a:off x="515603" y="1829064"/>
            <a:ext cx="11026196"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An array in C++ is a collection of elements of the same data type, stored in contiguous memory locations. </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Arrays are static, meaning their size must be specified at the time of declaration and cannot be changed.</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US" sz="2800" dirty="0">
                <a:solidFill>
                  <a:schemeClr val="tx1"/>
                </a:solidFill>
                <a:latin typeface="Arial" panose="020B0604020202020204" pitchFamily="34" charset="0"/>
              </a:rPr>
              <a:t>Syntax for a 1D Array:</a:t>
            </a:r>
          </a:p>
          <a:p>
            <a:pPr marL="0" lvl="0" indent="0" algn="just" defTabSz="914400" eaLnBrk="0" fontAlgn="base" hangingPunct="0">
              <a:lnSpc>
                <a:spcPct val="100000"/>
              </a:lnSpc>
              <a:spcBef>
                <a:spcPct val="0"/>
              </a:spcBef>
              <a:spcAft>
                <a:spcPct val="0"/>
              </a:spcAft>
              <a:buClrTx/>
              <a:buSzTx/>
              <a:buNone/>
            </a:pPr>
            <a:r>
              <a:rPr lang="en-US" sz="2800" dirty="0" err="1">
                <a:solidFill>
                  <a:srgbClr val="0070C0"/>
                </a:solidFill>
              </a:rPr>
              <a:t>data_type</a:t>
            </a:r>
            <a:r>
              <a:rPr lang="en-US" sz="2800" dirty="0">
                <a:solidFill>
                  <a:srgbClr val="0070C0"/>
                </a:solidFill>
              </a:rPr>
              <a:t> </a:t>
            </a:r>
            <a:r>
              <a:rPr lang="en-US" sz="2800" dirty="0" err="1">
                <a:solidFill>
                  <a:srgbClr val="0070C0"/>
                </a:solidFill>
              </a:rPr>
              <a:t>array_name</a:t>
            </a:r>
            <a:r>
              <a:rPr lang="en-US" sz="2800" dirty="0">
                <a:solidFill>
                  <a:srgbClr val="0070C0"/>
                </a:solidFill>
              </a:rPr>
              <a:t>[</a:t>
            </a:r>
            <a:r>
              <a:rPr lang="en-US" sz="2800" dirty="0" err="1">
                <a:solidFill>
                  <a:srgbClr val="0070C0"/>
                </a:solidFill>
              </a:rPr>
              <a:t>array_size</a:t>
            </a:r>
            <a:r>
              <a:rPr lang="en-US" sz="2800" dirty="0">
                <a:solidFill>
                  <a:srgbClr val="0070C0"/>
                </a:solidFill>
              </a:rPr>
              <a:t>];</a:t>
            </a:r>
            <a:endParaRPr kumimoji="0" lang="en-US" sz="2800" b="0" i="0" u="none" strike="noStrike" cap="none" normalizeH="0" baseline="0" dirty="0">
              <a:ln>
                <a:noFill/>
              </a:ln>
              <a:solidFill>
                <a:srgbClr val="0070C0"/>
              </a:solidFill>
              <a:effectLst/>
              <a:latin typeface="Arial" panose="020B0604020202020204" pitchFamily="34" charset="0"/>
            </a:endParaRPr>
          </a:p>
        </p:txBody>
      </p:sp>
    </p:spTree>
    <p:extLst>
      <p:ext uri="{BB962C8B-B14F-4D97-AF65-F5344CB8AC3E}">
        <p14:creationId xmlns:p14="http://schemas.microsoft.com/office/powerpoint/2010/main" val="34533941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5231" y="334996"/>
            <a:ext cx="9806940" cy="1118684"/>
          </a:xfrm>
        </p:spPr>
        <p:txBody>
          <a:bodyPr>
            <a:normAutofit/>
          </a:bodyPr>
          <a:lstStyle/>
          <a:p>
            <a:pPr algn="ctr"/>
            <a:r>
              <a:rPr lang="en-US" sz="4800" dirty="0">
                <a:solidFill>
                  <a:srgbClr val="002060"/>
                </a:solidFill>
              </a:rPr>
              <a:t>Array</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72</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Rectangle 2"/>
          <p:cNvSpPr>
            <a:spLocks noGrp="1" noChangeArrowheads="1"/>
          </p:cNvSpPr>
          <p:nvPr>
            <p:ph idx="1"/>
          </p:nvPr>
        </p:nvSpPr>
        <p:spPr bwMode="auto">
          <a:xfrm>
            <a:off x="450567" y="1963007"/>
            <a:ext cx="1102619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Example of Declaring, Initializing, and Accessing an Array:</a:t>
            </a:r>
            <a:endParaRPr kumimoji="0" lang="en-US" sz="2800" b="0" i="0" u="none" strike="noStrike" cap="none" normalizeH="0" baseline="0" dirty="0">
              <a:ln>
                <a:noFill/>
              </a:ln>
              <a:solidFill>
                <a:schemeClr val="tx1"/>
              </a:solidFill>
              <a:effectLst/>
              <a:latin typeface="Arial" panose="020B0604020202020204" pitchFamily="34" charset="0"/>
            </a:endParaRPr>
          </a:p>
        </p:txBody>
      </p:sp>
      <p:pic>
        <p:nvPicPr>
          <p:cNvPr id="3" name="Picture 2"/>
          <p:cNvPicPr>
            <a:picLocks noChangeAspect="1"/>
          </p:cNvPicPr>
          <p:nvPr/>
        </p:nvPicPr>
        <p:blipFill rotWithShape="1">
          <a:blip r:embed="rId3"/>
          <a:srcRect b="8561"/>
          <a:stretch/>
        </p:blipFill>
        <p:spPr>
          <a:xfrm>
            <a:off x="460375" y="2486227"/>
            <a:ext cx="9202380" cy="3662413"/>
          </a:xfrm>
          <a:prstGeom prst="rect">
            <a:avLst/>
          </a:prstGeom>
        </p:spPr>
      </p:pic>
      <p:pic>
        <p:nvPicPr>
          <p:cNvPr id="7" name="Picture 6"/>
          <p:cNvPicPr>
            <a:picLocks noChangeAspect="1"/>
          </p:cNvPicPr>
          <p:nvPr/>
        </p:nvPicPr>
        <p:blipFill>
          <a:blip r:embed="rId4"/>
          <a:stretch>
            <a:fillRect/>
          </a:stretch>
        </p:blipFill>
        <p:spPr>
          <a:xfrm>
            <a:off x="7052210" y="4653357"/>
            <a:ext cx="4556094" cy="1547764"/>
          </a:xfrm>
          <a:prstGeom prst="rect">
            <a:avLst/>
          </a:prstGeom>
        </p:spPr>
      </p:pic>
      <p:sp>
        <p:nvSpPr>
          <p:cNvPr id="8" name="Rectangle 7"/>
          <p:cNvSpPr/>
          <p:nvPr/>
        </p:nvSpPr>
        <p:spPr>
          <a:xfrm>
            <a:off x="6956909" y="4250472"/>
            <a:ext cx="1091966" cy="424732"/>
          </a:xfrm>
          <a:prstGeom prst="rect">
            <a:avLst/>
          </a:prstGeom>
        </p:spPr>
        <p:txBody>
          <a:bodyPr wrap="none">
            <a:spAutoFit/>
          </a:bodyPr>
          <a:lstStyle/>
          <a:p>
            <a:r>
              <a:rPr lang="en-US" dirty="0"/>
              <a:t>Output:</a:t>
            </a:r>
          </a:p>
        </p:txBody>
      </p:sp>
    </p:spTree>
    <p:extLst>
      <p:ext uri="{BB962C8B-B14F-4D97-AF65-F5344CB8AC3E}">
        <p14:creationId xmlns:p14="http://schemas.microsoft.com/office/powerpoint/2010/main" val="5331336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5231" y="334996"/>
            <a:ext cx="9806940" cy="1118684"/>
          </a:xfrm>
        </p:spPr>
        <p:txBody>
          <a:bodyPr>
            <a:normAutofit/>
          </a:bodyPr>
          <a:lstStyle/>
          <a:p>
            <a:pPr algn="ctr"/>
            <a:r>
              <a:rPr lang="en-US" sz="4800" dirty="0">
                <a:solidFill>
                  <a:srgbClr val="002060"/>
                </a:solidFill>
              </a:rPr>
              <a:t>2d-Array</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73</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Rectangle 2"/>
          <p:cNvSpPr>
            <a:spLocks noGrp="1" noChangeArrowheads="1"/>
          </p:cNvSpPr>
          <p:nvPr>
            <p:ph idx="1"/>
          </p:nvPr>
        </p:nvSpPr>
        <p:spPr bwMode="auto">
          <a:xfrm>
            <a:off x="450567" y="2127448"/>
            <a:ext cx="11026196"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In C++, a </a:t>
            </a:r>
            <a:r>
              <a:rPr lang="en-GB" sz="2800" dirty="0">
                <a:solidFill>
                  <a:srgbClr val="C00000"/>
                </a:solidFill>
                <a:latin typeface="Arial" panose="020B0604020202020204" pitchFamily="34" charset="0"/>
              </a:rPr>
              <a:t>2D</a:t>
            </a:r>
            <a:r>
              <a:rPr lang="en-GB" sz="2800" dirty="0">
                <a:solidFill>
                  <a:schemeClr val="tx1"/>
                </a:solidFill>
                <a:latin typeface="Arial" panose="020B0604020202020204" pitchFamily="34" charset="0"/>
              </a:rPr>
              <a:t> array is essentially an array of arrays. </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You can define a </a:t>
            </a:r>
            <a:r>
              <a:rPr lang="en-GB" sz="2800" dirty="0">
                <a:solidFill>
                  <a:srgbClr val="C00000"/>
                </a:solidFill>
                <a:latin typeface="Arial" panose="020B0604020202020204" pitchFamily="34" charset="0"/>
              </a:rPr>
              <a:t>2D</a:t>
            </a:r>
            <a:r>
              <a:rPr lang="en-GB" sz="2800" dirty="0">
                <a:solidFill>
                  <a:schemeClr val="tx1"/>
                </a:solidFill>
                <a:latin typeface="Arial" panose="020B0604020202020204" pitchFamily="34" charset="0"/>
              </a:rPr>
              <a:t> array with a specific number of </a:t>
            </a:r>
            <a:r>
              <a:rPr lang="en-GB" sz="2800" dirty="0">
                <a:solidFill>
                  <a:srgbClr val="C00000"/>
                </a:solidFill>
                <a:latin typeface="Arial" panose="020B0604020202020204" pitchFamily="34" charset="0"/>
              </a:rPr>
              <a:t>rows</a:t>
            </a:r>
            <a:r>
              <a:rPr lang="en-GB" sz="2800" dirty="0">
                <a:solidFill>
                  <a:schemeClr val="tx1"/>
                </a:solidFill>
                <a:latin typeface="Arial" panose="020B0604020202020204" pitchFamily="34" charset="0"/>
              </a:rPr>
              <a:t> and </a:t>
            </a:r>
            <a:r>
              <a:rPr lang="en-GB" sz="2800" dirty="0">
                <a:solidFill>
                  <a:srgbClr val="C00000"/>
                </a:solidFill>
                <a:latin typeface="Arial" panose="020B0604020202020204" pitchFamily="34" charset="0"/>
              </a:rPr>
              <a:t>columns</a:t>
            </a:r>
            <a:r>
              <a:rPr lang="en-GB" sz="2800" dirty="0">
                <a:solidFill>
                  <a:schemeClr val="tx1"/>
                </a:solidFill>
                <a:latin typeface="Arial" panose="020B0604020202020204" pitchFamily="34" charset="0"/>
              </a:rPr>
              <a:t>, and then access or manipulate its elements using </a:t>
            </a:r>
            <a:r>
              <a:rPr lang="en-GB" sz="2800" dirty="0">
                <a:solidFill>
                  <a:srgbClr val="C00000"/>
                </a:solidFill>
                <a:latin typeface="Arial" panose="020B0604020202020204" pitchFamily="34" charset="0"/>
              </a:rPr>
              <a:t>two</a:t>
            </a:r>
            <a:r>
              <a:rPr lang="en-GB" sz="2800" dirty="0">
                <a:solidFill>
                  <a:schemeClr val="tx1"/>
                </a:solidFill>
                <a:latin typeface="Arial" panose="020B0604020202020204" pitchFamily="34" charset="0"/>
              </a:rPr>
              <a:t> indices: one for the </a:t>
            </a:r>
            <a:r>
              <a:rPr lang="en-GB" sz="2800" dirty="0">
                <a:solidFill>
                  <a:srgbClr val="C00000"/>
                </a:solidFill>
                <a:latin typeface="Arial" panose="020B0604020202020204" pitchFamily="34" charset="0"/>
              </a:rPr>
              <a:t>row</a:t>
            </a:r>
            <a:r>
              <a:rPr lang="en-GB" sz="2800" dirty="0">
                <a:solidFill>
                  <a:schemeClr val="tx1"/>
                </a:solidFill>
                <a:latin typeface="Arial" panose="020B0604020202020204" pitchFamily="34" charset="0"/>
              </a:rPr>
              <a:t> and one for the </a:t>
            </a:r>
            <a:r>
              <a:rPr lang="en-GB" sz="2800" dirty="0">
                <a:solidFill>
                  <a:srgbClr val="C00000"/>
                </a:solidFill>
                <a:latin typeface="Arial" panose="020B0604020202020204" pitchFamily="34" charset="0"/>
              </a:rPr>
              <a:t>column</a:t>
            </a:r>
            <a:r>
              <a:rPr lang="en-GB" sz="2800" dirty="0">
                <a:solidFill>
                  <a:schemeClr val="tx1"/>
                </a:solidFill>
                <a:latin typeface="Arial" panose="020B0604020202020204" pitchFamily="34" charset="0"/>
              </a:rPr>
              <a:t>.</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US" sz="2800" dirty="0">
                <a:solidFill>
                  <a:schemeClr val="tx1"/>
                </a:solidFill>
                <a:latin typeface="Arial" panose="020B0604020202020204" pitchFamily="34" charset="0"/>
              </a:rPr>
              <a:t>Syntax for a 2D Array:</a:t>
            </a:r>
          </a:p>
          <a:p>
            <a:pPr marL="0" lvl="0" indent="0" algn="just" defTabSz="914400" eaLnBrk="0" fontAlgn="base" hangingPunct="0">
              <a:lnSpc>
                <a:spcPct val="100000"/>
              </a:lnSpc>
              <a:spcBef>
                <a:spcPct val="0"/>
              </a:spcBef>
              <a:spcAft>
                <a:spcPct val="0"/>
              </a:spcAft>
              <a:buClrTx/>
              <a:buSzTx/>
              <a:buNone/>
            </a:pPr>
            <a:r>
              <a:rPr lang="en-US" sz="2800" dirty="0" err="1">
                <a:solidFill>
                  <a:srgbClr val="0070C0"/>
                </a:solidFill>
                <a:latin typeface="Arial" panose="020B0604020202020204" pitchFamily="34" charset="0"/>
              </a:rPr>
              <a:t>data_type</a:t>
            </a:r>
            <a:r>
              <a:rPr lang="en-US" sz="2800" dirty="0">
                <a:solidFill>
                  <a:srgbClr val="0070C0"/>
                </a:solidFill>
                <a:latin typeface="Arial" panose="020B0604020202020204" pitchFamily="34" charset="0"/>
              </a:rPr>
              <a:t> </a:t>
            </a:r>
            <a:r>
              <a:rPr lang="en-US" sz="2800" dirty="0" err="1">
                <a:solidFill>
                  <a:srgbClr val="0070C0"/>
                </a:solidFill>
                <a:latin typeface="Arial" panose="020B0604020202020204" pitchFamily="34" charset="0"/>
              </a:rPr>
              <a:t>array_name</a:t>
            </a:r>
            <a:r>
              <a:rPr lang="en-US" sz="2800" dirty="0">
                <a:solidFill>
                  <a:srgbClr val="0070C0"/>
                </a:solidFill>
                <a:latin typeface="Arial" panose="020B0604020202020204" pitchFamily="34" charset="0"/>
              </a:rPr>
              <a:t>[rows][columns];</a:t>
            </a:r>
            <a:endParaRPr kumimoji="0" lang="en-US" sz="2800" b="0" i="0" u="none" strike="noStrike" cap="none" normalizeH="0" baseline="0" dirty="0">
              <a:ln>
                <a:noFill/>
              </a:ln>
              <a:solidFill>
                <a:srgbClr val="0070C0"/>
              </a:solidFill>
              <a:effectLst/>
              <a:latin typeface="Arial" panose="020B0604020202020204" pitchFamily="34" charset="0"/>
            </a:endParaRPr>
          </a:p>
        </p:txBody>
      </p:sp>
      <p:pic>
        <p:nvPicPr>
          <p:cNvPr id="3" name="Picture 2"/>
          <p:cNvPicPr>
            <a:picLocks noChangeAspect="1"/>
          </p:cNvPicPr>
          <p:nvPr/>
        </p:nvPicPr>
        <p:blipFill>
          <a:blip r:embed="rId3">
            <a:duotone>
              <a:schemeClr val="accent4">
                <a:shade val="45000"/>
                <a:satMod val="135000"/>
              </a:schemeClr>
              <a:prstClr val="white"/>
            </a:duotone>
          </a:blip>
          <a:stretch>
            <a:fillRect/>
          </a:stretch>
        </p:blipFill>
        <p:spPr>
          <a:xfrm>
            <a:off x="6924674" y="4100362"/>
            <a:ext cx="4760094" cy="2107933"/>
          </a:xfrm>
          <a:prstGeom prst="rect">
            <a:avLst/>
          </a:prstGeom>
        </p:spPr>
      </p:pic>
    </p:spTree>
    <p:extLst>
      <p:ext uri="{BB962C8B-B14F-4D97-AF65-F5344CB8AC3E}">
        <p14:creationId xmlns:p14="http://schemas.microsoft.com/office/powerpoint/2010/main" val="15493152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5231" y="334996"/>
            <a:ext cx="9806940" cy="1118684"/>
          </a:xfrm>
        </p:spPr>
        <p:txBody>
          <a:bodyPr>
            <a:normAutofit/>
          </a:bodyPr>
          <a:lstStyle/>
          <a:p>
            <a:pPr algn="ctr"/>
            <a:r>
              <a:rPr lang="en-US" sz="4800" dirty="0">
                <a:solidFill>
                  <a:srgbClr val="002060"/>
                </a:solidFill>
              </a:rPr>
              <a:t>2d-Array</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74</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Content Placeholder 6"/>
          <p:cNvPicPr>
            <a:picLocks noGrp="1" noChangeAspect="1"/>
          </p:cNvPicPr>
          <p:nvPr>
            <p:ph idx="1"/>
          </p:nvPr>
        </p:nvPicPr>
        <p:blipFill rotWithShape="1">
          <a:blip r:embed="rId3"/>
          <a:srcRect b="8023"/>
          <a:stretch/>
        </p:blipFill>
        <p:spPr>
          <a:xfrm>
            <a:off x="155575" y="1913605"/>
            <a:ext cx="7217377" cy="4385602"/>
          </a:xfrm>
          <a:prstGeom prst="rect">
            <a:avLst/>
          </a:prstGeom>
        </p:spPr>
      </p:pic>
      <p:pic>
        <p:nvPicPr>
          <p:cNvPr id="8" name="Picture 7"/>
          <p:cNvPicPr>
            <a:picLocks noChangeAspect="1"/>
          </p:cNvPicPr>
          <p:nvPr/>
        </p:nvPicPr>
        <p:blipFill>
          <a:blip r:embed="rId4"/>
          <a:stretch>
            <a:fillRect/>
          </a:stretch>
        </p:blipFill>
        <p:spPr>
          <a:xfrm>
            <a:off x="7535389" y="4382449"/>
            <a:ext cx="4235116" cy="1977178"/>
          </a:xfrm>
          <a:prstGeom prst="rect">
            <a:avLst/>
          </a:prstGeom>
        </p:spPr>
      </p:pic>
      <p:sp>
        <p:nvSpPr>
          <p:cNvPr id="10" name="Rectangle 9"/>
          <p:cNvSpPr/>
          <p:nvPr/>
        </p:nvSpPr>
        <p:spPr>
          <a:xfrm>
            <a:off x="7535389" y="3857558"/>
            <a:ext cx="1091966" cy="424732"/>
          </a:xfrm>
          <a:prstGeom prst="rect">
            <a:avLst/>
          </a:prstGeom>
        </p:spPr>
        <p:txBody>
          <a:bodyPr wrap="none">
            <a:spAutoFit/>
          </a:bodyPr>
          <a:lstStyle/>
          <a:p>
            <a:r>
              <a:rPr lang="en-US" dirty="0"/>
              <a:t>Output:</a:t>
            </a:r>
          </a:p>
        </p:txBody>
      </p:sp>
    </p:spTree>
    <p:extLst>
      <p:ext uri="{BB962C8B-B14F-4D97-AF65-F5344CB8AC3E}">
        <p14:creationId xmlns:p14="http://schemas.microsoft.com/office/powerpoint/2010/main" val="25271271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5231" y="334996"/>
            <a:ext cx="9806940" cy="1118684"/>
          </a:xfrm>
        </p:spPr>
        <p:txBody>
          <a:bodyPr>
            <a:normAutofit/>
          </a:bodyPr>
          <a:lstStyle/>
          <a:p>
            <a:pPr algn="ctr"/>
            <a:r>
              <a:rPr lang="en-US" sz="4800" dirty="0">
                <a:solidFill>
                  <a:srgbClr val="002060"/>
                </a:solidFill>
              </a:rPr>
              <a:t>2d-Array</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75</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Rectangle 2"/>
          <p:cNvSpPr>
            <a:spLocks noGrp="1" noChangeArrowheads="1"/>
          </p:cNvSpPr>
          <p:nvPr>
            <p:ph idx="1"/>
          </p:nvPr>
        </p:nvSpPr>
        <p:spPr bwMode="auto">
          <a:xfrm>
            <a:off x="623205" y="2166681"/>
            <a:ext cx="10810991"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b="1" dirty="0">
                <a:solidFill>
                  <a:srgbClr val="0070C0"/>
                </a:solidFill>
                <a:latin typeface="Arial" panose="020B0604020202020204" pitchFamily="34" charset="0"/>
              </a:rPr>
              <a:t>Explanation:</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b="1" dirty="0">
                <a:solidFill>
                  <a:srgbClr val="0070C0"/>
                </a:solidFill>
                <a:latin typeface="Arial" panose="020B0604020202020204" pitchFamily="34" charset="0"/>
              </a:rPr>
              <a:t>Declaration and Initialization: </a:t>
            </a:r>
            <a:r>
              <a:rPr lang="en-GB" sz="2800" dirty="0">
                <a:solidFill>
                  <a:schemeClr val="tx1"/>
                </a:solidFill>
                <a:latin typeface="Arial" panose="020B0604020202020204" pitchFamily="34" charset="0"/>
              </a:rPr>
              <a:t>The 2D array </a:t>
            </a:r>
            <a:r>
              <a:rPr lang="en-GB" sz="2800" dirty="0" err="1">
                <a:solidFill>
                  <a:srgbClr val="C00000"/>
                </a:solidFill>
                <a:latin typeface="Arial" panose="020B0604020202020204" pitchFamily="34" charset="0"/>
              </a:rPr>
              <a:t>arr</a:t>
            </a:r>
            <a:r>
              <a:rPr lang="en-GB" sz="2800" dirty="0">
                <a:solidFill>
                  <a:srgbClr val="C00000"/>
                </a:solidFill>
                <a:latin typeface="Arial" panose="020B0604020202020204" pitchFamily="34" charset="0"/>
              </a:rPr>
              <a:t>[3][4]</a:t>
            </a:r>
            <a:r>
              <a:rPr lang="en-GB" sz="2800" dirty="0">
                <a:solidFill>
                  <a:schemeClr val="tx1"/>
                </a:solidFill>
                <a:latin typeface="Arial" panose="020B0604020202020204" pitchFamily="34" charset="0"/>
              </a:rPr>
              <a:t> has </a:t>
            </a:r>
            <a:r>
              <a:rPr lang="en-GB" sz="2800" dirty="0">
                <a:solidFill>
                  <a:srgbClr val="C00000"/>
                </a:solidFill>
                <a:latin typeface="Arial" panose="020B0604020202020204" pitchFamily="34" charset="0"/>
              </a:rPr>
              <a:t>3</a:t>
            </a:r>
            <a:r>
              <a:rPr lang="en-GB" sz="2800" dirty="0">
                <a:solidFill>
                  <a:schemeClr val="tx1"/>
                </a:solidFill>
                <a:latin typeface="Arial" panose="020B0604020202020204" pitchFamily="34" charset="0"/>
              </a:rPr>
              <a:t> </a:t>
            </a:r>
            <a:r>
              <a:rPr lang="en-GB" sz="2800" dirty="0">
                <a:solidFill>
                  <a:srgbClr val="C00000"/>
                </a:solidFill>
                <a:latin typeface="Arial" panose="020B0604020202020204" pitchFamily="34" charset="0"/>
              </a:rPr>
              <a:t>rows</a:t>
            </a:r>
            <a:r>
              <a:rPr lang="en-GB" sz="2800" dirty="0">
                <a:solidFill>
                  <a:schemeClr val="tx1"/>
                </a:solidFill>
                <a:latin typeface="Arial" panose="020B0604020202020204" pitchFamily="34" charset="0"/>
              </a:rPr>
              <a:t> and </a:t>
            </a:r>
            <a:r>
              <a:rPr lang="en-GB" sz="2800" dirty="0">
                <a:solidFill>
                  <a:srgbClr val="C00000"/>
                </a:solidFill>
                <a:latin typeface="Arial" panose="020B0604020202020204" pitchFamily="34" charset="0"/>
              </a:rPr>
              <a:t>4 columns</a:t>
            </a:r>
            <a:r>
              <a:rPr lang="en-GB" sz="2800" dirty="0">
                <a:solidFill>
                  <a:schemeClr val="tx1"/>
                </a:solidFill>
                <a:latin typeface="Arial" panose="020B0604020202020204" pitchFamily="34" charset="0"/>
              </a:rPr>
              <a:t>. </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It is initialized with specific values.</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b="1" dirty="0">
                <a:solidFill>
                  <a:srgbClr val="0070C0"/>
                </a:solidFill>
                <a:latin typeface="Arial" panose="020B0604020202020204" pitchFamily="34" charset="0"/>
              </a:rPr>
              <a:t>Accessing Elements: </a:t>
            </a:r>
            <a:r>
              <a:rPr lang="en-GB" sz="2800" dirty="0" err="1">
                <a:solidFill>
                  <a:srgbClr val="C00000"/>
                </a:solidFill>
                <a:latin typeface="Arial" panose="020B0604020202020204" pitchFamily="34" charset="0"/>
              </a:rPr>
              <a:t>arr</a:t>
            </a:r>
            <a:r>
              <a:rPr lang="en-GB" sz="2800" dirty="0">
                <a:solidFill>
                  <a:srgbClr val="C00000"/>
                </a:solidFill>
                <a:latin typeface="Arial" panose="020B0604020202020204" pitchFamily="34" charset="0"/>
              </a:rPr>
              <a:t>[0][0</a:t>
            </a:r>
            <a:r>
              <a:rPr lang="en-GB" sz="2800" dirty="0">
                <a:solidFill>
                  <a:schemeClr val="tx1"/>
                </a:solidFill>
                <a:latin typeface="Arial" panose="020B0604020202020204" pitchFamily="34" charset="0"/>
              </a:rPr>
              <a:t>] accesses the first element, and </a:t>
            </a:r>
            <a:r>
              <a:rPr lang="en-GB" sz="2800" dirty="0" err="1">
                <a:solidFill>
                  <a:schemeClr val="tx1"/>
                </a:solidFill>
                <a:latin typeface="Arial" panose="020B0604020202020204" pitchFamily="34" charset="0"/>
              </a:rPr>
              <a:t>arr</a:t>
            </a:r>
            <a:r>
              <a:rPr lang="en-GB" sz="2800" dirty="0">
                <a:solidFill>
                  <a:schemeClr val="tx1"/>
                </a:solidFill>
                <a:latin typeface="Arial" panose="020B0604020202020204" pitchFamily="34" charset="0"/>
              </a:rPr>
              <a:t>[2][3] accesses the last element of the array.</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b="1" dirty="0">
                <a:solidFill>
                  <a:srgbClr val="0070C0"/>
                </a:solidFill>
                <a:latin typeface="Arial" panose="020B0604020202020204" pitchFamily="34" charset="0"/>
              </a:rPr>
              <a:t>Looping: </a:t>
            </a:r>
            <a:r>
              <a:rPr lang="en-GB" sz="2800" dirty="0">
                <a:solidFill>
                  <a:schemeClr val="tx1"/>
                </a:solidFill>
                <a:latin typeface="Arial" panose="020B0604020202020204" pitchFamily="34" charset="0"/>
              </a:rPr>
              <a:t>Two nested for </a:t>
            </a:r>
            <a:r>
              <a:rPr lang="en-GB" sz="2800" dirty="0">
                <a:solidFill>
                  <a:srgbClr val="C00000"/>
                </a:solidFill>
                <a:latin typeface="Arial" panose="020B0604020202020204" pitchFamily="34" charset="0"/>
              </a:rPr>
              <a:t>loops</a:t>
            </a:r>
            <a:r>
              <a:rPr lang="en-GB" sz="2800" dirty="0">
                <a:solidFill>
                  <a:schemeClr val="tx1"/>
                </a:solidFill>
                <a:latin typeface="Arial" panose="020B0604020202020204" pitchFamily="34" charset="0"/>
              </a:rPr>
              <a:t> are used to iterate through the rows and columns, printing the elements.</a:t>
            </a:r>
            <a:endParaRPr kumimoji="0" lang="en-US" sz="2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803911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a:bodyPr>
          <a:lstStyle/>
          <a:p>
            <a:pPr algn="ctr"/>
            <a:r>
              <a:rPr lang="en-US" sz="8000" dirty="0">
                <a:solidFill>
                  <a:srgbClr val="002060"/>
                </a:solidFill>
              </a:rPr>
              <a:t>pointer</a:t>
            </a:r>
            <a:endParaRPr lang="en-GB" sz="8000" dirty="0">
              <a:cs typeface="Times New Roman" panose="02020603050405020304" pitchFamily="18" charset="0"/>
            </a:endParaRPr>
          </a:p>
        </p:txBody>
      </p:sp>
    </p:spTree>
    <p:extLst>
      <p:ext uri="{BB962C8B-B14F-4D97-AF65-F5344CB8AC3E}">
        <p14:creationId xmlns:p14="http://schemas.microsoft.com/office/powerpoint/2010/main" val="30977082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solidFill>
                  <a:srgbClr val="002060"/>
                </a:solidFill>
              </a:rPr>
              <a:t>pointer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77</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Rectangle 2"/>
          <p:cNvSpPr>
            <a:spLocks noGrp="1" noChangeArrowheads="1"/>
          </p:cNvSpPr>
          <p:nvPr>
            <p:ph idx="1"/>
          </p:nvPr>
        </p:nvSpPr>
        <p:spPr bwMode="auto">
          <a:xfrm>
            <a:off x="450567" y="1689184"/>
            <a:ext cx="11026196"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A pointer in C++ is a variable that stores the memory address of another variable. </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Pointers are used to directly access and manipulate memory locations, which can be powerful but must be done with care.</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Key concepts about pointers:</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rgbClr val="0070C0"/>
                </a:solidFill>
                <a:latin typeface="Arial" panose="020B0604020202020204" pitchFamily="34" charset="0"/>
              </a:rPr>
              <a:t>Declaration: </a:t>
            </a:r>
            <a:r>
              <a:rPr lang="en-GB" sz="2800" dirty="0">
                <a:solidFill>
                  <a:schemeClr val="tx1"/>
                </a:solidFill>
                <a:latin typeface="Arial" panose="020B0604020202020204" pitchFamily="34" charset="0"/>
              </a:rPr>
              <a:t>A pointer is declared by specifying the type of the variable it will point to, followed by an asterisk (*).</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rgbClr val="0070C0"/>
                </a:solidFill>
                <a:latin typeface="Arial" panose="020B0604020202020204" pitchFamily="34" charset="0"/>
              </a:rPr>
              <a:t>Address-of operator (&amp;): </a:t>
            </a:r>
            <a:r>
              <a:rPr lang="en-GB" sz="2800" dirty="0">
                <a:solidFill>
                  <a:schemeClr val="tx1"/>
                </a:solidFill>
                <a:latin typeface="Arial" panose="020B0604020202020204" pitchFamily="34" charset="0"/>
              </a:rPr>
              <a:t>It gives the memory address of a variable.</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rgbClr val="0070C0"/>
                </a:solidFill>
                <a:latin typeface="Arial" panose="020B0604020202020204" pitchFamily="34" charset="0"/>
              </a:rPr>
              <a:t>Dereference operator (*): </a:t>
            </a:r>
            <a:r>
              <a:rPr lang="en-GB" sz="2800" dirty="0">
                <a:solidFill>
                  <a:schemeClr val="tx1"/>
                </a:solidFill>
                <a:latin typeface="Arial" panose="020B0604020202020204" pitchFamily="34" charset="0"/>
              </a:rPr>
              <a:t>It accesses the value stored at the memory address that the pointer points to.</a:t>
            </a:r>
            <a:endParaRPr kumimoji="0" lang="en-US" sz="2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647659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solidFill>
                  <a:srgbClr val="002060"/>
                </a:solidFill>
              </a:rPr>
              <a:t>pointer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78</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3"/>
          <a:stretch>
            <a:fillRect/>
          </a:stretch>
        </p:blipFill>
        <p:spPr>
          <a:xfrm>
            <a:off x="227191" y="1801154"/>
            <a:ext cx="7242014" cy="4511937"/>
          </a:xfrm>
          <a:prstGeom prst="rect">
            <a:avLst/>
          </a:prstGeom>
        </p:spPr>
      </p:pic>
      <p:pic>
        <p:nvPicPr>
          <p:cNvPr id="8" name="Picture 7"/>
          <p:cNvPicPr>
            <a:picLocks noChangeAspect="1"/>
          </p:cNvPicPr>
          <p:nvPr/>
        </p:nvPicPr>
        <p:blipFill>
          <a:blip r:embed="rId4"/>
          <a:stretch>
            <a:fillRect/>
          </a:stretch>
        </p:blipFill>
        <p:spPr>
          <a:xfrm>
            <a:off x="5663181" y="2156059"/>
            <a:ext cx="5863768" cy="1365759"/>
          </a:xfrm>
          <a:prstGeom prst="rect">
            <a:avLst/>
          </a:prstGeom>
        </p:spPr>
      </p:pic>
      <p:sp>
        <p:nvSpPr>
          <p:cNvPr id="9" name="Rectangle 8"/>
          <p:cNvSpPr/>
          <p:nvPr/>
        </p:nvSpPr>
        <p:spPr>
          <a:xfrm>
            <a:off x="5663181" y="1731327"/>
            <a:ext cx="1091966" cy="424732"/>
          </a:xfrm>
          <a:prstGeom prst="rect">
            <a:avLst/>
          </a:prstGeom>
        </p:spPr>
        <p:txBody>
          <a:bodyPr wrap="none">
            <a:spAutoFit/>
          </a:bodyPr>
          <a:lstStyle/>
          <a:p>
            <a:r>
              <a:rPr lang="en-US" dirty="0"/>
              <a:t>Output:</a:t>
            </a:r>
          </a:p>
        </p:txBody>
      </p:sp>
    </p:spTree>
    <p:extLst>
      <p:ext uri="{BB962C8B-B14F-4D97-AF65-F5344CB8AC3E}">
        <p14:creationId xmlns:p14="http://schemas.microsoft.com/office/powerpoint/2010/main" val="4411729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solidFill>
                  <a:srgbClr val="002060"/>
                </a:solidFill>
              </a:rPr>
              <a:t>pointer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79</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Rectangle 2"/>
          <p:cNvSpPr>
            <a:spLocks noGrp="1" noChangeArrowheads="1"/>
          </p:cNvSpPr>
          <p:nvPr>
            <p:ph idx="1"/>
          </p:nvPr>
        </p:nvSpPr>
        <p:spPr bwMode="auto">
          <a:xfrm>
            <a:off x="223193" y="1853179"/>
            <a:ext cx="10653595"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0" indent="0" algn="just" defTabSz="914400" eaLnBrk="0" fontAlgn="base" hangingPunct="0">
              <a:lnSpc>
                <a:spcPct val="100000"/>
              </a:lnSpc>
              <a:spcBef>
                <a:spcPct val="0"/>
              </a:spcBef>
              <a:spcAft>
                <a:spcPct val="0"/>
              </a:spcAft>
              <a:buClrTx/>
              <a:buSzTx/>
              <a:buNone/>
            </a:pPr>
            <a:r>
              <a:rPr lang="en-GB" sz="2800" dirty="0">
                <a:solidFill>
                  <a:schemeClr val="tx1"/>
                </a:solidFill>
                <a:latin typeface="Arial" panose="020B0604020202020204" pitchFamily="34" charset="0"/>
              </a:rPr>
              <a:t>Explanation:</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err="1">
                <a:solidFill>
                  <a:schemeClr val="tx1"/>
                </a:solidFill>
                <a:latin typeface="Arial" panose="020B0604020202020204" pitchFamily="34" charset="0"/>
              </a:rPr>
              <a:t>int</a:t>
            </a:r>
            <a:r>
              <a:rPr lang="en-GB" sz="2800" dirty="0">
                <a:solidFill>
                  <a:schemeClr val="tx1"/>
                </a:solidFill>
                <a:latin typeface="Arial" panose="020B0604020202020204" pitchFamily="34" charset="0"/>
              </a:rPr>
              <a:t> </a:t>
            </a:r>
            <a:r>
              <a:rPr lang="en-GB" sz="2800" dirty="0" err="1">
                <a:solidFill>
                  <a:schemeClr val="tx1"/>
                </a:solidFill>
                <a:latin typeface="Arial" panose="020B0604020202020204" pitchFamily="34" charset="0"/>
              </a:rPr>
              <a:t>var</a:t>
            </a:r>
            <a:r>
              <a:rPr lang="en-GB" sz="2800" dirty="0">
                <a:solidFill>
                  <a:schemeClr val="tx1"/>
                </a:solidFill>
                <a:latin typeface="Arial" panose="020B0604020202020204" pitchFamily="34" charset="0"/>
              </a:rPr>
              <a:t> = 10; declares an integer variable </a:t>
            </a:r>
            <a:r>
              <a:rPr lang="en-GB" sz="2800" dirty="0" err="1">
                <a:solidFill>
                  <a:srgbClr val="0070C0"/>
                </a:solidFill>
                <a:latin typeface="Arial" panose="020B0604020202020204" pitchFamily="34" charset="0"/>
              </a:rPr>
              <a:t>var</a:t>
            </a:r>
            <a:r>
              <a:rPr lang="en-GB" sz="2800" dirty="0">
                <a:solidFill>
                  <a:srgbClr val="0070C0"/>
                </a:solidFill>
                <a:latin typeface="Arial" panose="020B0604020202020204" pitchFamily="34" charset="0"/>
              </a:rPr>
              <a:t> </a:t>
            </a:r>
            <a:r>
              <a:rPr lang="en-GB" sz="2800" dirty="0">
                <a:solidFill>
                  <a:schemeClr val="tx1"/>
                </a:solidFill>
                <a:latin typeface="Arial" panose="020B0604020202020204" pitchFamily="34" charset="0"/>
              </a:rPr>
              <a:t>and assigns it the value 10.</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err="1">
                <a:solidFill>
                  <a:schemeClr val="tx1"/>
                </a:solidFill>
                <a:latin typeface="Arial" panose="020B0604020202020204" pitchFamily="34" charset="0"/>
              </a:rPr>
              <a:t>int</a:t>
            </a:r>
            <a:r>
              <a:rPr lang="en-GB" sz="2800" dirty="0">
                <a:solidFill>
                  <a:schemeClr val="tx1"/>
                </a:solidFill>
                <a:latin typeface="Arial" panose="020B0604020202020204" pitchFamily="34" charset="0"/>
              </a:rPr>
              <a:t> *</a:t>
            </a:r>
            <a:r>
              <a:rPr lang="en-GB" sz="2800" dirty="0" err="1">
                <a:solidFill>
                  <a:srgbClr val="0070C0"/>
                </a:solidFill>
                <a:latin typeface="Arial" panose="020B0604020202020204" pitchFamily="34" charset="0"/>
              </a:rPr>
              <a:t>ptr</a:t>
            </a:r>
            <a:r>
              <a:rPr lang="en-GB" sz="2800" dirty="0">
                <a:solidFill>
                  <a:schemeClr val="tx1"/>
                </a:solidFill>
                <a:latin typeface="Arial" panose="020B0604020202020204" pitchFamily="34" charset="0"/>
              </a:rPr>
              <a:t>; declares a pointer </a:t>
            </a:r>
            <a:r>
              <a:rPr lang="en-GB" sz="2800" dirty="0" err="1">
                <a:solidFill>
                  <a:srgbClr val="0070C0"/>
                </a:solidFill>
                <a:latin typeface="Arial" panose="020B0604020202020204" pitchFamily="34" charset="0"/>
              </a:rPr>
              <a:t>ptr</a:t>
            </a:r>
            <a:r>
              <a:rPr lang="en-GB" sz="2800" dirty="0">
                <a:solidFill>
                  <a:srgbClr val="0070C0"/>
                </a:solidFill>
                <a:latin typeface="Arial" panose="020B0604020202020204" pitchFamily="34" charset="0"/>
              </a:rPr>
              <a:t> </a:t>
            </a:r>
            <a:r>
              <a:rPr lang="en-GB" sz="2800" dirty="0">
                <a:solidFill>
                  <a:schemeClr val="tx1"/>
                </a:solidFill>
                <a:latin typeface="Arial" panose="020B0604020202020204" pitchFamily="34" charset="0"/>
              </a:rPr>
              <a:t>that can store the address of an integer.</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err="1">
                <a:solidFill>
                  <a:schemeClr val="tx1"/>
                </a:solidFill>
                <a:latin typeface="Arial" panose="020B0604020202020204" pitchFamily="34" charset="0"/>
              </a:rPr>
              <a:t>ptr</a:t>
            </a:r>
            <a:r>
              <a:rPr lang="en-GB" sz="2800" dirty="0">
                <a:solidFill>
                  <a:schemeClr val="tx1"/>
                </a:solidFill>
                <a:latin typeface="Arial" panose="020B0604020202020204" pitchFamily="34" charset="0"/>
              </a:rPr>
              <a:t> = </a:t>
            </a:r>
            <a:r>
              <a:rPr lang="en-GB" sz="2800" dirty="0">
                <a:solidFill>
                  <a:srgbClr val="0070C0"/>
                </a:solidFill>
                <a:latin typeface="Arial" panose="020B0604020202020204" pitchFamily="34" charset="0"/>
              </a:rPr>
              <a:t>&amp;</a:t>
            </a:r>
            <a:r>
              <a:rPr lang="en-GB" sz="2800" dirty="0" err="1">
                <a:solidFill>
                  <a:srgbClr val="0070C0"/>
                </a:solidFill>
                <a:latin typeface="Arial" panose="020B0604020202020204" pitchFamily="34" charset="0"/>
              </a:rPr>
              <a:t>var</a:t>
            </a:r>
            <a:r>
              <a:rPr lang="en-GB" sz="2800" dirty="0">
                <a:solidFill>
                  <a:schemeClr val="tx1"/>
                </a:solidFill>
                <a:latin typeface="Arial" panose="020B0604020202020204" pitchFamily="34" charset="0"/>
              </a:rPr>
              <a:t>; assigns the address of </a:t>
            </a:r>
            <a:r>
              <a:rPr lang="en-GB" sz="2800" dirty="0" err="1">
                <a:solidFill>
                  <a:srgbClr val="0070C0"/>
                </a:solidFill>
                <a:latin typeface="Arial" panose="020B0604020202020204" pitchFamily="34" charset="0"/>
              </a:rPr>
              <a:t>var</a:t>
            </a:r>
            <a:r>
              <a:rPr lang="en-GB" sz="2800" dirty="0">
                <a:solidFill>
                  <a:srgbClr val="0070C0"/>
                </a:solidFill>
                <a:latin typeface="Arial" panose="020B0604020202020204" pitchFamily="34" charset="0"/>
              </a:rPr>
              <a:t> </a:t>
            </a:r>
            <a:r>
              <a:rPr lang="en-GB" sz="2800" dirty="0">
                <a:solidFill>
                  <a:schemeClr val="tx1"/>
                </a:solidFill>
                <a:latin typeface="Arial" panose="020B0604020202020204" pitchFamily="34" charset="0"/>
              </a:rPr>
              <a:t>to the pointer </a:t>
            </a:r>
            <a:r>
              <a:rPr lang="en-GB" sz="2800" dirty="0" err="1">
                <a:solidFill>
                  <a:srgbClr val="0070C0"/>
                </a:solidFill>
                <a:latin typeface="Arial" panose="020B0604020202020204" pitchFamily="34" charset="0"/>
              </a:rPr>
              <a:t>ptr</a:t>
            </a:r>
            <a:r>
              <a:rPr lang="en-GB" sz="2800" dirty="0">
                <a:solidFill>
                  <a:srgbClr val="0070C0"/>
                </a:solidFill>
                <a:latin typeface="Arial" panose="020B0604020202020204" pitchFamily="34" charset="0"/>
              </a:rPr>
              <a:t>.</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a:t>
            </a:r>
            <a:r>
              <a:rPr lang="en-GB" sz="2800" dirty="0" err="1">
                <a:solidFill>
                  <a:srgbClr val="0070C0"/>
                </a:solidFill>
                <a:latin typeface="Arial" panose="020B0604020202020204" pitchFamily="34" charset="0"/>
              </a:rPr>
              <a:t>ptr</a:t>
            </a:r>
            <a:r>
              <a:rPr lang="en-GB" sz="2800" dirty="0">
                <a:solidFill>
                  <a:srgbClr val="0070C0"/>
                </a:solidFill>
                <a:latin typeface="Arial" panose="020B0604020202020204" pitchFamily="34" charset="0"/>
              </a:rPr>
              <a:t> </a:t>
            </a:r>
            <a:r>
              <a:rPr lang="en-GB" sz="2800" dirty="0">
                <a:solidFill>
                  <a:schemeClr val="tx1"/>
                </a:solidFill>
                <a:latin typeface="Arial" panose="020B0604020202020204" pitchFamily="34" charset="0"/>
              </a:rPr>
              <a:t>dereferences the pointer to access the value of </a:t>
            </a:r>
            <a:r>
              <a:rPr lang="en-GB" sz="2800" dirty="0" err="1">
                <a:solidFill>
                  <a:srgbClr val="0070C0"/>
                </a:solidFill>
                <a:latin typeface="Arial" panose="020B0604020202020204" pitchFamily="34" charset="0"/>
              </a:rPr>
              <a:t>var</a:t>
            </a:r>
            <a:r>
              <a:rPr lang="en-GB" sz="2800" dirty="0">
                <a:solidFill>
                  <a:srgbClr val="0070C0"/>
                </a:solidFill>
                <a:latin typeface="Arial" panose="020B0604020202020204" pitchFamily="34" charset="0"/>
              </a:rPr>
              <a:t> </a:t>
            </a:r>
            <a:r>
              <a:rPr lang="en-GB" sz="2800" dirty="0">
                <a:solidFill>
                  <a:schemeClr val="tx1"/>
                </a:solidFill>
                <a:latin typeface="Arial" panose="020B0604020202020204" pitchFamily="34" charset="0"/>
              </a:rPr>
              <a:t>through the pointer.</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It accesses the value stored at the memory address that the pointer points to.</a:t>
            </a:r>
            <a:endParaRPr kumimoji="0" lang="en-US" sz="2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614478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solidFill>
                  <a:srgbClr val="002060"/>
                </a:solidFill>
              </a:rPr>
              <a:t>pointer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80</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Rectangle 2"/>
          <p:cNvSpPr>
            <a:spLocks noGrp="1" noChangeArrowheads="1"/>
          </p:cNvSpPr>
          <p:nvPr>
            <p:ph idx="1"/>
          </p:nvPr>
        </p:nvSpPr>
        <p:spPr bwMode="auto">
          <a:xfrm>
            <a:off x="223193" y="1853179"/>
            <a:ext cx="10653595"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0" indent="0" algn="just" defTabSz="914400" eaLnBrk="0" fontAlgn="base" hangingPunct="0">
              <a:lnSpc>
                <a:spcPct val="100000"/>
              </a:lnSpc>
              <a:spcBef>
                <a:spcPct val="0"/>
              </a:spcBef>
              <a:spcAft>
                <a:spcPct val="0"/>
              </a:spcAft>
              <a:buClrTx/>
              <a:buSzTx/>
              <a:buNone/>
            </a:pPr>
            <a:r>
              <a:rPr lang="en-GB" sz="2800" dirty="0">
                <a:solidFill>
                  <a:schemeClr val="tx1"/>
                </a:solidFill>
                <a:latin typeface="Arial" panose="020B0604020202020204" pitchFamily="34" charset="0"/>
              </a:rPr>
              <a:t>Explanation:</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err="1">
                <a:solidFill>
                  <a:schemeClr val="tx1"/>
                </a:solidFill>
                <a:latin typeface="Arial" panose="020B0604020202020204" pitchFamily="34" charset="0"/>
              </a:rPr>
              <a:t>int</a:t>
            </a:r>
            <a:r>
              <a:rPr lang="en-GB" sz="2800" dirty="0">
                <a:solidFill>
                  <a:schemeClr val="tx1"/>
                </a:solidFill>
                <a:latin typeface="Arial" panose="020B0604020202020204" pitchFamily="34" charset="0"/>
              </a:rPr>
              <a:t> </a:t>
            </a:r>
            <a:r>
              <a:rPr lang="en-GB" sz="2800" dirty="0" err="1">
                <a:solidFill>
                  <a:schemeClr val="tx1"/>
                </a:solidFill>
                <a:latin typeface="Arial" panose="020B0604020202020204" pitchFamily="34" charset="0"/>
              </a:rPr>
              <a:t>var</a:t>
            </a:r>
            <a:r>
              <a:rPr lang="en-GB" sz="2800" dirty="0">
                <a:solidFill>
                  <a:schemeClr val="tx1"/>
                </a:solidFill>
                <a:latin typeface="Arial" panose="020B0604020202020204" pitchFamily="34" charset="0"/>
              </a:rPr>
              <a:t> = 10; declares an integer variable </a:t>
            </a:r>
            <a:r>
              <a:rPr lang="en-GB" sz="2800" dirty="0" err="1">
                <a:solidFill>
                  <a:srgbClr val="0070C0"/>
                </a:solidFill>
                <a:latin typeface="Arial" panose="020B0604020202020204" pitchFamily="34" charset="0"/>
              </a:rPr>
              <a:t>var</a:t>
            </a:r>
            <a:r>
              <a:rPr lang="en-GB" sz="2800" dirty="0">
                <a:solidFill>
                  <a:srgbClr val="0070C0"/>
                </a:solidFill>
                <a:latin typeface="Arial" panose="020B0604020202020204" pitchFamily="34" charset="0"/>
              </a:rPr>
              <a:t> </a:t>
            </a:r>
            <a:r>
              <a:rPr lang="en-GB" sz="2800" dirty="0">
                <a:solidFill>
                  <a:schemeClr val="tx1"/>
                </a:solidFill>
                <a:latin typeface="Arial" panose="020B0604020202020204" pitchFamily="34" charset="0"/>
              </a:rPr>
              <a:t>and assigns it the value 10.</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err="1">
                <a:solidFill>
                  <a:schemeClr val="tx1"/>
                </a:solidFill>
                <a:latin typeface="Arial" panose="020B0604020202020204" pitchFamily="34" charset="0"/>
              </a:rPr>
              <a:t>int</a:t>
            </a:r>
            <a:r>
              <a:rPr lang="en-GB" sz="2800" dirty="0">
                <a:solidFill>
                  <a:schemeClr val="tx1"/>
                </a:solidFill>
                <a:latin typeface="Arial" panose="020B0604020202020204" pitchFamily="34" charset="0"/>
              </a:rPr>
              <a:t> *</a:t>
            </a:r>
            <a:r>
              <a:rPr lang="en-GB" sz="2800" dirty="0" err="1">
                <a:solidFill>
                  <a:srgbClr val="0070C0"/>
                </a:solidFill>
                <a:latin typeface="Arial" panose="020B0604020202020204" pitchFamily="34" charset="0"/>
              </a:rPr>
              <a:t>ptr</a:t>
            </a:r>
            <a:r>
              <a:rPr lang="en-GB" sz="2800" dirty="0">
                <a:solidFill>
                  <a:schemeClr val="tx1"/>
                </a:solidFill>
                <a:latin typeface="Arial" panose="020B0604020202020204" pitchFamily="34" charset="0"/>
              </a:rPr>
              <a:t>; declares a pointer </a:t>
            </a:r>
            <a:r>
              <a:rPr lang="en-GB" sz="2800" dirty="0" err="1">
                <a:solidFill>
                  <a:srgbClr val="0070C0"/>
                </a:solidFill>
                <a:latin typeface="Arial" panose="020B0604020202020204" pitchFamily="34" charset="0"/>
              </a:rPr>
              <a:t>ptr</a:t>
            </a:r>
            <a:r>
              <a:rPr lang="en-GB" sz="2800" dirty="0">
                <a:solidFill>
                  <a:srgbClr val="0070C0"/>
                </a:solidFill>
                <a:latin typeface="Arial" panose="020B0604020202020204" pitchFamily="34" charset="0"/>
              </a:rPr>
              <a:t> </a:t>
            </a:r>
            <a:r>
              <a:rPr lang="en-GB" sz="2800" dirty="0">
                <a:solidFill>
                  <a:schemeClr val="tx1"/>
                </a:solidFill>
                <a:latin typeface="Arial" panose="020B0604020202020204" pitchFamily="34" charset="0"/>
              </a:rPr>
              <a:t>that can store the address of an integer.</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err="1">
                <a:solidFill>
                  <a:schemeClr val="tx1"/>
                </a:solidFill>
                <a:latin typeface="Arial" panose="020B0604020202020204" pitchFamily="34" charset="0"/>
              </a:rPr>
              <a:t>ptr</a:t>
            </a:r>
            <a:r>
              <a:rPr lang="en-GB" sz="2800" dirty="0">
                <a:solidFill>
                  <a:schemeClr val="tx1"/>
                </a:solidFill>
                <a:latin typeface="Arial" panose="020B0604020202020204" pitchFamily="34" charset="0"/>
              </a:rPr>
              <a:t> = </a:t>
            </a:r>
            <a:r>
              <a:rPr lang="en-GB" sz="2800" dirty="0">
                <a:solidFill>
                  <a:srgbClr val="0070C0"/>
                </a:solidFill>
                <a:latin typeface="Arial" panose="020B0604020202020204" pitchFamily="34" charset="0"/>
              </a:rPr>
              <a:t>&amp;</a:t>
            </a:r>
            <a:r>
              <a:rPr lang="en-GB" sz="2800" dirty="0" err="1">
                <a:solidFill>
                  <a:srgbClr val="0070C0"/>
                </a:solidFill>
                <a:latin typeface="Arial" panose="020B0604020202020204" pitchFamily="34" charset="0"/>
              </a:rPr>
              <a:t>var</a:t>
            </a:r>
            <a:r>
              <a:rPr lang="en-GB" sz="2800" dirty="0">
                <a:solidFill>
                  <a:schemeClr val="tx1"/>
                </a:solidFill>
                <a:latin typeface="Arial" panose="020B0604020202020204" pitchFamily="34" charset="0"/>
              </a:rPr>
              <a:t>; assigns the address of </a:t>
            </a:r>
            <a:r>
              <a:rPr lang="en-GB" sz="2800" dirty="0" err="1">
                <a:solidFill>
                  <a:srgbClr val="0070C0"/>
                </a:solidFill>
                <a:latin typeface="Arial" panose="020B0604020202020204" pitchFamily="34" charset="0"/>
              </a:rPr>
              <a:t>var</a:t>
            </a:r>
            <a:r>
              <a:rPr lang="en-GB" sz="2800" dirty="0">
                <a:solidFill>
                  <a:srgbClr val="0070C0"/>
                </a:solidFill>
                <a:latin typeface="Arial" panose="020B0604020202020204" pitchFamily="34" charset="0"/>
              </a:rPr>
              <a:t> </a:t>
            </a:r>
            <a:r>
              <a:rPr lang="en-GB" sz="2800" dirty="0">
                <a:solidFill>
                  <a:schemeClr val="tx1"/>
                </a:solidFill>
                <a:latin typeface="Arial" panose="020B0604020202020204" pitchFamily="34" charset="0"/>
              </a:rPr>
              <a:t>to the pointer </a:t>
            </a:r>
            <a:r>
              <a:rPr lang="en-GB" sz="2800" dirty="0" err="1">
                <a:solidFill>
                  <a:srgbClr val="0070C0"/>
                </a:solidFill>
                <a:latin typeface="Arial" panose="020B0604020202020204" pitchFamily="34" charset="0"/>
              </a:rPr>
              <a:t>ptr</a:t>
            </a:r>
            <a:r>
              <a:rPr lang="en-GB" sz="2800" dirty="0">
                <a:solidFill>
                  <a:srgbClr val="0070C0"/>
                </a:solidFill>
                <a:latin typeface="Arial" panose="020B0604020202020204" pitchFamily="34" charset="0"/>
              </a:rPr>
              <a:t>.</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a:t>
            </a:r>
            <a:r>
              <a:rPr lang="en-GB" sz="2800" dirty="0" err="1">
                <a:solidFill>
                  <a:srgbClr val="0070C0"/>
                </a:solidFill>
                <a:latin typeface="Arial" panose="020B0604020202020204" pitchFamily="34" charset="0"/>
              </a:rPr>
              <a:t>ptr</a:t>
            </a:r>
            <a:r>
              <a:rPr lang="en-GB" sz="2800" dirty="0">
                <a:solidFill>
                  <a:srgbClr val="0070C0"/>
                </a:solidFill>
                <a:latin typeface="Arial" panose="020B0604020202020204" pitchFamily="34" charset="0"/>
              </a:rPr>
              <a:t> </a:t>
            </a:r>
            <a:r>
              <a:rPr lang="en-GB" sz="2800" dirty="0">
                <a:solidFill>
                  <a:schemeClr val="tx1"/>
                </a:solidFill>
                <a:latin typeface="Arial" panose="020B0604020202020204" pitchFamily="34" charset="0"/>
              </a:rPr>
              <a:t>dereferences the pointer to access the value of </a:t>
            </a:r>
            <a:r>
              <a:rPr lang="en-GB" sz="2800" dirty="0" err="1">
                <a:solidFill>
                  <a:srgbClr val="0070C0"/>
                </a:solidFill>
                <a:latin typeface="Arial" panose="020B0604020202020204" pitchFamily="34" charset="0"/>
              </a:rPr>
              <a:t>var</a:t>
            </a:r>
            <a:r>
              <a:rPr lang="en-GB" sz="2800" dirty="0">
                <a:solidFill>
                  <a:srgbClr val="0070C0"/>
                </a:solidFill>
                <a:latin typeface="Arial" panose="020B0604020202020204" pitchFamily="34" charset="0"/>
              </a:rPr>
              <a:t> </a:t>
            </a:r>
            <a:r>
              <a:rPr lang="en-GB" sz="2800" dirty="0">
                <a:solidFill>
                  <a:schemeClr val="tx1"/>
                </a:solidFill>
                <a:latin typeface="Arial" panose="020B0604020202020204" pitchFamily="34" charset="0"/>
              </a:rPr>
              <a:t>through the pointer.</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It accesses the value stored at the memory address that the pointer points to.</a:t>
            </a:r>
            <a:endParaRPr kumimoji="0" lang="en-US" sz="2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392252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a:bodyPr>
          <a:lstStyle/>
          <a:p>
            <a:pPr algn="ctr"/>
            <a:r>
              <a:rPr lang="en-US" sz="8000" dirty="0">
                <a:solidFill>
                  <a:srgbClr val="002060"/>
                </a:solidFill>
              </a:rPr>
              <a:t>references</a:t>
            </a:r>
            <a:endParaRPr lang="en-GB" sz="8000" dirty="0">
              <a:cs typeface="Times New Roman" panose="02020603050405020304" pitchFamily="18" charset="0"/>
            </a:endParaRPr>
          </a:p>
        </p:txBody>
      </p:sp>
    </p:spTree>
    <p:extLst>
      <p:ext uri="{BB962C8B-B14F-4D97-AF65-F5344CB8AC3E}">
        <p14:creationId xmlns:p14="http://schemas.microsoft.com/office/powerpoint/2010/main" val="30086598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solidFill>
                  <a:srgbClr val="002060"/>
                </a:solidFill>
              </a:rPr>
              <a:t>references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82</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Rectangle 2"/>
          <p:cNvSpPr>
            <a:spLocks noGrp="1" noChangeArrowheads="1"/>
          </p:cNvSpPr>
          <p:nvPr>
            <p:ph idx="1"/>
          </p:nvPr>
        </p:nvSpPr>
        <p:spPr bwMode="auto">
          <a:xfrm>
            <a:off x="307975" y="2219799"/>
            <a:ext cx="10653595" cy="1569660"/>
          </a:xfrm>
          <a:prstGeom prst="rect">
            <a:avLst/>
          </a:prstGeom>
          <a:solidFill>
            <a:schemeClr val="tx1">
              <a:lumMod val="10000"/>
              <a:lumOff val="90000"/>
            </a:schemeClr>
          </a:solidFill>
          <a:ln>
            <a:noFill/>
          </a:ln>
          <a:effectLst/>
        </p:spPr>
        <p:txBody>
          <a:bodyPr vert="horz" wrap="square" lIns="91440" tIns="45720" rIns="91440" bIns="45720" numCol="1" anchor="ctr" anchorCtr="0" compatLnSpc="1">
            <a:prstTxWarp prst="textNoShape">
              <a:avLst/>
            </a:prstTxWarp>
            <a:spAutoFit/>
          </a:bodyPr>
          <a:lstStyle/>
          <a:p>
            <a:pPr marL="0" lvl="0" indent="0" algn="just" defTabSz="914400" eaLnBrk="0" fontAlgn="base" hangingPunct="0">
              <a:lnSpc>
                <a:spcPct val="100000"/>
              </a:lnSpc>
              <a:spcBef>
                <a:spcPct val="0"/>
              </a:spcBef>
              <a:spcAft>
                <a:spcPct val="0"/>
              </a:spcAft>
              <a:buClrTx/>
              <a:buSzTx/>
              <a:buNone/>
            </a:pPr>
            <a:r>
              <a:rPr lang="en-GB" sz="2400" dirty="0">
                <a:solidFill>
                  <a:schemeClr val="tx1"/>
                </a:solidFill>
                <a:latin typeface="Arial" panose="020B0604020202020204" pitchFamily="34" charset="0"/>
              </a:rPr>
              <a:t>In C++, references provide an alias (another name) for an existing variable. A reference allows you to work with the original variable directly without creating a copy, making it useful for passing arguments to functions or returning values from functions without unnecessary copying.</a:t>
            </a:r>
          </a:p>
        </p:txBody>
      </p:sp>
      <p:sp>
        <p:nvSpPr>
          <p:cNvPr id="3" name="Rectangle 1"/>
          <p:cNvSpPr>
            <a:spLocks noChangeArrowheads="1"/>
          </p:cNvSpPr>
          <p:nvPr/>
        </p:nvSpPr>
        <p:spPr bwMode="auto">
          <a:xfrm>
            <a:off x="307975" y="3892569"/>
            <a:ext cx="1100718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rPr>
              <a:t>Key Points About References in C++:</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chemeClr val="tx1"/>
                </a:solidFill>
                <a:effectLst/>
              </a:rPr>
              <a:t>Declared using the </a:t>
            </a:r>
            <a:r>
              <a:rPr kumimoji="0" lang="en-US" sz="2400" b="0" i="0" u="none" strike="noStrike" cap="none" normalizeH="0" baseline="0" dirty="0">
                <a:ln>
                  <a:noFill/>
                </a:ln>
                <a:solidFill>
                  <a:srgbClr val="C00000"/>
                </a:solidFill>
                <a:effectLst/>
              </a:rPr>
              <a:t>&amp; symbol</a:t>
            </a:r>
            <a:r>
              <a:rPr kumimoji="0" lang="en-US" sz="2400" b="0" i="0" u="none" strike="noStrike" cap="none" normalizeH="0" baseline="0" dirty="0">
                <a:ln>
                  <a:noFill/>
                </a:ln>
                <a:solidFill>
                  <a:schemeClr val="tx1"/>
                </a:solidFill>
                <a:effectLst/>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chemeClr val="tx1"/>
                </a:solidFill>
                <a:effectLst/>
              </a:rPr>
              <a:t>Must be initialized when created (you cannot have an uninitialized reference).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chemeClr val="tx1"/>
                </a:solidFill>
                <a:effectLst/>
              </a:rPr>
              <a:t>A reference is not a separate object, but another name for the original variable.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chemeClr val="tx1"/>
                </a:solidFill>
                <a:effectLst/>
              </a:rPr>
              <a:t>Changes made to the reference affect the original variable.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6986292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5231" y="254433"/>
            <a:ext cx="9806940" cy="1118684"/>
          </a:xfrm>
        </p:spPr>
        <p:txBody>
          <a:bodyPr>
            <a:normAutofit/>
          </a:bodyPr>
          <a:lstStyle/>
          <a:p>
            <a:pPr algn="ctr"/>
            <a:r>
              <a:rPr lang="en-US" sz="4800" dirty="0">
                <a:solidFill>
                  <a:srgbClr val="002060"/>
                </a:solidFill>
              </a:rPr>
              <a:t>references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83</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3"/>
          <a:stretch>
            <a:fillRect/>
          </a:stretch>
        </p:blipFill>
        <p:spPr>
          <a:xfrm>
            <a:off x="307975" y="3065612"/>
            <a:ext cx="5853764" cy="3173214"/>
          </a:xfrm>
          <a:prstGeom prst="rect">
            <a:avLst/>
          </a:prstGeom>
        </p:spPr>
      </p:pic>
      <p:pic>
        <p:nvPicPr>
          <p:cNvPr id="10" name="Picture 9"/>
          <p:cNvPicPr>
            <a:picLocks noChangeAspect="1"/>
          </p:cNvPicPr>
          <p:nvPr/>
        </p:nvPicPr>
        <p:blipFill>
          <a:blip r:embed="rId4"/>
          <a:stretch>
            <a:fillRect/>
          </a:stretch>
        </p:blipFill>
        <p:spPr>
          <a:xfrm>
            <a:off x="7308142" y="5069858"/>
            <a:ext cx="4106187" cy="1168968"/>
          </a:xfrm>
          <a:prstGeom prst="rect">
            <a:avLst/>
          </a:prstGeom>
        </p:spPr>
      </p:pic>
      <p:sp>
        <p:nvSpPr>
          <p:cNvPr id="11" name="Rectangle 1"/>
          <p:cNvSpPr>
            <a:spLocks noChangeArrowheads="1"/>
          </p:cNvSpPr>
          <p:nvPr/>
        </p:nvSpPr>
        <p:spPr bwMode="auto">
          <a:xfrm>
            <a:off x="307975" y="1789687"/>
            <a:ext cx="11472114"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chemeClr val="tx1"/>
                </a:solidFill>
                <a:effectLst/>
              </a:rPr>
              <a:t>Explanation: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err="1">
                <a:ln>
                  <a:noFill/>
                </a:ln>
                <a:solidFill>
                  <a:schemeClr val="tx1"/>
                </a:solidFill>
                <a:effectLst/>
              </a:rPr>
              <a:t>int</a:t>
            </a:r>
            <a:r>
              <a:rPr kumimoji="0" lang="en-US" sz="2000" b="0" i="0" u="none" strike="noStrike" cap="none" normalizeH="0" baseline="0" dirty="0">
                <a:ln>
                  <a:noFill/>
                </a:ln>
                <a:solidFill>
                  <a:schemeClr val="tx1"/>
                </a:solidFill>
                <a:effectLst/>
              </a:rPr>
              <a:t> &amp;ref = x; creates a reference ref to the variable x. Both ref and x refer to the same memory location.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a:ln>
                  <a:noFill/>
                </a:ln>
                <a:solidFill>
                  <a:schemeClr val="tx1"/>
                </a:solidFill>
                <a:effectLst/>
              </a:rPr>
              <a:t>Changing the value of ref (ref = 20;) changes the value of x since ref is just an alias for x.</a:t>
            </a:r>
            <a:endParaRPr kumimoji="0" lang="en-US"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sp>
        <p:nvSpPr>
          <p:cNvPr id="12" name="Rectangle 11"/>
          <p:cNvSpPr/>
          <p:nvPr/>
        </p:nvSpPr>
        <p:spPr>
          <a:xfrm>
            <a:off x="7121503" y="4594742"/>
            <a:ext cx="1091966" cy="424732"/>
          </a:xfrm>
          <a:prstGeom prst="rect">
            <a:avLst/>
          </a:prstGeom>
        </p:spPr>
        <p:txBody>
          <a:bodyPr wrap="none">
            <a:spAutoFit/>
          </a:bodyPr>
          <a:lstStyle/>
          <a:p>
            <a:r>
              <a:rPr lang="en-US" dirty="0"/>
              <a:t>Output:</a:t>
            </a:r>
          </a:p>
        </p:txBody>
      </p:sp>
    </p:spTree>
    <p:extLst>
      <p:ext uri="{BB962C8B-B14F-4D97-AF65-F5344CB8AC3E}">
        <p14:creationId xmlns:p14="http://schemas.microsoft.com/office/powerpoint/2010/main" val="2244939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fontScale="90000"/>
          </a:bodyPr>
          <a:lstStyle/>
          <a:p>
            <a:pPr algn="ctr"/>
            <a:r>
              <a:rPr lang="en-GB" sz="8000" dirty="0">
                <a:cs typeface="Times New Roman" panose="02020603050405020304" pitchFamily="18" charset="0"/>
              </a:rPr>
              <a:t>Some Keywords</a:t>
            </a:r>
            <a:br>
              <a:rPr lang="en-GB" sz="8000" dirty="0">
                <a:cs typeface="Times New Roman" panose="02020603050405020304" pitchFamily="18" charset="0"/>
              </a:rPr>
            </a:br>
            <a:r>
              <a:rPr lang="en-GB" sz="8000" dirty="0">
                <a:solidFill>
                  <a:srgbClr val="C00000"/>
                </a:solidFill>
                <a:cs typeface="Times New Roman" panose="02020603050405020304" pitchFamily="18" charset="0"/>
              </a:rPr>
              <a:t>week-5</a:t>
            </a:r>
            <a:endParaRPr lang="en-GB" sz="8000" dirty="0">
              <a:cs typeface="Times New Roman" panose="02020603050405020304" pitchFamily="18" charset="0"/>
            </a:endParaRPr>
          </a:p>
        </p:txBody>
      </p:sp>
    </p:spTree>
    <p:extLst>
      <p:ext uri="{BB962C8B-B14F-4D97-AF65-F5344CB8AC3E}">
        <p14:creationId xmlns:p14="http://schemas.microsoft.com/office/powerpoint/2010/main" val="25172200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a:bodyPr>
          <a:lstStyle/>
          <a:p>
            <a:pPr algn="ctr"/>
            <a:r>
              <a:rPr lang="en-GB" sz="8000">
                <a:cs typeface="Times New Roman" panose="02020603050405020304" pitchFamily="18" charset="0"/>
              </a:rPr>
              <a:t>const</a:t>
            </a:r>
            <a:endParaRPr lang="en-GB" sz="8000" dirty="0">
              <a:cs typeface="Times New Roman" panose="02020603050405020304" pitchFamily="18" charset="0"/>
            </a:endParaRPr>
          </a:p>
        </p:txBody>
      </p:sp>
    </p:spTree>
    <p:extLst>
      <p:ext uri="{BB962C8B-B14F-4D97-AF65-F5344CB8AC3E}">
        <p14:creationId xmlns:p14="http://schemas.microsoft.com/office/powerpoint/2010/main" val="23033962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err="1"/>
              <a:t>const</a:t>
            </a:r>
            <a:r>
              <a:rPr lang="en-US" sz="4800" dirty="0"/>
              <a:t> </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86</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Rectangle 2"/>
          <p:cNvSpPr>
            <a:spLocks noGrp="1" noChangeArrowheads="1"/>
          </p:cNvSpPr>
          <p:nvPr>
            <p:ph idx="1"/>
          </p:nvPr>
        </p:nvSpPr>
        <p:spPr bwMode="auto">
          <a:xfrm>
            <a:off x="485619" y="2214927"/>
            <a:ext cx="11026196"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sz="2800" b="0" i="0" u="none" strike="noStrike" cap="none" normalizeH="0" baseline="0" dirty="0">
                <a:ln>
                  <a:noFill/>
                </a:ln>
                <a:solidFill>
                  <a:schemeClr val="tx1"/>
                </a:solidFill>
                <a:effectLst/>
                <a:latin typeface="Arial" panose="020B0604020202020204" pitchFamily="34" charset="0"/>
              </a:rPr>
              <a:t>In C++, the </a:t>
            </a:r>
            <a:r>
              <a:rPr kumimoji="0" lang="en-US" sz="2800" b="0" i="0" u="none" strike="noStrike" cap="none" normalizeH="0" baseline="0" dirty="0" err="1">
                <a:ln>
                  <a:noFill/>
                </a:ln>
                <a:solidFill>
                  <a:srgbClr val="C00000"/>
                </a:solidFill>
                <a:effectLst/>
                <a:latin typeface="Arial Unicode MS" panose="020B0604020202020204" pitchFamily="34" charset="-128"/>
              </a:rPr>
              <a:t>const</a:t>
            </a:r>
            <a:r>
              <a:rPr kumimoji="0" lang="en-US" sz="2800" b="0" i="0" u="none" strike="noStrike" cap="none" normalizeH="0" baseline="0" dirty="0">
                <a:ln>
                  <a:noFill/>
                </a:ln>
                <a:solidFill>
                  <a:srgbClr val="C00000"/>
                </a:solidFill>
                <a:effectLst/>
              </a:rPr>
              <a:t> </a:t>
            </a:r>
            <a:r>
              <a:rPr kumimoji="0" lang="en-US" sz="2800" b="0" i="0" u="none" strike="noStrike" cap="none" normalizeH="0" baseline="0" dirty="0">
                <a:ln>
                  <a:noFill/>
                </a:ln>
                <a:solidFill>
                  <a:schemeClr val="tx1"/>
                </a:solidFill>
                <a:effectLst/>
              </a:rPr>
              <a:t>keyword is used to make a variable, pointer, or object constant, meaning its value cannot be modified after initialization. </a:t>
            </a: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sz="2800" b="0" i="0" u="none" strike="noStrike" cap="none" normalizeH="0" baseline="0" dirty="0">
                <a:ln>
                  <a:noFill/>
                </a:ln>
                <a:solidFill>
                  <a:schemeClr val="tx1"/>
                </a:solidFill>
                <a:effectLst/>
              </a:rPr>
              <a:t>There are several ways to use </a:t>
            </a:r>
            <a:r>
              <a:rPr kumimoji="0" lang="en-US" sz="2800" b="0" i="0" u="none" strike="noStrike" cap="none" normalizeH="0" baseline="0" dirty="0" err="1">
                <a:ln>
                  <a:noFill/>
                </a:ln>
                <a:solidFill>
                  <a:srgbClr val="C00000"/>
                </a:solidFill>
                <a:effectLst/>
                <a:latin typeface="Arial Unicode MS" panose="020B0604020202020204" pitchFamily="34" charset="-128"/>
              </a:rPr>
              <a:t>const</a:t>
            </a:r>
            <a:r>
              <a:rPr kumimoji="0" lang="en-US" sz="2800" b="0" i="0" u="none" strike="noStrike" cap="none" normalizeH="0" baseline="0" dirty="0">
                <a:ln>
                  <a:noFill/>
                </a:ln>
                <a:solidFill>
                  <a:srgbClr val="C00000"/>
                </a:solidFill>
                <a:effectLst/>
              </a:rPr>
              <a:t> </a:t>
            </a:r>
            <a:r>
              <a:rPr kumimoji="0" lang="en-US" sz="2800" b="0" i="0" u="none" strike="noStrike" cap="none" normalizeH="0" baseline="0" dirty="0">
                <a:ln>
                  <a:noFill/>
                </a:ln>
                <a:solidFill>
                  <a:schemeClr val="tx1"/>
                </a:solidFill>
                <a:effectLst/>
              </a:rPr>
              <a:t>in C++, including with </a:t>
            </a:r>
          </a:p>
          <a:p>
            <a:pPr lvl="1" algn="just" defTabSz="914400" eaLnBrk="0" fontAlgn="base" hangingPunct="0">
              <a:lnSpc>
                <a:spcPct val="100000"/>
              </a:lnSpc>
              <a:spcBef>
                <a:spcPct val="0"/>
              </a:spcBef>
              <a:spcAft>
                <a:spcPct val="0"/>
              </a:spcAft>
              <a:buClrTx/>
              <a:buFont typeface="Arial" panose="020B0604020202020204" pitchFamily="34" charset="0"/>
              <a:buChar char="•"/>
            </a:pPr>
            <a:r>
              <a:rPr kumimoji="0" lang="en-US" sz="2605" b="0" i="0" u="none" strike="noStrike" cap="none" normalizeH="0" baseline="0" dirty="0">
                <a:ln>
                  <a:noFill/>
                </a:ln>
                <a:solidFill>
                  <a:schemeClr val="accent6">
                    <a:lumMod val="50000"/>
                  </a:schemeClr>
                </a:solidFill>
                <a:effectLst/>
              </a:rPr>
              <a:t>Variables</a:t>
            </a:r>
          </a:p>
          <a:p>
            <a:pPr lvl="1" algn="just" defTabSz="914400" eaLnBrk="0" fontAlgn="base" hangingPunct="0">
              <a:lnSpc>
                <a:spcPct val="100000"/>
              </a:lnSpc>
              <a:spcBef>
                <a:spcPct val="0"/>
              </a:spcBef>
              <a:spcAft>
                <a:spcPct val="0"/>
              </a:spcAft>
              <a:buClrTx/>
              <a:buFont typeface="Arial" panose="020B0604020202020204" pitchFamily="34" charset="0"/>
              <a:buChar char="•"/>
            </a:pPr>
            <a:r>
              <a:rPr kumimoji="0" lang="en-US" sz="2605" b="0" i="0" u="none" strike="noStrike" cap="none" normalizeH="0" baseline="0" dirty="0">
                <a:ln>
                  <a:noFill/>
                </a:ln>
                <a:solidFill>
                  <a:schemeClr val="accent6">
                    <a:lumMod val="50000"/>
                  </a:schemeClr>
                </a:solidFill>
                <a:effectLst/>
              </a:rPr>
              <a:t>pointers, </a:t>
            </a:r>
          </a:p>
          <a:p>
            <a:pPr lvl="1" algn="just" defTabSz="914400" eaLnBrk="0" fontAlgn="base" hangingPunct="0">
              <a:lnSpc>
                <a:spcPct val="100000"/>
              </a:lnSpc>
              <a:spcBef>
                <a:spcPct val="0"/>
              </a:spcBef>
              <a:spcAft>
                <a:spcPct val="0"/>
              </a:spcAft>
              <a:buClrTx/>
              <a:buFont typeface="Arial" panose="020B0604020202020204" pitchFamily="34" charset="0"/>
              <a:buChar char="•"/>
            </a:pPr>
            <a:r>
              <a:rPr kumimoji="0" lang="en-US" sz="2605" b="0" i="0" u="none" strike="noStrike" cap="none" normalizeH="0" baseline="0" dirty="0">
                <a:ln>
                  <a:noFill/>
                </a:ln>
                <a:solidFill>
                  <a:schemeClr val="accent6">
                    <a:lumMod val="50000"/>
                  </a:schemeClr>
                </a:solidFill>
                <a:effectLst/>
              </a:rPr>
              <a:t>function argument</a:t>
            </a: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sz="2800" b="0" i="0" u="none" strike="noStrike" cap="none" normalizeH="0" baseline="0" dirty="0">
                <a:ln>
                  <a:noFill/>
                </a:ln>
                <a:solidFill>
                  <a:schemeClr val="tx1"/>
                </a:solidFill>
                <a:effectLst/>
              </a:rPr>
              <a:t>Here are some common example:</a:t>
            </a:r>
            <a:r>
              <a:rPr kumimoji="0" lang="en-US" sz="2800" b="0" i="0" u="none" strike="noStrike" cap="none" normalizeH="0" dirty="0">
                <a:ln>
                  <a:noFill/>
                </a:ln>
                <a:solidFill>
                  <a:schemeClr val="tx1"/>
                </a:solidFill>
                <a:effectLst/>
              </a:rPr>
              <a:t> </a:t>
            </a:r>
            <a:r>
              <a:rPr lang="en-US" sz="2800" dirty="0" err="1">
                <a:solidFill>
                  <a:srgbClr val="C00000"/>
                </a:solidFill>
                <a:latin typeface="Arial" panose="020B0604020202020204" pitchFamily="34" charset="0"/>
              </a:rPr>
              <a:t>const</a:t>
            </a:r>
            <a:r>
              <a:rPr lang="en-US" sz="2800" dirty="0">
                <a:solidFill>
                  <a:srgbClr val="C00000"/>
                </a:solidFill>
                <a:latin typeface="Arial" panose="020B0604020202020204" pitchFamily="34" charset="0"/>
              </a:rPr>
              <a:t> </a:t>
            </a:r>
            <a:r>
              <a:rPr lang="en-US" sz="2800" dirty="0">
                <a:solidFill>
                  <a:schemeClr val="tx1"/>
                </a:solidFill>
                <a:latin typeface="Arial" panose="020B0604020202020204" pitchFamily="34" charset="0"/>
              </a:rPr>
              <a:t>with Pointers</a:t>
            </a:r>
            <a:endParaRPr kumimoji="0" lang="en-US" sz="2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425352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err="1">
                <a:solidFill>
                  <a:srgbClr val="002060"/>
                </a:solidFill>
              </a:rPr>
              <a:t>const</a:t>
            </a:r>
            <a:r>
              <a:rPr lang="en-US" sz="4800" dirty="0">
                <a:solidFill>
                  <a:srgbClr val="002060"/>
                </a:solidFill>
              </a:rPr>
              <a:t> with Variables</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87</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Rectangle 2"/>
          <p:cNvSpPr>
            <a:spLocks noGrp="1" noChangeArrowheads="1"/>
          </p:cNvSpPr>
          <p:nvPr>
            <p:ph idx="1"/>
          </p:nvPr>
        </p:nvSpPr>
        <p:spPr bwMode="auto">
          <a:xfrm>
            <a:off x="460374" y="2006342"/>
            <a:ext cx="11320947"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A </a:t>
            </a:r>
            <a:r>
              <a:rPr lang="en-GB" sz="2800" dirty="0" err="1">
                <a:solidFill>
                  <a:srgbClr val="0070C0"/>
                </a:solidFill>
                <a:latin typeface="Arial" panose="020B0604020202020204" pitchFamily="34" charset="0"/>
              </a:rPr>
              <a:t>const</a:t>
            </a:r>
            <a:r>
              <a:rPr lang="en-GB" sz="2800" dirty="0">
                <a:solidFill>
                  <a:srgbClr val="0070C0"/>
                </a:solidFill>
                <a:latin typeface="Arial" panose="020B0604020202020204" pitchFamily="34" charset="0"/>
              </a:rPr>
              <a:t> </a:t>
            </a:r>
            <a:r>
              <a:rPr lang="en-GB" sz="2800" dirty="0">
                <a:solidFill>
                  <a:schemeClr val="tx1"/>
                </a:solidFill>
                <a:latin typeface="Arial" panose="020B0604020202020204" pitchFamily="34" charset="0"/>
              </a:rPr>
              <a:t>variable cannot be modified after it is initialized.</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In this example, </a:t>
            </a:r>
            <a:r>
              <a:rPr lang="en-GB" sz="2800" dirty="0">
                <a:solidFill>
                  <a:srgbClr val="C00000"/>
                </a:solidFill>
                <a:latin typeface="Arial" panose="020B0604020202020204" pitchFamily="34" charset="0"/>
              </a:rPr>
              <a:t>x</a:t>
            </a:r>
            <a:r>
              <a:rPr lang="en-GB" sz="2800" dirty="0">
                <a:solidFill>
                  <a:schemeClr val="tx1"/>
                </a:solidFill>
                <a:latin typeface="Arial" panose="020B0604020202020204" pitchFamily="34" charset="0"/>
              </a:rPr>
              <a:t> is a </a:t>
            </a:r>
            <a:r>
              <a:rPr lang="en-GB" sz="2800" dirty="0">
                <a:solidFill>
                  <a:srgbClr val="0070C0"/>
                </a:solidFill>
                <a:latin typeface="Arial" panose="020B0604020202020204" pitchFamily="34" charset="0"/>
              </a:rPr>
              <a:t>constant</a:t>
            </a:r>
            <a:r>
              <a:rPr lang="en-GB" sz="2800" dirty="0">
                <a:solidFill>
                  <a:schemeClr val="tx1"/>
                </a:solidFill>
                <a:latin typeface="Arial" panose="020B0604020202020204" pitchFamily="34" charset="0"/>
              </a:rPr>
              <a:t>, so trying to modify </a:t>
            </a:r>
            <a:r>
              <a:rPr lang="en-GB" sz="2800" dirty="0">
                <a:solidFill>
                  <a:srgbClr val="C00000"/>
                </a:solidFill>
                <a:latin typeface="Arial" panose="020B0604020202020204" pitchFamily="34" charset="0"/>
              </a:rPr>
              <a:t>x</a:t>
            </a:r>
            <a:r>
              <a:rPr lang="en-GB" sz="2800" dirty="0">
                <a:solidFill>
                  <a:schemeClr val="tx1"/>
                </a:solidFill>
                <a:latin typeface="Arial" panose="020B0604020202020204" pitchFamily="34" charset="0"/>
              </a:rPr>
              <a:t> will result in a compilation </a:t>
            </a:r>
            <a:r>
              <a:rPr lang="en-GB" sz="2800" dirty="0">
                <a:solidFill>
                  <a:srgbClr val="C00000"/>
                </a:solidFill>
                <a:latin typeface="Arial" panose="020B0604020202020204" pitchFamily="34" charset="0"/>
              </a:rPr>
              <a:t>error</a:t>
            </a:r>
            <a:r>
              <a:rPr lang="en-GB" sz="2800" dirty="0">
                <a:solidFill>
                  <a:schemeClr val="tx1"/>
                </a:solidFill>
                <a:latin typeface="Arial" panose="020B0604020202020204" pitchFamily="34" charset="0"/>
              </a:rPr>
              <a:t>.</a:t>
            </a:r>
            <a:endParaRPr kumimoji="0" lang="en-US" sz="2800" b="0" i="0" u="none" strike="noStrike" cap="none" normalizeH="0" baseline="0" dirty="0">
              <a:ln>
                <a:noFill/>
              </a:ln>
              <a:solidFill>
                <a:schemeClr val="tx1"/>
              </a:solidFill>
              <a:effectLst/>
              <a:latin typeface="Arial" panose="020B0604020202020204" pitchFamily="34" charset="0"/>
            </a:endParaRPr>
          </a:p>
        </p:txBody>
      </p:sp>
      <p:pic>
        <p:nvPicPr>
          <p:cNvPr id="3" name="Picture 2"/>
          <p:cNvPicPr>
            <a:picLocks noChangeAspect="1"/>
          </p:cNvPicPr>
          <p:nvPr/>
        </p:nvPicPr>
        <p:blipFill rotWithShape="1">
          <a:blip r:embed="rId3"/>
          <a:srcRect b="28657"/>
          <a:stretch/>
        </p:blipFill>
        <p:spPr>
          <a:xfrm>
            <a:off x="943394" y="3580599"/>
            <a:ext cx="10677759" cy="2156059"/>
          </a:xfrm>
          <a:prstGeom prst="rect">
            <a:avLst/>
          </a:prstGeom>
        </p:spPr>
      </p:pic>
    </p:spTree>
    <p:extLst>
      <p:ext uri="{BB962C8B-B14F-4D97-AF65-F5344CB8AC3E}">
        <p14:creationId xmlns:p14="http://schemas.microsoft.com/office/powerpoint/2010/main" val="13060640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err="1">
                <a:solidFill>
                  <a:srgbClr val="002060"/>
                </a:solidFill>
              </a:rPr>
              <a:t>const</a:t>
            </a:r>
            <a:r>
              <a:rPr lang="en-US" sz="4800" dirty="0">
                <a:solidFill>
                  <a:srgbClr val="002060"/>
                </a:solidFill>
              </a:rPr>
              <a:t> with Pointers</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88</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Rectangle 2"/>
          <p:cNvSpPr>
            <a:spLocks noGrp="1" noChangeArrowheads="1"/>
          </p:cNvSpPr>
          <p:nvPr>
            <p:ph idx="1"/>
          </p:nvPr>
        </p:nvSpPr>
        <p:spPr bwMode="auto">
          <a:xfrm>
            <a:off x="380222" y="1615926"/>
            <a:ext cx="10736957"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accent6">
                    <a:lumMod val="50000"/>
                  </a:schemeClr>
                </a:solidFill>
                <a:latin typeface="Arial" panose="020B0604020202020204" pitchFamily="34" charset="0"/>
              </a:rPr>
              <a:t>There are different ways to use </a:t>
            </a:r>
            <a:r>
              <a:rPr lang="en-GB" sz="2800" dirty="0" err="1">
                <a:solidFill>
                  <a:srgbClr val="00B0F0"/>
                </a:solidFill>
                <a:latin typeface="Arial" panose="020B0604020202020204" pitchFamily="34" charset="0"/>
              </a:rPr>
              <a:t>const</a:t>
            </a:r>
            <a:r>
              <a:rPr lang="en-GB" sz="2800" dirty="0">
                <a:solidFill>
                  <a:srgbClr val="00B0F0"/>
                </a:solidFill>
                <a:latin typeface="Arial" panose="020B0604020202020204" pitchFamily="34" charset="0"/>
              </a:rPr>
              <a:t> </a:t>
            </a:r>
            <a:r>
              <a:rPr lang="en-GB" sz="2800" dirty="0">
                <a:solidFill>
                  <a:schemeClr val="accent6">
                    <a:lumMod val="50000"/>
                  </a:schemeClr>
                </a:solidFill>
                <a:latin typeface="Arial" panose="020B0604020202020204" pitchFamily="34" charset="0"/>
              </a:rPr>
              <a:t>with pointers depending on what you want to make constant</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rgbClr val="C00000"/>
                </a:solidFill>
                <a:latin typeface="Arial" panose="020B0604020202020204" pitchFamily="34" charset="0"/>
              </a:rPr>
              <a:t>Constant</a:t>
            </a:r>
            <a:r>
              <a:rPr lang="en-GB" sz="2800" dirty="0">
                <a:solidFill>
                  <a:schemeClr val="tx1"/>
                </a:solidFill>
                <a:latin typeface="Arial" panose="020B0604020202020204" pitchFamily="34" charset="0"/>
              </a:rPr>
              <a:t> pointer to a </a:t>
            </a:r>
            <a:r>
              <a:rPr lang="en-GB" sz="2800" dirty="0">
                <a:solidFill>
                  <a:srgbClr val="C00000"/>
                </a:solidFill>
                <a:latin typeface="Arial" panose="020B0604020202020204" pitchFamily="34" charset="0"/>
              </a:rPr>
              <a:t>constant</a:t>
            </a:r>
            <a:r>
              <a:rPr lang="en-GB" sz="2800" dirty="0">
                <a:solidFill>
                  <a:schemeClr val="tx1"/>
                </a:solidFill>
                <a:latin typeface="Arial" panose="020B0604020202020204" pitchFamily="34" charset="0"/>
              </a:rPr>
              <a:t> value: Neither the pointer nor the value it points to can be modified.</a:t>
            </a:r>
          </a:p>
        </p:txBody>
      </p:sp>
      <p:pic>
        <p:nvPicPr>
          <p:cNvPr id="7" name="Picture 6"/>
          <p:cNvPicPr>
            <a:picLocks noChangeAspect="1"/>
          </p:cNvPicPr>
          <p:nvPr/>
        </p:nvPicPr>
        <p:blipFill rotWithShape="1">
          <a:blip r:embed="rId3"/>
          <a:srcRect b="11135"/>
          <a:stretch/>
        </p:blipFill>
        <p:spPr>
          <a:xfrm>
            <a:off x="2834750" y="3431808"/>
            <a:ext cx="7457809" cy="2849897"/>
          </a:xfrm>
          <a:prstGeom prst="rect">
            <a:avLst/>
          </a:prstGeom>
        </p:spPr>
      </p:pic>
    </p:spTree>
    <p:extLst>
      <p:ext uri="{BB962C8B-B14F-4D97-AF65-F5344CB8AC3E}">
        <p14:creationId xmlns:p14="http://schemas.microsoft.com/office/powerpoint/2010/main" val="20638935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err="1">
                <a:solidFill>
                  <a:srgbClr val="002060"/>
                </a:solidFill>
              </a:rPr>
              <a:t>const</a:t>
            </a:r>
            <a:r>
              <a:rPr lang="en-US" sz="4800" dirty="0">
                <a:solidFill>
                  <a:srgbClr val="002060"/>
                </a:solidFill>
              </a:rPr>
              <a:t> with Pointers</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89</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3"/>
          <a:stretch>
            <a:fillRect/>
          </a:stretch>
        </p:blipFill>
        <p:spPr>
          <a:xfrm>
            <a:off x="5194631" y="2252312"/>
            <a:ext cx="6692569" cy="3426327"/>
          </a:xfrm>
          <a:prstGeom prst="rect">
            <a:avLst/>
          </a:prstGeom>
        </p:spPr>
      </p:pic>
      <p:sp>
        <p:nvSpPr>
          <p:cNvPr id="10" name="Rectangle 2"/>
          <p:cNvSpPr txBox="1">
            <a:spLocks noChangeArrowheads="1"/>
          </p:cNvSpPr>
          <p:nvPr/>
        </p:nvSpPr>
        <p:spPr bwMode="auto">
          <a:xfrm>
            <a:off x="155575" y="2411203"/>
            <a:ext cx="4743684"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89154" indent="-89154" algn="l" defTabSz="891540" rtl="0" eaLnBrk="1" latinLnBrk="0" hangingPunct="1">
              <a:lnSpc>
                <a:spcPct val="90000"/>
              </a:lnSpc>
              <a:spcBef>
                <a:spcPts val="1170"/>
              </a:spcBef>
              <a:spcAft>
                <a:spcPts val="195"/>
              </a:spcAft>
              <a:buClr>
                <a:schemeClr val="accent1"/>
              </a:buClr>
              <a:buSzPct val="100000"/>
              <a:buFont typeface="Calibri" panose="020F0502020204030204" pitchFamily="34" charset="0"/>
              <a:buChar char=" "/>
              <a:defRPr sz="1950" kern="1200">
                <a:solidFill>
                  <a:schemeClr val="bg2">
                    <a:lumMod val="10000"/>
                  </a:schemeClr>
                </a:solidFill>
                <a:latin typeface="+mn-lt"/>
                <a:ea typeface="+mn-ea"/>
                <a:cs typeface="+mn-cs"/>
              </a:defRPr>
            </a:lvl1pPr>
            <a:lvl2pPr marL="374447" indent="-178308" algn="l" defTabSz="891540" rtl="0" eaLnBrk="1" latinLnBrk="0" hangingPunct="1">
              <a:lnSpc>
                <a:spcPct val="90000"/>
              </a:lnSpc>
              <a:spcBef>
                <a:spcPts val="195"/>
              </a:spcBef>
              <a:spcAft>
                <a:spcPts val="390"/>
              </a:spcAft>
              <a:buClr>
                <a:schemeClr val="accent1"/>
              </a:buClr>
              <a:buFont typeface="Calibri" pitchFamily="34" charset="0"/>
              <a:buChar char="◦"/>
              <a:defRPr sz="1755" kern="1200">
                <a:solidFill>
                  <a:schemeClr val="bg2">
                    <a:lumMod val="10000"/>
                  </a:schemeClr>
                </a:solidFill>
                <a:latin typeface="+mn-lt"/>
                <a:ea typeface="+mn-ea"/>
                <a:cs typeface="+mn-cs"/>
              </a:defRPr>
            </a:lvl2pPr>
            <a:lvl3pPr marL="552755"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3pPr>
            <a:lvl4pPr marL="731063"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4pPr>
            <a:lvl5pPr marL="909371"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5pPr>
            <a:lvl6pPr marL="107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6pPr>
            <a:lvl7pPr marL="126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7pPr>
            <a:lvl8pPr marL="146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8pPr>
            <a:lvl9pPr marL="165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9pPr>
          </a:lstStyle>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Pointer to a constant value: The value pointed to by the pointer is constant (cannot be changed)</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But the pointer itself can be </a:t>
            </a:r>
            <a:r>
              <a:rPr lang="en-GB" sz="2800" dirty="0">
                <a:solidFill>
                  <a:srgbClr val="C00000"/>
                </a:solidFill>
                <a:latin typeface="Arial" panose="020B0604020202020204" pitchFamily="34" charset="0"/>
              </a:rPr>
              <a:t>modified</a:t>
            </a:r>
            <a:r>
              <a:rPr lang="en-GB" sz="2800" dirty="0">
                <a:solidFill>
                  <a:schemeClr val="tx1"/>
                </a:solidFill>
                <a:latin typeface="Arial" panose="020B0604020202020204" pitchFamily="34" charset="0"/>
              </a:rPr>
              <a:t> to point elsewhere.</a:t>
            </a:r>
            <a:endParaRPr lang="en-US" sz="2800" dirty="0">
              <a:solidFill>
                <a:schemeClr val="tx1"/>
              </a:solidFill>
              <a:latin typeface="Arial" panose="020B0604020202020204" pitchFamily="34" charset="0"/>
            </a:endParaRPr>
          </a:p>
        </p:txBody>
      </p:sp>
    </p:spTree>
    <p:extLst>
      <p:ext uri="{BB962C8B-B14F-4D97-AF65-F5344CB8AC3E}">
        <p14:creationId xmlns:p14="http://schemas.microsoft.com/office/powerpoint/2010/main" val="32545920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err="1">
                <a:solidFill>
                  <a:srgbClr val="002060"/>
                </a:solidFill>
              </a:rPr>
              <a:t>const</a:t>
            </a:r>
            <a:r>
              <a:rPr lang="en-US" sz="4800" dirty="0">
                <a:solidFill>
                  <a:srgbClr val="002060"/>
                </a:solidFill>
              </a:rPr>
              <a:t> with Pointers</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90</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Rectangle 2"/>
          <p:cNvSpPr>
            <a:spLocks noGrp="1" noChangeArrowheads="1"/>
          </p:cNvSpPr>
          <p:nvPr>
            <p:ph idx="1"/>
          </p:nvPr>
        </p:nvSpPr>
        <p:spPr bwMode="auto">
          <a:xfrm>
            <a:off x="380222" y="1868733"/>
            <a:ext cx="1134334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Constant pointer to a non-constant value: The pointer itself cannot be changed, but the value it points to can be modified.</a:t>
            </a:r>
          </a:p>
        </p:txBody>
      </p:sp>
      <p:pic>
        <p:nvPicPr>
          <p:cNvPr id="3" name="Picture 2"/>
          <p:cNvPicPr>
            <a:picLocks noChangeAspect="1"/>
          </p:cNvPicPr>
          <p:nvPr/>
        </p:nvPicPr>
        <p:blipFill>
          <a:blip r:embed="rId3"/>
          <a:stretch>
            <a:fillRect/>
          </a:stretch>
        </p:blipFill>
        <p:spPr>
          <a:xfrm>
            <a:off x="2418685" y="3031958"/>
            <a:ext cx="7354116" cy="2901936"/>
          </a:xfrm>
          <a:prstGeom prst="rect">
            <a:avLst/>
          </a:prstGeom>
        </p:spPr>
      </p:pic>
    </p:spTree>
    <p:extLst>
      <p:ext uri="{BB962C8B-B14F-4D97-AF65-F5344CB8AC3E}">
        <p14:creationId xmlns:p14="http://schemas.microsoft.com/office/powerpoint/2010/main" val="21103328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err="1">
                <a:solidFill>
                  <a:srgbClr val="002060"/>
                </a:solidFill>
              </a:rPr>
              <a:t>const</a:t>
            </a:r>
            <a:r>
              <a:rPr lang="en-US" sz="4800" dirty="0">
                <a:solidFill>
                  <a:srgbClr val="002060"/>
                </a:solidFill>
              </a:rPr>
              <a:t> in Function Arguments</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91</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Rectangle 2"/>
          <p:cNvSpPr>
            <a:spLocks noGrp="1" noChangeArrowheads="1"/>
          </p:cNvSpPr>
          <p:nvPr>
            <p:ph idx="1"/>
          </p:nvPr>
        </p:nvSpPr>
        <p:spPr bwMode="auto">
          <a:xfrm>
            <a:off x="426772" y="1787008"/>
            <a:ext cx="11093092"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You can pass arguments to a function as </a:t>
            </a:r>
            <a:r>
              <a:rPr lang="en-GB" sz="2800" dirty="0" err="1">
                <a:solidFill>
                  <a:srgbClr val="C00000"/>
                </a:solidFill>
                <a:latin typeface="Arial" panose="020B0604020202020204" pitchFamily="34" charset="0"/>
              </a:rPr>
              <a:t>const</a:t>
            </a:r>
            <a:r>
              <a:rPr lang="en-GB" sz="2800" dirty="0">
                <a:solidFill>
                  <a:srgbClr val="C00000"/>
                </a:solidFill>
                <a:latin typeface="Arial" panose="020B0604020202020204" pitchFamily="34" charset="0"/>
              </a:rPr>
              <a:t> </a:t>
            </a:r>
            <a:r>
              <a:rPr lang="en-GB" sz="2800" dirty="0">
                <a:solidFill>
                  <a:schemeClr val="tx1"/>
                </a:solidFill>
                <a:latin typeface="Arial" panose="020B0604020202020204" pitchFamily="34" charset="0"/>
              </a:rPr>
              <a:t>to ensure that they cannot be modified inside the function.</a:t>
            </a:r>
          </a:p>
          <a:p>
            <a:pPr lvl="0"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In this case, </a:t>
            </a:r>
            <a:r>
              <a:rPr lang="en-GB" sz="2800" dirty="0">
                <a:solidFill>
                  <a:srgbClr val="C00000"/>
                </a:solidFill>
                <a:latin typeface="Arial" panose="020B0604020202020204" pitchFamily="34" charset="0"/>
              </a:rPr>
              <a:t>value is passed </a:t>
            </a:r>
            <a:r>
              <a:rPr lang="en-GB" sz="2800" dirty="0">
                <a:solidFill>
                  <a:schemeClr val="tx1"/>
                </a:solidFill>
                <a:latin typeface="Arial" panose="020B0604020202020204" pitchFamily="34" charset="0"/>
              </a:rPr>
              <a:t>by reference, but it is </a:t>
            </a:r>
            <a:r>
              <a:rPr lang="en-GB" sz="2800" dirty="0" err="1">
                <a:solidFill>
                  <a:srgbClr val="C00000"/>
                </a:solidFill>
                <a:latin typeface="Arial" panose="020B0604020202020204" pitchFamily="34" charset="0"/>
              </a:rPr>
              <a:t>const</a:t>
            </a:r>
            <a:r>
              <a:rPr lang="en-GB" sz="2800" dirty="0">
                <a:solidFill>
                  <a:schemeClr val="tx1"/>
                </a:solidFill>
                <a:latin typeface="Arial" panose="020B0604020202020204" pitchFamily="34" charset="0"/>
              </a:rPr>
              <a:t>, meaning the function is not allowed to modify value.</a:t>
            </a:r>
          </a:p>
        </p:txBody>
      </p:sp>
      <p:pic>
        <p:nvPicPr>
          <p:cNvPr id="8" name="Picture 7"/>
          <p:cNvPicPr>
            <a:picLocks noChangeAspect="1"/>
          </p:cNvPicPr>
          <p:nvPr/>
        </p:nvPicPr>
        <p:blipFill>
          <a:blip r:embed="rId3"/>
          <a:stretch>
            <a:fillRect/>
          </a:stretch>
        </p:blipFill>
        <p:spPr>
          <a:xfrm>
            <a:off x="1245154" y="3984609"/>
            <a:ext cx="8755494" cy="1960047"/>
          </a:xfrm>
          <a:prstGeom prst="rect">
            <a:avLst/>
          </a:prstGeom>
        </p:spPr>
      </p:pic>
    </p:spTree>
    <p:extLst>
      <p:ext uri="{BB962C8B-B14F-4D97-AF65-F5344CB8AC3E}">
        <p14:creationId xmlns:p14="http://schemas.microsoft.com/office/powerpoint/2010/main" val="38561162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solidFill>
                  <a:srgbClr val="002060"/>
                </a:solidFill>
              </a:rPr>
              <a:t>signed and unsigned</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92</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2"/>
          <p:cNvSpPr txBox="1">
            <a:spLocks noChangeArrowheads="1"/>
          </p:cNvSpPr>
          <p:nvPr/>
        </p:nvSpPr>
        <p:spPr bwMode="auto">
          <a:xfrm>
            <a:off x="460375" y="1726677"/>
            <a:ext cx="10751453"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89154" indent="-89154" algn="l" defTabSz="891540" rtl="0" eaLnBrk="1" latinLnBrk="0" hangingPunct="1">
              <a:lnSpc>
                <a:spcPct val="90000"/>
              </a:lnSpc>
              <a:spcBef>
                <a:spcPts val="1170"/>
              </a:spcBef>
              <a:spcAft>
                <a:spcPts val="195"/>
              </a:spcAft>
              <a:buClr>
                <a:schemeClr val="accent1"/>
              </a:buClr>
              <a:buSzPct val="100000"/>
              <a:buFont typeface="Calibri" panose="020F0502020204030204" pitchFamily="34" charset="0"/>
              <a:buChar char=" "/>
              <a:defRPr sz="1950" kern="1200">
                <a:solidFill>
                  <a:schemeClr val="bg2">
                    <a:lumMod val="10000"/>
                  </a:schemeClr>
                </a:solidFill>
                <a:latin typeface="+mn-lt"/>
                <a:ea typeface="+mn-ea"/>
                <a:cs typeface="+mn-cs"/>
              </a:defRPr>
            </a:lvl1pPr>
            <a:lvl2pPr marL="374447" indent="-178308" algn="l" defTabSz="891540" rtl="0" eaLnBrk="1" latinLnBrk="0" hangingPunct="1">
              <a:lnSpc>
                <a:spcPct val="90000"/>
              </a:lnSpc>
              <a:spcBef>
                <a:spcPts val="195"/>
              </a:spcBef>
              <a:spcAft>
                <a:spcPts val="390"/>
              </a:spcAft>
              <a:buClr>
                <a:schemeClr val="accent1"/>
              </a:buClr>
              <a:buFont typeface="Calibri" pitchFamily="34" charset="0"/>
              <a:buChar char="◦"/>
              <a:defRPr sz="1755" kern="1200">
                <a:solidFill>
                  <a:schemeClr val="bg2">
                    <a:lumMod val="10000"/>
                  </a:schemeClr>
                </a:solidFill>
                <a:latin typeface="+mn-lt"/>
                <a:ea typeface="+mn-ea"/>
                <a:cs typeface="+mn-cs"/>
              </a:defRPr>
            </a:lvl2pPr>
            <a:lvl3pPr marL="552755"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3pPr>
            <a:lvl4pPr marL="731063"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4pPr>
            <a:lvl5pPr marL="909371"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5pPr>
            <a:lvl6pPr marL="107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6pPr>
            <a:lvl7pPr marL="126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7pPr>
            <a:lvl8pPr marL="146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8pPr>
            <a:lvl9pPr marL="165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9pPr>
          </a:lstStyle>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400" dirty="0">
                <a:solidFill>
                  <a:schemeClr val="tx1"/>
                </a:solidFill>
                <a:latin typeface="Arial" panose="020B0604020202020204" pitchFamily="34" charset="0"/>
              </a:rPr>
              <a:t>In C++, both signed and unsigned are used to modify the range of numeric data types like </a:t>
            </a:r>
            <a:r>
              <a:rPr lang="en-GB" sz="2400" dirty="0" err="1">
                <a:solidFill>
                  <a:schemeClr val="tx1"/>
                </a:solidFill>
                <a:latin typeface="Arial" panose="020B0604020202020204" pitchFamily="34" charset="0"/>
              </a:rPr>
              <a:t>int</a:t>
            </a:r>
            <a:r>
              <a:rPr lang="en-GB" sz="2400" dirty="0">
                <a:solidFill>
                  <a:schemeClr val="tx1"/>
                </a:solidFill>
                <a:latin typeface="Arial" panose="020B0604020202020204" pitchFamily="34" charset="0"/>
              </a:rPr>
              <a:t> and char. </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400" dirty="0">
                <a:solidFill>
                  <a:schemeClr val="tx1"/>
                </a:solidFill>
                <a:latin typeface="Arial" panose="020B0604020202020204" pitchFamily="34" charset="0"/>
              </a:rPr>
              <a:t>The default for most numeric types (e.g., </a:t>
            </a:r>
            <a:r>
              <a:rPr lang="en-GB" sz="2400" dirty="0" err="1">
                <a:solidFill>
                  <a:schemeClr val="tx1"/>
                </a:solidFill>
                <a:latin typeface="Arial" panose="020B0604020202020204" pitchFamily="34" charset="0"/>
              </a:rPr>
              <a:t>int</a:t>
            </a:r>
            <a:r>
              <a:rPr lang="en-GB" sz="2400" dirty="0">
                <a:solidFill>
                  <a:schemeClr val="tx1"/>
                </a:solidFill>
                <a:latin typeface="Arial" panose="020B0604020202020204" pitchFamily="34" charset="0"/>
              </a:rPr>
              <a:t>) is signed.</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400" dirty="0">
                <a:solidFill>
                  <a:schemeClr val="tx1"/>
                </a:solidFill>
                <a:latin typeface="Arial" panose="020B0604020202020204" pitchFamily="34" charset="0"/>
              </a:rPr>
              <a:t>signed: Can store both positive and negative values.</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400" dirty="0">
                <a:solidFill>
                  <a:schemeClr val="tx1"/>
                </a:solidFill>
                <a:latin typeface="Arial" panose="020B0604020202020204" pitchFamily="34" charset="0"/>
              </a:rPr>
              <a:t>unsigned: Can only store non-negative values but provides a larger range for positive numbers.</a:t>
            </a:r>
            <a:endParaRPr lang="en-US" sz="2000" dirty="0">
              <a:solidFill>
                <a:schemeClr val="tx1"/>
              </a:solidFill>
              <a:latin typeface="Arial" panose="020B0604020202020204" pitchFamily="34" charset="0"/>
            </a:endParaRPr>
          </a:p>
        </p:txBody>
      </p:sp>
      <p:pic>
        <p:nvPicPr>
          <p:cNvPr id="3" name="Picture 2"/>
          <p:cNvPicPr>
            <a:picLocks noChangeAspect="1"/>
          </p:cNvPicPr>
          <p:nvPr/>
        </p:nvPicPr>
        <p:blipFill>
          <a:blip r:embed="rId3"/>
          <a:stretch>
            <a:fillRect/>
          </a:stretch>
        </p:blipFill>
        <p:spPr>
          <a:xfrm>
            <a:off x="1111526" y="4170648"/>
            <a:ext cx="9947901" cy="1997507"/>
          </a:xfrm>
          <a:prstGeom prst="rect">
            <a:avLst/>
          </a:prstGeom>
        </p:spPr>
      </p:pic>
    </p:spTree>
    <p:extLst>
      <p:ext uri="{BB962C8B-B14F-4D97-AF65-F5344CB8AC3E}">
        <p14:creationId xmlns:p14="http://schemas.microsoft.com/office/powerpoint/2010/main" val="5013171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solidFill>
                  <a:srgbClr val="002060"/>
                </a:solidFill>
              </a:rPr>
              <a:t>string</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93</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2"/>
          <p:cNvSpPr txBox="1">
            <a:spLocks noChangeArrowheads="1"/>
          </p:cNvSpPr>
          <p:nvPr/>
        </p:nvSpPr>
        <p:spPr bwMode="auto">
          <a:xfrm>
            <a:off x="583375" y="1961842"/>
            <a:ext cx="10348796"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89154" indent="-89154" algn="l" defTabSz="891540" rtl="0" eaLnBrk="1" latinLnBrk="0" hangingPunct="1">
              <a:lnSpc>
                <a:spcPct val="90000"/>
              </a:lnSpc>
              <a:spcBef>
                <a:spcPts val="1170"/>
              </a:spcBef>
              <a:spcAft>
                <a:spcPts val="195"/>
              </a:spcAft>
              <a:buClr>
                <a:schemeClr val="accent1"/>
              </a:buClr>
              <a:buSzPct val="100000"/>
              <a:buFont typeface="Calibri" panose="020F0502020204030204" pitchFamily="34" charset="0"/>
              <a:buChar char=" "/>
              <a:defRPr sz="1950" kern="1200">
                <a:solidFill>
                  <a:schemeClr val="bg2">
                    <a:lumMod val="10000"/>
                  </a:schemeClr>
                </a:solidFill>
                <a:latin typeface="+mn-lt"/>
                <a:ea typeface="+mn-ea"/>
                <a:cs typeface="+mn-cs"/>
              </a:defRPr>
            </a:lvl1pPr>
            <a:lvl2pPr marL="374447" indent="-178308" algn="l" defTabSz="891540" rtl="0" eaLnBrk="1" latinLnBrk="0" hangingPunct="1">
              <a:lnSpc>
                <a:spcPct val="90000"/>
              </a:lnSpc>
              <a:spcBef>
                <a:spcPts val="195"/>
              </a:spcBef>
              <a:spcAft>
                <a:spcPts val="390"/>
              </a:spcAft>
              <a:buClr>
                <a:schemeClr val="accent1"/>
              </a:buClr>
              <a:buFont typeface="Calibri" pitchFamily="34" charset="0"/>
              <a:buChar char="◦"/>
              <a:defRPr sz="1755" kern="1200">
                <a:solidFill>
                  <a:schemeClr val="bg2">
                    <a:lumMod val="10000"/>
                  </a:schemeClr>
                </a:solidFill>
                <a:latin typeface="+mn-lt"/>
                <a:ea typeface="+mn-ea"/>
                <a:cs typeface="+mn-cs"/>
              </a:defRPr>
            </a:lvl2pPr>
            <a:lvl3pPr marL="552755"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3pPr>
            <a:lvl4pPr marL="731063"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4pPr>
            <a:lvl5pPr marL="909371"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5pPr>
            <a:lvl6pPr marL="107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6pPr>
            <a:lvl7pPr marL="126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7pPr>
            <a:lvl8pPr marL="146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8pPr>
            <a:lvl9pPr marL="165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9pPr>
          </a:lstStyle>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400" dirty="0">
                <a:solidFill>
                  <a:schemeClr val="tx1"/>
                </a:solidFill>
                <a:latin typeface="Arial" panose="020B0604020202020204" pitchFamily="34" charset="0"/>
              </a:rPr>
              <a:t>string (from the STL) </a:t>
            </a:r>
            <a:r>
              <a:rPr lang="en-GB" sz="2400" dirty="0" err="1">
                <a:solidFill>
                  <a:srgbClr val="0070C0"/>
                </a:solidFill>
                <a:latin typeface="Arial" panose="020B0604020202020204" pitchFamily="34" charset="0"/>
              </a:rPr>
              <a:t>std</a:t>
            </a:r>
            <a:r>
              <a:rPr lang="en-GB" sz="2400" dirty="0">
                <a:solidFill>
                  <a:srgbClr val="0070C0"/>
                </a:solidFill>
                <a:latin typeface="Arial" panose="020B0604020202020204" pitchFamily="34" charset="0"/>
              </a:rPr>
              <a:t>::string </a:t>
            </a:r>
            <a:r>
              <a:rPr lang="en-GB" sz="2400" dirty="0">
                <a:solidFill>
                  <a:schemeClr val="tx1"/>
                </a:solidFill>
                <a:latin typeface="Arial" panose="020B0604020202020204" pitchFamily="34" charset="0"/>
              </a:rPr>
              <a:t>is a part of the C++ Standard Library, used to handle text (sequences of characters). </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400" dirty="0">
                <a:solidFill>
                  <a:schemeClr val="tx1"/>
                </a:solidFill>
                <a:latin typeface="Arial" panose="020B0604020202020204" pitchFamily="34" charset="0"/>
              </a:rPr>
              <a:t>It provides a more flexible and powerful way to work with </a:t>
            </a:r>
            <a:r>
              <a:rPr lang="en-GB" sz="2400" dirty="0">
                <a:solidFill>
                  <a:srgbClr val="0070C0"/>
                </a:solidFill>
                <a:latin typeface="Arial" panose="020B0604020202020204" pitchFamily="34" charset="0"/>
              </a:rPr>
              <a:t>strings </a:t>
            </a:r>
            <a:r>
              <a:rPr lang="en-GB" sz="2400" dirty="0">
                <a:solidFill>
                  <a:schemeClr val="tx1"/>
                </a:solidFill>
                <a:latin typeface="Arial" panose="020B0604020202020204" pitchFamily="34" charset="0"/>
              </a:rPr>
              <a:t>than using raw character </a:t>
            </a:r>
            <a:r>
              <a:rPr lang="en-GB" sz="2400" dirty="0">
                <a:solidFill>
                  <a:srgbClr val="0070C0"/>
                </a:solidFill>
                <a:latin typeface="Arial" panose="020B0604020202020204" pitchFamily="34" charset="0"/>
              </a:rPr>
              <a:t>arrays</a:t>
            </a:r>
            <a:r>
              <a:rPr lang="en-GB" sz="2400" dirty="0">
                <a:solidFill>
                  <a:schemeClr val="tx1"/>
                </a:solidFill>
                <a:latin typeface="Arial" panose="020B0604020202020204" pitchFamily="34" charset="0"/>
              </a:rPr>
              <a:t>.</a:t>
            </a:r>
            <a:endParaRPr lang="en-US" sz="2000" dirty="0">
              <a:solidFill>
                <a:schemeClr val="tx1"/>
              </a:solidFill>
              <a:latin typeface="Arial" panose="020B0604020202020204" pitchFamily="34" charset="0"/>
            </a:endParaRPr>
          </a:p>
        </p:txBody>
      </p:sp>
      <p:pic>
        <p:nvPicPr>
          <p:cNvPr id="3" name="Picture 2"/>
          <p:cNvPicPr>
            <a:picLocks noChangeAspect="1"/>
          </p:cNvPicPr>
          <p:nvPr/>
        </p:nvPicPr>
        <p:blipFill>
          <a:blip r:embed="rId3">
            <a:duotone>
              <a:schemeClr val="accent4">
                <a:shade val="45000"/>
                <a:satMod val="135000"/>
              </a:schemeClr>
              <a:prstClr val="white"/>
            </a:duotone>
          </a:blip>
          <a:stretch>
            <a:fillRect/>
          </a:stretch>
        </p:blipFill>
        <p:spPr>
          <a:xfrm>
            <a:off x="2706487" y="3857790"/>
            <a:ext cx="6581892" cy="2237843"/>
          </a:xfrm>
          <a:prstGeom prst="rect">
            <a:avLst/>
          </a:prstGeom>
        </p:spPr>
      </p:pic>
    </p:spTree>
    <p:extLst>
      <p:ext uri="{BB962C8B-B14F-4D97-AF65-F5344CB8AC3E}">
        <p14:creationId xmlns:p14="http://schemas.microsoft.com/office/powerpoint/2010/main" val="20532465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solidFill>
                  <a:srgbClr val="002060"/>
                </a:solidFill>
              </a:rPr>
              <a:t>string</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94</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3"/>
          <a:stretch>
            <a:fillRect/>
          </a:stretch>
        </p:blipFill>
        <p:spPr>
          <a:xfrm>
            <a:off x="-1" y="1770771"/>
            <a:ext cx="6058807" cy="4417597"/>
          </a:xfrm>
          <a:prstGeom prst="rect">
            <a:avLst/>
          </a:prstGeom>
        </p:spPr>
      </p:pic>
      <p:pic>
        <p:nvPicPr>
          <p:cNvPr id="7" name="Picture 6"/>
          <p:cNvPicPr>
            <a:picLocks noChangeAspect="1"/>
          </p:cNvPicPr>
          <p:nvPr/>
        </p:nvPicPr>
        <p:blipFill>
          <a:blip r:embed="rId4"/>
          <a:stretch>
            <a:fillRect/>
          </a:stretch>
        </p:blipFill>
        <p:spPr>
          <a:xfrm>
            <a:off x="6058806" y="3306760"/>
            <a:ext cx="5828393" cy="1880994"/>
          </a:xfrm>
          <a:prstGeom prst="rect">
            <a:avLst/>
          </a:prstGeom>
        </p:spPr>
      </p:pic>
      <p:sp>
        <p:nvSpPr>
          <p:cNvPr id="8" name="Rectangle 7"/>
          <p:cNvSpPr/>
          <p:nvPr/>
        </p:nvSpPr>
        <p:spPr>
          <a:xfrm>
            <a:off x="6131293" y="2701343"/>
            <a:ext cx="1091966" cy="424732"/>
          </a:xfrm>
          <a:prstGeom prst="rect">
            <a:avLst/>
          </a:prstGeom>
        </p:spPr>
        <p:txBody>
          <a:bodyPr wrap="none">
            <a:spAutoFit/>
          </a:bodyPr>
          <a:lstStyle/>
          <a:p>
            <a:r>
              <a:rPr lang="en-US" dirty="0"/>
              <a:t>Output:</a:t>
            </a:r>
          </a:p>
        </p:txBody>
      </p:sp>
    </p:spTree>
    <p:extLst>
      <p:ext uri="{BB962C8B-B14F-4D97-AF65-F5344CB8AC3E}">
        <p14:creationId xmlns:p14="http://schemas.microsoft.com/office/powerpoint/2010/main" val="16699013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solidFill>
                  <a:srgbClr val="002060"/>
                </a:solidFill>
              </a:rPr>
              <a:t>auto</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95</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2"/>
          <p:cNvSpPr txBox="1">
            <a:spLocks noChangeArrowheads="1"/>
          </p:cNvSpPr>
          <p:nvPr/>
        </p:nvSpPr>
        <p:spPr bwMode="auto">
          <a:xfrm>
            <a:off x="319945" y="2398875"/>
            <a:ext cx="5082172"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89154" indent="-89154" algn="l" defTabSz="891540" rtl="0" eaLnBrk="1" latinLnBrk="0" hangingPunct="1">
              <a:lnSpc>
                <a:spcPct val="90000"/>
              </a:lnSpc>
              <a:spcBef>
                <a:spcPts val="1170"/>
              </a:spcBef>
              <a:spcAft>
                <a:spcPts val="195"/>
              </a:spcAft>
              <a:buClr>
                <a:schemeClr val="accent1"/>
              </a:buClr>
              <a:buSzPct val="100000"/>
              <a:buFont typeface="Calibri" panose="020F0502020204030204" pitchFamily="34" charset="0"/>
              <a:buChar char=" "/>
              <a:defRPr sz="1950" kern="1200">
                <a:solidFill>
                  <a:schemeClr val="bg2">
                    <a:lumMod val="10000"/>
                  </a:schemeClr>
                </a:solidFill>
                <a:latin typeface="+mn-lt"/>
                <a:ea typeface="+mn-ea"/>
                <a:cs typeface="+mn-cs"/>
              </a:defRPr>
            </a:lvl1pPr>
            <a:lvl2pPr marL="374447" indent="-178308" algn="l" defTabSz="891540" rtl="0" eaLnBrk="1" latinLnBrk="0" hangingPunct="1">
              <a:lnSpc>
                <a:spcPct val="90000"/>
              </a:lnSpc>
              <a:spcBef>
                <a:spcPts val="195"/>
              </a:spcBef>
              <a:spcAft>
                <a:spcPts val="390"/>
              </a:spcAft>
              <a:buClr>
                <a:schemeClr val="accent1"/>
              </a:buClr>
              <a:buFont typeface="Calibri" pitchFamily="34" charset="0"/>
              <a:buChar char="◦"/>
              <a:defRPr sz="1755" kern="1200">
                <a:solidFill>
                  <a:schemeClr val="bg2">
                    <a:lumMod val="10000"/>
                  </a:schemeClr>
                </a:solidFill>
                <a:latin typeface="+mn-lt"/>
                <a:ea typeface="+mn-ea"/>
                <a:cs typeface="+mn-cs"/>
              </a:defRPr>
            </a:lvl2pPr>
            <a:lvl3pPr marL="552755"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3pPr>
            <a:lvl4pPr marL="731063"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4pPr>
            <a:lvl5pPr marL="909371"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5pPr>
            <a:lvl6pPr marL="107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6pPr>
            <a:lvl7pPr marL="126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7pPr>
            <a:lvl8pPr marL="146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8pPr>
            <a:lvl9pPr marL="165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9pPr>
          </a:lstStyle>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400" dirty="0">
                <a:solidFill>
                  <a:schemeClr val="tx1"/>
                </a:solidFill>
                <a:latin typeface="Arial" panose="020B0604020202020204" pitchFamily="34" charset="0"/>
              </a:rPr>
              <a:t>In C++, the auto </a:t>
            </a:r>
            <a:r>
              <a:rPr lang="en-GB" sz="2400" dirty="0">
                <a:solidFill>
                  <a:srgbClr val="0070C0"/>
                </a:solidFill>
                <a:latin typeface="Arial" panose="020B0604020202020204" pitchFamily="34" charset="0"/>
              </a:rPr>
              <a:t>keyword</a:t>
            </a:r>
            <a:r>
              <a:rPr lang="en-GB" sz="2400" dirty="0">
                <a:solidFill>
                  <a:schemeClr val="tx1"/>
                </a:solidFill>
                <a:latin typeface="Arial" panose="020B0604020202020204" pitchFamily="34" charset="0"/>
              </a:rPr>
              <a:t> is used for type inference, allowing the compiler to </a:t>
            </a:r>
            <a:r>
              <a:rPr lang="en-GB" sz="2400" dirty="0">
                <a:solidFill>
                  <a:srgbClr val="0070C0"/>
                </a:solidFill>
                <a:latin typeface="Arial" panose="020B0604020202020204" pitchFamily="34" charset="0"/>
              </a:rPr>
              <a:t>automatically</a:t>
            </a:r>
            <a:r>
              <a:rPr lang="en-GB" sz="2400" dirty="0">
                <a:solidFill>
                  <a:schemeClr val="tx1"/>
                </a:solidFill>
                <a:latin typeface="Arial" panose="020B0604020202020204" pitchFamily="34" charset="0"/>
              </a:rPr>
              <a:t> deduce the type of a variable from its initializer. </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400" dirty="0">
                <a:solidFill>
                  <a:schemeClr val="tx1"/>
                </a:solidFill>
                <a:latin typeface="Arial" panose="020B0604020202020204" pitchFamily="34" charset="0"/>
              </a:rPr>
              <a:t>This makes code easier to read and write, especially with </a:t>
            </a:r>
            <a:r>
              <a:rPr lang="en-GB" sz="2400" dirty="0">
                <a:solidFill>
                  <a:srgbClr val="0070C0"/>
                </a:solidFill>
                <a:latin typeface="Arial" panose="020B0604020202020204" pitchFamily="34" charset="0"/>
              </a:rPr>
              <a:t>complex</a:t>
            </a:r>
            <a:r>
              <a:rPr lang="en-GB" sz="2400" dirty="0">
                <a:solidFill>
                  <a:schemeClr val="tx1"/>
                </a:solidFill>
                <a:latin typeface="Arial" panose="020B0604020202020204" pitchFamily="34" charset="0"/>
              </a:rPr>
              <a:t> types or when using templates.</a:t>
            </a:r>
          </a:p>
        </p:txBody>
      </p:sp>
      <p:pic>
        <p:nvPicPr>
          <p:cNvPr id="7" name="Picture 6"/>
          <p:cNvPicPr>
            <a:picLocks noChangeAspect="1"/>
          </p:cNvPicPr>
          <p:nvPr/>
        </p:nvPicPr>
        <p:blipFill rotWithShape="1">
          <a:blip r:embed="rId3"/>
          <a:srcRect b="9401"/>
          <a:stretch/>
        </p:blipFill>
        <p:spPr>
          <a:xfrm>
            <a:off x="5537542" y="2695073"/>
            <a:ext cx="6400324" cy="3281825"/>
          </a:xfrm>
          <a:prstGeom prst="rect">
            <a:avLst/>
          </a:prstGeom>
        </p:spPr>
      </p:pic>
    </p:spTree>
    <p:extLst>
      <p:ext uri="{BB962C8B-B14F-4D97-AF65-F5344CB8AC3E}">
        <p14:creationId xmlns:p14="http://schemas.microsoft.com/office/powerpoint/2010/main" val="27189173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589" y="316694"/>
            <a:ext cx="9806940" cy="1118684"/>
          </a:xfrm>
        </p:spPr>
        <p:txBody>
          <a:bodyPr>
            <a:normAutofit/>
          </a:bodyPr>
          <a:lstStyle/>
          <a:p>
            <a:pPr algn="ctr"/>
            <a:r>
              <a:rPr lang="en-US" sz="4800" dirty="0">
                <a:solidFill>
                  <a:srgbClr val="002060"/>
                </a:solidFill>
              </a:rPr>
              <a:t>static</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96</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2"/>
          <p:cNvSpPr txBox="1">
            <a:spLocks noChangeArrowheads="1"/>
          </p:cNvSpPr>
          <p:nvPr/>
        </p:nvSpPr>
        <p:spPr bwMode="auto">
          <a:xfrm>
            <a:off x="1089099" y="2049938"/>
            <a:ext cx="9030134"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89154" indent="-89154" algn="l" defTabSz="891540" rtl="0" eaLnBrk="1" latinLnBrk="0" hangingPunct="1">
              <a:lnSpc>
                <a:spcPct val="90000"/>
              </a:lnSpc>
              <a:spcBef>
                <a:spcPts val="1170"/>
              </a:spcBef>
              <a:spcAft>
                <a:spcPts val="195"/>
              </a:spcAft>
              <a:buClr>
                <a:schemeClr val="accent1"/>
              </a:buClr>
              <a:buSzPct val="100000"/>
              <a:buFont typeface="Calibri" panose="020F0502020204030204" pitchFamily="34" charset="0"/>
              <a:buChar char=" "/>
              <a:defRPr sz="1950" kern="1200">
                <a:solidFill>
                  <a:schemeClr val="bg2">
                    <a:lumMod val="10000"/>
                  </a:schemeClr>
                </a:solidFill>
                <a:latin typeface="+mn-lt"/>
                <a:ea typeface="+mn-ea"/>
                <a:cs typeface="+mn-cs"/>
              </a:defRPr>
            </a:lvl1pPr>
            <a:lvl2pPr marL="374447" indent="-178308" algn="l" defTabSz="891540" rtl="0" eaLnBrk="1" latinLnBrk="0" hangingPunct="1">
              <a:lnSpc>
                <a:spcPct val="90000"/>
              </a:lnSpc>
              <a:spcBef>
                <a:spcPts val="195"/>
              </a:spcBef>
              <a:spcAft>
                <a:spcPts val="390"/>
              </a:spcAft>
              <a:buClr>
                <a:schemeClr val="accent1"/>
              </a:buClr>
              <a:buFont typeface="Calibri" pitchFamily="34" charset="0"/>
              <a:buChar char="◦"/>
              <a:defRPr sz="1755" kern="1200">
                <a:solidFill>
                  <a:schemeClr val="bg2">
                    <a:lumMod val="10000"/>
                  </a:schemeClr>
                </a:solidFill>
                <a:latin typeface="+mn-lt"/>
                <a:ea typeface="+mn-ea"/>
                <a:cs typeface="+mn-cs"/>
              </a:defRPr>
            </a:lvl2pPr>
            <a:lvl3pPr marL="552755"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3pPr>
            <a:lvl4pPr marL="731063"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4pPr>
            <a:lvl5pPr marL="909371"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5pPr>
            <a:lvl6pPr marL="107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6pPr>
            <a:lvl7pPr marL="126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7pPr>
            <a:lvl8pPr marL="146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8pPr>
            <a:lvl9pPr marL="165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9pPr>
          </a:lstStyle>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In C++, the static keyword has different meanings depending on the context in which it is used. </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It can be applied to variables (both global and local), member variables of a class, and member functions of a class. </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Let's break down the use of static in each context:</a:t>
            </a:r>
          </a:p>
          <a:p>
            <a:pPr lvl="1" algn="just" defTabSz="914400" eaLnBrk="0" fontAlgn="base" hangingPunct="0">
              <a:lnSpc>
                <a:spcPct val="100000"/>
              </a:lnSpc>
              <a:spcBef>
                <a:spcPct val="0"/>
              </a:spcBef>
              <a:spcAft>
                <a:spcPct val="0"/>
              </a:spcAft>
              <a:buClrTx/>
              <a:buFont typeface="Arial" panose="020B0604020202020204" pitchFamily="34" charset="0"/>
              <a:buChar char="•"/>
            </a:pPr>
            <a:r>
              <a:rPr lang="en-US" sz="2400" dirty="0">
                <a:solidFill>
                  <a:schemeClr val="tx1"/>
                </a:solidFill>
                <a:latin typeface="Arial" panose="020B0604020202020204" pitchFamily="34" charset="0"/>
              </a:rPr>
              <a:t>Static Global Variables</a:t>
            </a:r>
          </a:p>
          <a:p>
            <a:pPr lvl="1" algn="just" defTabSz="914400" eaLnBrk="0" fontAlgn="base" hangingPunct="0">
              <a:lnSpc>
                <a:spcPct val="100000"/>
              </a:lnSpc>
              <a:spcBef>
                <a:spcPct val="0"/>
              </a:spcBef>
              <a:spcAft>
                <a:spcPct val="0"/>
              </a:spcAft>
              <a:buClrTx/>
              <a:buFont typeface="Arial" panose="020B0604020202020204" pitchFamily="34" charset="0"/>
              <a:buChar char="•"/>
            </a:pPr>
            <a:r>
              <a:rPr lang="en-US" sz="2400" dirty="0">
                <a:solidFill>
                  <a:schemeClr val="tx1"/>
                </a:solidFill>
                <a:latin typeface="Arial" panose="020B0604020202020204" pitchFamily="34" charset="0"/>
              </a:rPr>
              <a:t> Static Local Variables</a:t>
            </a:r>
          </a:p>
        </p:txBody>
      </p:sp>
    </p:spTree>
    <p:extLst>
      <p:ext uri="{BB962C8B-B14F-4D97-AF65-F5344CB8AC3E}">
        <p14:creationId xmlns:p14="http://schemas.microsoft.com/office/powerpoint/2010/main" val="21227099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solidFill>
                  <a:schemeClr val="tx1"/>
                </a:solidFill>
                <a:latin typeface="Arial" panose="020B0604020202020204" pitchFamily="34" charset="0"/>
              </a:rPr>
              <a:t>Static Global Variables</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97</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2"/>
          <p:cNvSpPr txBox="1">
            <a:spLocks noChangeArrowheads="1"/>
          </p:cNvSpPr>
          <p:nvPr/>
        </p:nvSpPr>
        <p:spPr bwMode="auto">
          <a:xfrm>
            <a:off x="155575" y="1946041"/>
            <a:ext cx="3725010"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89154" indent="-89154" algn="l" defTabSz="891540" rtl="0" eaLnBrk="1" latinLnBrk="0" hangingPunct="1">
              <a:lnSpc>
                <a:spcPct val="90000"/>
              </a:lnSpc>
              <a:spcBef>
                <a:spcPts val="1170"/>
              </a:spcBef>
              <a:spcAft>
                <a:spcPts val="195"/>
              </a:spcAft>
              <a:buClr>
                <a:schemeClr val="accent1"/>
              </a:buClr>
              <a:buSzPct val="100000"/>
              <a:buFont typeface="Calibri" panose="020F0502020204030204" pitchFamily="34" charset="0"/>
              <a:buChar char=" "/>
              <a:defRPr sz="1950" kern="1200">
                <a:solidFill>
                  <a:schemeClr val="bg2">
                    <a:lumMod val="10000"/>
                  </a:schemeClr>
                </a:solidFill>
                <a:latin typeface="+mn-lt"/>
                <a:ea typeface="+mn-ea"/>
                <a:cs typeface="+mn-cs"/>
              </a:defRPr>
            </a:lvl1pPr>
            <a:lvl2pPr marL="374447" indent="-178308" algn="l" defTabSz="891540" rtl="0" eaLnBrk="1" latinLnBrk="0" hangingPunct="1">
              <a:lnSpc>
                <a:spcPct val="90000"/>
              </a:lnSpc>
              <a:spcBef>
                <a:spcPts val="195"/>
              </a:spcBef>
              <a:spcAft>
                <a:spcPts val="390"/>
              </a:spcAft>
              <a:buClr>
                <a:schemeClr val="accent1"/>
              </a:buClr>
              <a:buFont typeface="Calibri" pitchFamily="34" charset="0"/>
              <a:buChar char="◦"/>
              <a:defRPr sz="1755" kern="1200">
                <a:solidFill>
                  <a:schemeClr val="bg2">
                    <a:lumMod val="10000"/>
                  </a:schemeClr>
                </a:solidFill>
                <a:latin typeface="+mn-lt"/>
                <a:ea typeface="+mn-ea"/>
                <a:cs typeface="+mn-cs"/>
              </a:defRPr>
            </a:lvl2pPr>
            <a:lvl3pPr marL="552755"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3pPr>
            <a:lvl4pPr marL="731063"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4pPr>
            <a:lvl5pPr marL="909371"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5pPr>
            <a:lvl6pPr marL="107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6pPr>
            <a:lvl7pPr marL="126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7pPr>
            <a:lvl8pPr marL="146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8pPr>
            <a:lvl9pPr marL="165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9pPr>
          </a:lstStyle>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400" dirty="0">
                <a:solidFill>
                  <a:schemeClr val="tx1"/>
                </a:solidFill>
                <a:latin typeface="Arial" panose="020B0604020202020204" pitchFamily="34" charset="0"/>
              </a:rPr>
              <a:t>A static global variable limits the visibility of the variable to the file in which it is declared. </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400" dirty="0">
                <a:solidFill>
                  <a:schemeClr val="tx1"/>
                </a:solidFill>
                <a:latin typeface="Arial" panose="020B0604020202020204" pitchFamily="34" charset="0"/>
              </a:rPr>
              <a:t>This makes it internal linkage, meaning it is not accessible from other files in the program.</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400" dirty="0" err="1">
                <a:solidFill>
                  <a:schemeClr val="tx1"/>
                </a:solidFill>
                <a:latin typeface="Arial" panose="020B0604020202020204" pitchFamily="34" charset="0"/>
              </a:rPr>
              <a:t>globalVar</a:t>
            </a:r>
            <a:r>
              <a:rPr lang="en-GB" sz="2400" dirty="0">
                <a:solidFill>
                  <a:schemeClr val="tx1"/>
                </a:solidFill>
                <a:latin typeface="Arial" panose="020B0604020202020204" pitchFamily="34" charset="0"/>
              </a:rPr>
              <a:t> is accessible only within the file where it is defined.</a:t>
            </a:r>
            <a:endParaRPr lang="en-US" sz="2400" dirty="0">
              <a:solidFill>
                <a:schemeClr val="tx1"/>
              </a:solidFill>
              <a:latin typeface="Arial" panose="020B0604020202020204" pitchFamily="34" charset="0"/>
            </a:endParaRPr>
          </a:p>
        </p:txBody>
      </p:sp>
      <p:pic>
        <p:nvPicPr>
          <p:cNvPr id="3" name="Picture 2"/>
          <p:cNvPicPr>
            <a:picLocks noChangeAspect="1"/>
          </p:cNvPicPr>
          <p:nvPr/>
        </p:nvPicPr>
        <p:blipFill>
          <a:blip r:embed="rId3"/>
          <a:stretch>
            <a:fillRect/>
          </a:stretch>
        </p:blipFill>
        <p:spPr>
          <a:xfrm>
            <a:off x="4148267" y="1946041"/>
            <a:ext cx="7738933" cy="3552957"/>
          </a:xfrm>
          <a:prstGeom prst="rect">
            <a:avLst/>
          </a:prstGeom>
        </p:spPr>
      </p:pic>
      <p:pic>
        <p:nvPicPr>
          <p:cNvPr id="7" name="Picture 6"/>
          <p:cNvPicPr>
            <a:picLocks noChangeAspect="1"/>
          </p:cNvPicPr>
          <p:nvPr/>
        </p:nvPicPr>
        <p:blipFill>
          <a:blip r:embed="rId4"/>
          <a:stretch>
            <a:fillRect/>
          </a:stretch>
        </p:blipFill>
        <p:spPr>
          <a:xfrm>
            <a:off x="8658927" y="5311207"/>
            <a:ext cx="2775885" cy="872617"/>
          </a:xfrm>
          <a:prstGeom prst="rect">
            <a:avLst/>
          </a:prstGeom>
        </p:spPr>
      </p:pic>
      <p:sp>
        <p:nvSpPr>
          <p:cNvPr id="9" name="Rectangle 8"/>
          <p:cNvSpPr/>
          <p:nvPr/>
        </p:nvSpPr>
        <p:spPr>
          <a:xfrm>
            <a:off x="8470232" y="4704206"/>
            <a:ext cx="1091966" cy="424732"/>
          </a:xfrm>
          <a:prstGeom prst="rect">
            <a:avLst/>
          </a:prstGeom>
        </p:spPr>
        <p:txBody>
          <a:bodyPr wrap="none">
            <a:spAutoFit/>
          </a:bodyPr>
          <a:lstStyle/>
          <a:p>
            <a:r>
              <a:rPr lang="en-US" dirty="0"/>
              <a:t>Output:</a:t>
            </a:r>
          </a:p>
        </p:txBody>
      </p:sp>
    </p:spTree>
    <p:extLst>
      <p:ext uri="{BB962C8B-B14F-4D97-AF65-F5344CB8AC3E}">
        <p14:creationId xmlns:p14="http://schemas.microsoft.com/office/powerpoint/2010/main" val="29455223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solidFill>
                  <a:schemeClr val="tx1"/>
                </a:solidFill>
                <a:latin typeface="Arial" panose="020B0604020202020204" pitchFamily="34" charset="0"/>
              </a:rPr>
              <a:t> Static Local Variables</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98</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2"/>
          <p:cNvSpPr txBox="1">
            <a:spLocks noChangeArrowheads="1"/>
          </p:cNvSpPr>
          <p:nvPr/>
        </p:nvSpPr>
        <p:spPr bwMode="auto">
          <a:xfrm>
            <a:off x="121379" y="2029543"/>
            <a:ext cx="4019930"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89154" indent="-89154" algn="l" defTabSz="891540" rtl="0" eaLnBrk="1" latinLnBrk="0" hangingPunct="1">
              <a:lnSpc>
                <a:spcPct val="90000"/>
              </a:lnSpc>
              <a:spcBef>
                <a:spcPts val="1170"/>
              </a:spcBef>
              <a:spcAft>
                <a:spcPts val="195"/>
              </a:spcAft>
              <a:buClr>
                <a:schemeClr val="accent1"/>
              </a:buClr>
              <a:buSzPct val="100000"/>
              <a:buFont typeface="Calibri" panose="020F0502020204030204" pitchFamily="34" charset="0"/>
              <a:buChar char=" "/>
              <a:defRPr sz="1950" kern="1200">
                <a:solidFill>
                  <a:schemeClr val="bg2">
                    <a:lumMod val="10000"/>
                  </a:schemeClr>
                </a:solidFill>
                <a:latin typeface="+mn-lt"/>
                <a:ea typeface="+mn-ea"/>
                <a:cs typeface="+mn-cs"/>
              </a:defRPr>
            </a:lvl1pPr>
            <a:lvl2pPr marL="374447" indent="-178308" algn="l" defTabSz="891540" rtl="0" eaLnBrk="1" latinLnBrk="0" hangingPunct="1">
              <a:lnSpc>
                <a:spcPct val="90000"/>
              </a:lnSpc>
              <a:spcBef>
                <a:spcPts val="195"/>
              </a:spcBef>
              <a:spcAft>
                <a:spcPts val="390"/>
              </a:spcAft>
              <a:buClr>
                <a:schemeClr val="accent1"/>
              </a:buClr>
              <a:buFont typeface="Calibri" pitchFamily="34" charset="0"/>
              <a:buChar char="◦"/>
              <a:defRPr sz="1755" kern="1200">
                <a:solidFill>
                  <a:schemeClr val="bg2">
                    <a:lumMod val="10000"/>
                  </a:schemeClr>
                </a:solidFill>
                <a:latin typeface="+mn-lt"/>
                <a:ea typeface="+mn-ea"/>
                <a:cs typeface="+mn-cs"/>
              </a:defRPr>
            </a:lvl2pPr>
            <a:lvl3pPr marL="552755"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3pPr>
            <a:lvl4pPr marL="731063"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4pPr>
            <a:lvl5pPr marL="909371"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5pPr>
            <a:lvl6pPr marL="107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6pPr>
            <a:lvl7pPr marL="126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7pPr>
            <a:lvl8pPr marL="146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8pPr>
            <a:lvl9pPr marL="165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9pPr>
          </a:lstStyle>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400" dirty="0">
                <a:solidFill>
                  <a:schemeClr val="tx1"/>
                </a:solidFill>
                <a:latin typeface="Arial" panose="020B0604020202020204" pitchFamily="34" charset="0"/>
              </a:rPr>
              <a:t>A static local variable inside a function retains its value between function calls. </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400" dirty="0">
                <a:solidFill>
                  <a:schemeClr val="tx1"/>
                </a:solidFill>
                <a:latin typeface="Arial" panose="020B0604020202020204" pitchFamily="34" charset="0"/>
              </a:rPr>
              <a:t>Normally, a local variable is destroyed once the function ends, but a static local variable keeps its value across multiple calls to the function.</a:t>
            </a:r>
            <a:endParaRPr lang="en-US" sz="2000" dirty="0">
              <a:solidFill>
                <a:schemeClr val="tx1"/>
              </a:solidFill>
              <a:latin typeface="Arial" panose="020B0604020202020204" pitchFamily="34" charset="0"/>
            </a:endParaRPr>
          </a:p>
        </p:txBody>
      </p:sp>
      <p:sp>
        <p:nvSpPr>
          <p:cNvPr id="9" name="Rectangle 8"/>
          <p:cNvSpPr/>
          <p:nvPr/>
        </p:nvSpPr>
        <p:spPr>
          <a:xfrm>
            <a:off x="8470232" y="4704206"/>
            <a:ext cx="1091966" cy="424732"/>
          </a:xfrm>
          <a:prstGeom prst="rect">
            <a:avLst/>
          </a:prstGeom>
        </p:spPr>
        <p:txBody>
          <a:bodyPr wrap="none">
            <a:spAutoFit/>
          </a:bodyPr>
          <a:lstStyle/>
          <a:p>
            <a:r>
              <a:rPr lang="en-US" dirty="0"/>
              <a:t>Output:</a:t>
            </a:r>
          </a:p>
        </p:txBody>
      </p:sp>
      <p:pic>
        <p:nvPicPr>
          <p:cNvPr id="8" name="Picture 7"/>
          <p:cNvPicPr>
            <a:picLocks noChangeAspect="1"/>
          </p:cNvPicPr>
          <p:nvPr/>
        </p:nvPicPr>
        <p:blipFill>
          <a:blip r:embed="rId3"/>
          <a:stretch>
            <a:fillRect/>
          </a:stretch>
        </p:blipFill>
        <p:spPr>
          <a:xfrm>
            <a:off x="4175505" y="1857677"/>
            <a:ext cx="7644318" cy="4463560"/>
          </a:xfrm>
          <a:prstGeom prst="rect">
            <a:avLst/>
          </a:prstGeom>
        </p:spPr>
      </p:pic>
      <p:pic>
        <p:nvPicPr>
          <p:cNvPr id="11" name="Picture 10"/>
          <p:cNvPicPr>
            <a:picLocks noChangeAspect="1"/>
          </p:cNvPicPr>
          <p:nvPr/>
        </p:nvPicPr>
        <p:blipFill>
          <a:blip r:embed="rId4"/>
          <a:stretch>
            <a:fillRect/>
          </a:stretch>
        </p:blipFill>
        <p:spPr>
          <a:xfrm>
            <a:off x="8127042" y="5355193"/>
            <a:ext cx="3692781" cy="966044"/>
          </a:xfrm>
          <a:prstGeom prst="rect">
            <a:avLst/>
          </a:prstGeom>
        </p:spPr>
      </p:pic>
      <p:sp>
        <p:nvSpPr>
          <p:cNvPr id="12" name="Rectangle 11"/>
          <p:cNvSpPr/>
          <p:nvPr/>
        </p:nvSpPr>
        <p:spPr>
          <a:xfrm>
            <a:off x="7997664" y="4817334"/>
            <a:ext cx="1091966" cy="424732"/>
          </a:xfrm>
          <a:prstGeom prst="rect">
            <a:avLst/>
          </a:prstGeom>
        </p:spPr>
        <p:txBody>
          <a:bodyPr wrap="none">
            <a:spAutoFit/>
          </a:bodyPr>
          <a:lstStyle/>
          <a:p>
            <a:r>
              <a:rPr lang="en-US" dirty="0"/>
              <a:t>Output:</a:t>
            </a:r>
          </a:p>
        </p:txBody>
      </p:sp>
    </p:spTree>
    <p:extLst>
      <p:ext uri="{BB962C8B-B14F-4D97-AF65-F5344CB8AC3E}">
        <p14:creationId xmlns:p14="http://schemas.microsoft.com/office/powerpoint/2010/main" val="19268008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2964" y="1010653"/>
            <a:ext cx="10518969" cy="2050182"/>
          </a:xfrm>
        </p:spPr>
        <p:txBody>
          <a:bodyPr>
            <a:normAutofit fontScale="90000"/>
          </a:bodyPr>
          <a:lstStyle/>
          <a:p>
            <a:pPr algn="ctr"/>
            <a:r>
              <a:rPr lang="en-GB" sz="8000" dirty="0">
                <a:cs typeface="Times New Roman" panose="02020603050405020304" pitchFamily="18" charset="0"/>
              </a:rPr>
              <a:t>Control Structures</a:t>
            </a:r>
            <a:br>
              <a:rPr lang="en-GB" sz="8000" dirty="0">
                <a:cs typeface="Times New Roman" panose="02020603050405020304" pitchFamily="18" charset="0"/>
              </a:rPr>
            </a:br>
            <a:r>
              <a:rPr lang="en-GB" sz="8000" dirty="0">
                <a:solidFill>
                  <a:srgbClr val="C00000"/>
                </a:solidFill>
                <a:cs typeface="Times New Roman" panose="02020603050405020304" pitchFamily="18" charset="0"/>
              </a:rPr>
              <a:t>week-6</a:t>
            </a:r>
            <a:endParaRPr lang="en-GB" sz="8000" dirty="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3202626" y="3665900"/>
            <a:ext cx="5922124" cy="2091311"/>
          </a:xfrm>
          <a:prstGeom prst="rect">
            <a:avLst/>
          </a:prstGeom>
        </p:spPr>
      </p:pic>
    </p:spTree>
    <p:extLst>
      <p:ext uri="{BB962C8B-B14F-4D97-AF65-F5344CB8AC3E}">
        <p14:creationId xmlns:p14="http://schemas.microsoft.com/office/powerpoint/2010/main" val="16050879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cs typeface="Times New Roman" panose="02020603050405020304" pitchFamily="18" charset="0"/>
              </a:rPr>
              <a:t>Control Structures</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100</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3">
            <a:duotone>
              <a:schemeClr val="accent4">
                <a:shade val="45000"/>
                <a:satMod val="135000"/>
              </a:schemeClr>
              <a:prstClr val="white"/>
            </a:duotone>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804648" y="2030995"/>
            <a:ext cx="8157500" cy="4024498"/>
          </a:xfrm>
          <a:prstGeom prst="rect">
            <a:avLst/>
          </a:prstGeom>
        </p:spPr>
      </p:pic>
    </p:spTree>
    <p:extLst>
      <p:ext uri="{BB962C8B-B14F-4D97-AF65-F5344CB8AC3E}">
        <p14:creationId xmlns:p14="http://schemas.microsoft.com/office/powerpoint/2010/main" val="8135227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94463" y="1819175"/>
            <a:ext cx="10518969" cy="2050182"/>
          </a:xfrm>
        </p:spPr>
        <p:txBody>
          <a:bodyPr>
            <a:normAutofit/>
          </a:bodyPr>
          <a:lstStyle/>
          <a:p>
            <a:pPr algn="ctr"/>
            <a:r>
              <a:rPr lang="en-GB" sz="8000" dirty="0">
                <a:cs typeface="Times New Roman" panose="02020603050405020304" pitchFamily="18" charset="0"/>
              </a:rPr>
              <a:t>Conditional</a:t>
            </a:r>
          </a:p>
        </p:txBody>
      </p:sp>
    </p:spTree>
    <p:extLst>
      <p:ext uri="{BB962C8B-B14F-4D97-AF65-F5344CB8AC3E}">
        <p14:creationId xmlns:p14="http://schemas.microsoft.com/office/powerpoint/2010/main" val="354199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solidFill>
                  <a:srgbClr val="002060"/>
                </a:solidFill>
              </a:rPr>
              <a:t>if-else</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102</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2"/>
          <p:cNvSpPr txBox="1">
            <a:spLocks noChangeArrowheads="1"/>
          </p:cNvSpPr>
          <p:nvPr/>
        </p:nvSpPr>
        <p:spPr bwMode="auto">
          <a:xfrm>
            <a:off x="460375" y="1664902"/>
            <a:ext cx="11176568"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89154" indent="-89154" algn="l" defTabSz="891540" rtl="0" eaLnBrk="1" latinLnBrk="0" hangingPunct="1">
              <a:lnSpc>
                <a:spcPct val="90000"/>
              </a:lnSpc>
              <a:spcBef>
                <a:spcPts val="1170"/>
              </a:spcBef>
              <a:spcAft>
                <a:spcPts val="195"/>
              </a:spcAft>
              <a:buClr>
                <a:schemeClr val="accent1"/>
              </a:buClr>
              <a:buSzPct val="100000"/>
              <a:buFont typeface="Calibri" panose="020F0502020204030204" pitchFamily="34" charset="0"/>
              <a:buChar char=" "/>
              <a:defRPr sz="1950" kern="1200">
                <a:solidFill>
                  <a:schemeClr val="bg2">
                    <a:lumMod val="10000"/>
                  </a:schemeClr>
                </a:solidFill>
                <a:latin typeface="+mn-lt"/>
                <a:ea typeface="+mn-ea"/>
                <a:cs typeface="+mn-cs"/>
              </a:defRPr>
            </a:lvl1pPr>
            <a:lvl2pPr marL="374447" indent="-178308" algn="l" defTabSz="891540" rtl="0" eaLnBrk="1" latinLnBrk="0" hangingPunct="1">
              <a:lnSpc>
                <a:spcPct val="90000"/>
              </a:lnSpc>
              <a:spcBef>
                <a:spcPts val="195"/>
              </a:spcBef>
              <a:spcAft>
                <a:spcPts val="390"/>
              </a:spcAft>
              <a:buClr>
                <a:schemeClr val="accent1"/>
              </a:buClr>
              <a:buFont typeface="Calibri" pitchFamily="34" charset="0"/>
              <a:buChar char="◦"/>
              <a:defRPr sz="1755" kern="1200">
                <a:solidFill>
                  <a:schemeClr val="bg2">
                    <a:lumMod val="10000"/>
                  </a:schemeClr>
                </a:solidFill>
                <a:latin typeface="+mn-lt"/>
                <a:ea typeface="+mn-ea"/>
                <a:cs typeface="+mn-cs"/>
              </a:defRPr>
            </a:lvl2pPr>
            <a:lvl3pPr marL="552755"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3pPr>
            <a:lvl4pPr marL="731063"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4pPr>
            <a:lvl5pPr marL="909371"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5pPr>
            <a:lvl6pPr marL="107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6pPr>
            <a:lvl7pPr marL="126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7pPr>
            <a:lvl8pPr marL="146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8pPr>
            <a:lvl9pPr marL="165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9pPr>
          </a:lstStyle>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if-else Statement</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The if-else statement is used when you want to test a condition and execute code based on whether that condition is true or false. </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It can handle complex conditions, and multiple else if branches can be used.</a:t>
            </a:r>
            <a:endParaRPr lang="en-US" sz="2400" dirty="0">
              <a:solidFill>
                <a:schemeClr val="tx1"/>
              </a:solidFill>
              <a:latin typeface="Arial" panose="020B0604020202020204" pitchFamily="34" charset="0"/>
            </a:endParaRPr>
          </a:p>
        </p:txBody>
      </p:sp>
      <p:sp>
        <p:nvSpPr>
          <p:cNvPr id="3" name="Rectangle 2"/>
          <p:cNvSpPr/>
          <p:nvPr/>
        </p:nvSpPr>
        <p:spPr>
          <a:xfrm>
            <a:off x="2538663" y="3586225"/>
            <a:ext cx="5943600" cy="2419124"/>
          </a:xfrm>
          <a:prstGeom prst="rect">
            <a:avLst/>
          </a:prstGeom>
        </p:spPr>
        <p:txBody>
          <a:bodyPr>
            <a:spAutoFit/>
          </a:bodyPr>
          <a:lstStyle/>
          <a:p>
            <a:r>
              <a:rPr lang="en-GB" dirty="0">
                <a:solidFill>
                  <a:srgbClr val="0070C0"/>
                </a:solidFill>
              </a:rPr>
              <a:t>if (condition) {</a:t>
            </a:r>
          </a:p>
          <a:p>
            <a:r>
              <a:rPr lang="en-GB" dirty="0">
                <a:solidFill>
                  <a:srgbClr val="0070C0"/>
                </a:solidFill>
              </a:rPr>
              <a:t>    // Code block if condition is true</a:t>
            </a:r>
          </a:p>
          <a:p>
            <a:r>
              <a:rPr lang="en-GB" dirty="0">
                <a:solidFill>
                  <a:srgbClr val="0070C0"/>
                </a:solidFill>
              </a:rPr>
              <a:t>} else if (</a:t>
            </a:r>
            <a:r>
              <a:rPr lang="en-GB" dirty="0" err="1">
                <a:solidFill>
                  <a:srgbClr val="0070C0"/>
                </a:solidFill>
              </a:rPr>
              <a:t>another_condition</a:t>
            </a:r>
            <a:r>
              <a:rPr lang="en-GB" dirty="0">
                <a:solidFill>
                  <a:srgbClr val="0070C0"/>
                </a:solidFill>
              </a:rPr>
              <a:t>) {</a:t>
            </a:r>
          </a:p>
          <a:p>
            <a:r>
              <a:rPr lang="en-GB" dirty="0">
                <a:solidFill>
                  <a:srgbClr val="0070C0"/>
                </a:solidFill>
              </a:rPr>
              <a:t>    // Code block if </a:t>
            </a:r>
            <a:r>
              <a:rPr lang="en-GB" dirty="0" err="1">
                <a:solidFill>
                  <a:srgbClr val="0070C0"/>
                </a:solidFill>
              </a:rPr>
              <a:t>another_condition</a:t>
            </a:r>
            <a:r>
              <a:rPr lang="en-GB" dirty="0">
                <a:solidFill>
                  <a:srgbClr val="0070C0"/>
                </a:solidFill>
              </a:rPr>
              <a:t> is true</a:t>
            </a:r>
          </a:p>
          <a:p>
            <a:r>
              <a:rPr lang="en-GB" dirty="0">
                <a:solidFill>
                  <a:srgbClr val="0070C0"/>
                </a:solidFill>
              </a:rPr>
              <a:t>} else {</a:t>
            </a:r>
          </a:p>
          <a:p>
            <a:r>
              <a:rPr lang="en-GB" dirty="0">
                <a:solidFill>
                  <a:srgbClr val="0070C0"/>
                </a:solidFill>
              </a:rPr>
              <a:t>    // Code block if all conditions are false</a:t>
            </a:r>
          </a:p>
          <a:p>
            <a:r>
              <a:rPr lang="en-GB" dirty="0">
                <a:solidFill>
                  <a:srgbClr val="0070C0"/>
                </a:solidFill>
              </a:rPr>
              <a:t>}</a:t>
            </a:r>
          </a:p>
        </p:txBody>
      </p:sp>
    </p:spTree>
    <p:extLst>
      <p:ext uri="{BB962C8B-B14F-4D97-AF65-F5344CB8AC3E}">
        <p14:creationId xmlns:p14="http://schemas.microsoft.com/office/powerpoint/2010/main" val="5435122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solidFill>
                  <a:srgbClr val="002060"/>
                </a:solidFill>
              </a:rPr>
              <a:t>if-else</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103</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3"/>
          <a:stretch>
            <a:fillRect/>
          </a:stretch>
        </p:blipFill>
        <p:spPr>
          <a:xfrm>
            <a:off x="5775315" y="2242686"/>
            <a:ext cx="6111885" cy="3638350"/>
          </a:xfrm>
          <a:prstGeom prst="rect">
            <a:avLst/>
          </a:prstGeom>
        </p:spPr>
      </p:pic>
      <p:sp>
        <p:nvSpPr>
          <p:cNvPr id="8" name="Rectangle 7"/>
          <p:cNvSpPr/>
          <p:nvPr/>
        </p:nvSpPr>
        <p:spPr>
          <a:xfrm>
            <a:off x="155575" y="1810343"/>
            <a:ext cx="5861819" cy="4524315"/>
          </a:xfrm>
          <a:prstGeom prst="rect">
            <a:avLst/>
          </a:prstGeom>
        </p:spPr>
        <p:txBody>
          <a:bodyPr wrap="square">
            <a:spAutoFit/>
          </a:bodyPr>
          <a:lstStyle/>
          <a:p>
            <a:r>
              <a:rPr lang="en-GB" sz="2400" dirty="0"/>
              <a:t>Explanation:</a:t>
            </a:r>
          </a:p>
          <a:p>
            <a:pPr marL="342900" indent="-342900">
              <a:buFont typeface="Wingdings" panose="05000000000000000000" pitchFamily="2" charset="2"/>
              <a:buChar char="Ø"/>
            </a:pPr>
            <a:r>
              <a:rPr lang="en-GB" sz="2400" dirty="0"/>
              <a:t>The program checks whether the entered number is </a:t>
            </a:r>
            <a:r>
              <a:rPr lang="en-GB" sz="2400" dirty="0">
                <a:solidFill>
                  <a:srgbClr val="C00000"/>
                </a:solidFill>
              </a:rPr>
              <a:t>positive, negative, or zero</a:t>
            </a:r>
            <a:r>
              <a:rPr lang="en-GB" sz="2400" dirty="0"/>
              <a:t> and prints the corresponding message.</a:t>
            </a:r>
          </a:p>
          <a:p>
            <a:pPr marL="342900" indent="-342900">
              <a:buFont typeface="Wingdings" panose="05000000000000000000" pitchFamily="2" charset="2"/>
              <a:buChar char="Ø"/>
            </a:pPr>
            <a:r>
              <a:rPr lang="en-GB" sz="2400" dirty="0"/>
              <a:t>if checks the first condition (number &gt; 0), and if it’s true, the associated block is executed.</a:t>
            </a:r>
          </a:p>
          <a:p>
            <a:pPr marL="342900" indent="-342900">
              <a:buFont typeface="Wingdings" panose="05000000000000000000" pitchFamily="2" charset="2"/>
              <a:buChar char="Ø"/>
            </a:pPr>
            <a:r>
              <a:rPr lang="en-GB" sz="2400" dirty="0"/>
              <a:t>else if is used to check additional conditions (number &lt; 0).</a:t>
            </a:r>
          </a:p>
          <a:p>
            <a:pPr marL="342900" indent="-342900">
              <a:buFont typeface="Wingdings" panose="05000000000000000000" pitchFamily="2" charset="2"/>
              <a:buChar char="Ø"/>
            </a:pPr>
            <a:r>
              <a:rPr lang="en-GB" sz="2400" dirty="0"/>
              <a:t>else provides a default action if none of the previous conditions are true.</a:t>
            </a:r>
            <a:endParaRPr lang="en-US" sz="2400" dirty="0"/>
          </a:p>
        </p:txBody>
      </p:sp>
    </p:spTree>
    <p:extLst>
      <p:ext uri="{BB962C8B-B14F-4D97-AF65-F5344CB8AC3E}">
        <p14:creationId xmlns:p14="http://schemas.microsoft.com/office/powerpoint/2010/main" val="12007427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solidFill>
                  <a:srgbClr val="002060"/>
                </a:solidFill>
              </a:rPr>
              <a:t>switch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104</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2"/>
          <p:cNvSpPr txBox="1">
            <a:spLocks noChangeArrowheads="1"/>
          </p:cNvSpPr>
          <p:nvPr/>
        </p:nvSpPr>
        <p:spPr bwMode="auto">
          <a:xfrm>
            <a:off x="307975" y="2156207"/>
            <a:ext cx="5324408"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89154" indent="-89154" algn="l" defTabSz="891540" rtl="0" eaLnBrk="1" latinLnBrk="0" hangingPunct="1">
              <a:lnSpc>
                <a:spcPct val="90000"/>
              </a:lnSpc>
              <a:spcBef>
                <a:spcPts val="1170"/>
              </a:spcBef>
              <a:spcAft>
                <a:spcPts val="195"/>
              </a:spcAft>
              <a:buClr>
                <a:schemeClr val="accent1"/>
              </a:buClr>
              <a:buSzPct val="100000"/>
              <a:buFont typeface="Calibri" panose="020F0502020204030204" pitchFamily="34" charset="0"/>
              <a:buChar char=" "/>
              <a:defRPr sz="1950" kern="1200">
                <a:solidFill>
                  <a:schemeClr val="bg2">
                    <a:lumMod val="10000"/>
                  </a:schemeClr>
                </a:solidFill>
                <a:latin typeface="+mn-lt"/>
                <a:ea typeface="+mn-ea"/>
                <a:cs typeface="+mn-cs"/>
              </a:defRPr>
            </a:lvl1pPr>
            <a:lvl2pPr marL="374447" indent="-178308" algn="l" defTabSz="891540" rtl="0" eaLnBrk="1" latinLnBrk="0" hangingPunct="1">
              <a:lnSpc>
                <a:spcPct val="90000"/>
              </a:lnSpc>
              <a:spcBef>
                <a:spcPts val="195"/>
              </a:spcBef>
              <a:spcAft>
                <a:spcPts val="390"/>
              </a:spcAft>
              <a:buClr>
                <a:schemeClr val="accent1"/>
              </a:buClr>
              <a:buFont typeface="Calibri" pitchFamily="34" charset="0"/>
              <a:buChar char="◦"/>
              <a:defRPr sz="1755" kern="1200">
                <a:solidFill>
                  <a:schemeClr val="bg2">
                    <a:lumMod val="10000"/>
                  </a:schemeClr>
                </a:solidFill>
                <a:latin typeface="+mn-lt"/>
                <a:ea typeface="+mn-ea"/>
                <a:cs typeface="+mn-cs"/>
              </a:defRPr>
            </a:lvl2pPr>
            <a:lvl3pPr marL="552755"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3pPr>
            <a:lvl4pPr marL="731063"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4pPr>
            <a:lvl5pPr marL="909371"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5pPr>
            <a:lvl6pPr marL="107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6pPr>
            <a:lvl7pPr marL="126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7pPr>
            <a:lvl8pPr marL="146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8pPr>
            <a:lvl9pPr marL="165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9pPr>
          </a:lstStyle>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400" dirty="0">
                <a:solidFill>
                  <a:schemeClr val="tx1"/>
                </a:solidFill>
                <a:latin typeface="Arial" panose="020B0604020202020204" pitchFamily="34" charset="0"/>
              </a:rPr>
              <a:t>The switch statement is used when you need to select one out of many options based on the value of a single variable (typically an integer or a character). </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400" dirty="0">
                <a:solidFill>
                  <a:schemeClr val="tx1"/>
                </a:solidFill>
                <a:latin typeface="Arial" panose="020B0604020202020204" pitchFamily="34" charset="0"/>
              </a:rPr>
              <a:t>It’s more efficient than a series of if-else statements when testing the same variable for equality against different values.</a:t>
            </a:r>
            <a:endParaRPr lang="en-US" sz="2000" dirty="0">
              <a:solidFill>
                <a:schemeClr val="tx1"/>
              </a:solidFill>
              <a:latin typeface="Arial" panose="020B0604020202020204" pitchFamily="34" charset="0"/>
            </a:endParaRPr>
          </a:p>
        </p:txBody>
      </p:sp>
      <p:pic>
        <p:nvPicPr>
          <p:cNvPr id="8" name="Picture 7"/>
          <p:cNvPicPr>
            <a:picLocks noChangeAspect="1"/>
          </p:cNvPicPr>
          <p:nvPr/>
        </p:nvPicPr>
        <p:blipFill>
          <a:blip r:embed="rId3"/>
          <a:stretch>
            <a:fillRect/>
          </a:stretch>
        </p:blipFill>
        <p:spPr>
          <a:xfrm>
            <a:off x="5973318" y="2290562"/>
            <a:ext cx="5610225" cy="4067175"/>
          </a:xfrm>
          <a:prstGeom prst="rect">
            <a:avLst/>
          </a:prstGeom>
        </p:spPr>
      </p:pic>
    </p:spTree>
    <p:extLst>
      <p:ext uri="{BB962C8B-B14F-4D97-AF65-F5344CB8AC3E}">
        <p14:creationId xmlns:p14="http://schemas.microsoft.com/office/powerpoint/2010/main" val="14057312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solidFill>
                  <a:srgbClr val="002060"/>
                </a:solidFill>
              </a:rPr>
              <a:t>if-else </a:t>
            </a:r>
            <a:r>
              <a:rPr lang="en-GB" sz="4800" dirty="0" err="1">
                <a:solidFill>
                  <a:srgbClr val="002060"/>
                </a:solidFill>
              </a:rPr>
              <a:t>vs</a:t>
            </a:r>
            <a:r>
              <a:rPr lang="en-GB" sz="4800" dirty="0">
                <a:solidFill>
                  <a:srgbClr val="002060"/>
                </a:solidFill>
              </a:rPr>
              <a:t> switch</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105</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aphicFrame>
        <p:nvGraphicFramePr>
          <p:cNvPr id="3" name="Table 2"/>
          <p:cNvGraphicFramePr>
            <a:graphicFrameLocks noGrp="1"/>
          </p:cNvGraphicFramePr>
          <p:nvPr/>
        </p:nvGraphicFramePr>
        <p:xfrm>
          <a:off x="1732873" y="2077268"/>
          <a:ext cx="9076299" cy="4150277"/>
        </p:xfrm>
        <a:graphic>
          <a:graphicData uri="http://schemas.openxmlformats.org/drawingml/2006/table">
            <a:tbl>
              <a:tblPr>
                <a:tableStyleId>{5940675A-B579-460E-94D1-54222C63F5DA}</a:tableStyleId>
              </a:tblPr>
              <a:tblGrid>
                <a:gridCol w="3025433">
                  <a:extLst>
                    <a:ext uri="{9D8B030D-6E8A-4147-A177-3AD203B41FA5}">
                      <a16:colId xmlns:a16="http://schemas.microsoft.com/office/drawing/2014/main" val="20000"/>
                    </a:ext>
                  </a:extLst>
                </a:gridCol>
                <a:gridCol w="3025433">
                  <a:extLst>
                    <a:ext uri="{9D8B030D-6E8A-4147-A177-3AD203B41FA5}">
                      <a16:colId xmlns:a16="http://schemas.microsoft.com/office/drawing/2014/main" val="20001"/>
                    </a:ext>
                  </a:extLst>
                </a:gridCol>
                <a:gridCol w="3025433">
                  <a:extLst>
                    <a:ext uri="{9D8B030D-6E8A-4147-A177-3AD203B41FA5}">
                      <a16:colId xmlns:a16="http://schemas.microsoft.com/office/drawing/2014/main" val="20002"/>
                    </a:ext>
                  </a:extLst>
                </a:gridCol>
              </a:tblGrid>
              <a:tr h="320193">
                <a:tc>
                  <a:txBody>
                    <a:bodyPr/>
                    <a:lstStyle/>
                    <a:p>
                      <a:r>
                        <a:rPr lang="en-US" sz="1500" b="1"/>
                        <a:t>Aspect</a:t>
                      </a:r>
                    </a:p>
                  </a:txBody>
                  <a:tcPr marL="79071" marR="79071" marT="39535" marB="39535" anchor="ctr"/>
                </a:tc>
                <a:tc>
                  <a:txBody>
                    <a:bodyPr/>
                    <a:lstStyle/>
                    <a:p>
                      <a:r>
                        <a:rPr lang="en-US" sz="1500" b="1"/>
                        <a:t>if-else</a:t>
                      </a:r>
                    </a:p>
                  </a:txBody>
                  <a:tcPr marL="79071" marR="79071" marT="39535" marB="39535" anchor="ctr"/>
                </a:tc>
                <a:tc>
                  <a:txBody>
                    <a:bodyPr/>
                    <a:lstStyle/>
                    <a:p>
                      <a:r>
                        <a:rPr lang="en-US" sz="1500" b="1" dirty="0"/>
                        <a:t>switch</a:t>
                      </a:r>
                    </a:p>
                  </a:txBody>
                  <a:tcPr marL="79071" marR="79071" marT="39535" marB="39535" anchor="ctr"/>
                </a:tc>
                <a:extLst>
                  <a:ext uri="{0D108BD9-81ED-4DB2-BD59-A6C34878D82A}">
                    <a16:rowId xmlns:a16="http://schemas.microsoft.com/office/drawing/2014/main" val="10000"/>
                  </a:ext>
                </a:extLst>
              </a:tr>
              <a:tr h="558809">
                <a:tc>
                  <a:txBody>
                    <a:bodyPr/>
                    <a:lstStyle/>
                    <a:p>
                      <a:r>
                        <a:rPr lang="en-US" sz="1500" b="1"/>
                        <a:t>Conditions</a:t>
                      </a:r>
                    </a:p>
                  </a:txBody>
                  <a:tcPr marL="79071" marR="79071" marT="39535" marB="39535" anchor="ctr"/>
                </a:tc>
                <a:tc>
                  <a:txBody>
                    <a:bodyPr/>
                    <a:lstStyle/>
                    <a:p>
                      <a:r>
                        <a:rPr lang="en-US" sz="1500"/>
                        <a:t>Can evaluate complex conditions.</a:t>
                      </a:r>
                    </a:p>
                  </a:txBody>
                  <a:tcPr marL="79071" marR="79071" marT="39535" marB="39535" anchor="ctr"/>
                </a:tc>
                <a:tc>
                  <a:txBody>
                    <a:bodyPr/>
                    <a:lstStyle/>
                    <a:p>
                      <a:r>
                        <a:rPr lang="en-GB" sz="1500"/>
                        <a:t>Only evaluates equality of a single value.</a:t>
                      </a:r>
                    </a:p>
                  </a:txBody>
                  <a:tcPr marL="79071" marR="79071" marT="39535" marB="39535" anchor="ctr"/>
                </a:tc>
                <a:extLst>
                  <a:ext uri="{0D108BD9-81ED-4DB2-BD59-A6C34878D82A}">
                    <a16:rowId xmlns:a16="http://schemas.microsoft.com/office/drawing/2014/main" val="10001"/>
                  </a:ext>
                </a:extLst>
              </a:tr>
              <a:tr h="558809">
                <a:tc>
                  <a:txBody>
                    <a:bodyPr/>
                    <a:lstStyle/>
                    <a:p>
                      <a:r>
                        <a:rPr lang="en-US" sz="1500" b="1"/>
                        <a:t>Data Types</a:t>
                      </a:r>
                    </a:p>
                  </a:txBody>
                  <a:tcPr marL="79071" marR="79071" marT="39535" marB="39535" anchor="ctr"/>
                </a:tc>
                <a:tc>
                  <a:txBody>
                    <a:bodyPr/>
                    <a:lstStyle/>
                    <a:p>
                      <a:r>
                        <a:rPr lang="en-GB" sz="1500"/>
                        <a:t>Works with all data types (int, float, string, etc.).</a:t>
                      </a:r>
                    </a:p>
                  </a:txBody>
                  <a:tcPr marL="79071" marR="79071" marT="39535" marB="39535" anchor="ctr"/>
                </a:tc>
                <a:tc>
                  <a:txBody>
                    <a:bodyPr/>
                    <a:lstStyle/>
                    <a:p>
                      <a:r>
                        <a:rPr lang="en-GB" sz="1500"/>
                        <a:t>Works with int, char, or enum types.</a:t>
                      </a:r>
                    </a:p>
                  </a:txBody>
                  <a:tcPr marL="79071" marR="79071" marT="39535" marB="39535" anchor="ctr"/>
                </a:tc>
                <a:extLst>
                  <a:ext uri="{0D108BD9-81ED-4DB2-BD59-A6C34878D82A}">
                    <a16:rowId xmlns:a16="http://schemas.microsoft.com/office/drawing/2014/main" val="10002"/>
                  </a:ext>
                </a:extLst>
              </a:tr>
              <a:tr h="797424">
                <a:tc>
                  <a:txBody>
                    <a:bodyPr/>
                    <a:lstStyle/>
                    <a:p>
                      <a:r>
                        <a:rPr lang="en-US" sz="1500" b="1"/>
                        <a:t>Efficiency</a:t>
                      </a:r>
                    </a:p>
                  </a:txBody>
                  <a:tcPr marL="79071" marR="79071" marT="39535" marB="39535" anchor="ctr"/>
                </a:tc>
                <a:tc>
                  <a:txBody>
                    <a:bodyPr/>
                    <a:lstStyle/>
                    <a:p>
                      <a:r>
                        <a:rPr lang="en-GB" sz="1500"/>
                        <a:t>Less efficient with many conditions.</a:t>
                      </a:r>
                    </a:p>
                  </a:txBody>
                  <a:tcPr marL="79071" marR="79071" marT="39535" marB="39535" anchor="ctr"/>
                </a:tc>
                <a:tc>
                  <a:txBody>
                    <a:bodyPr/>
                    <a:lstStyle/>
                    <a:p>
                      <a:r>
                        <a:rPr lang="en-GB" sz="1500"/>
                        <a:t>More efficient for checking multiple values of the same variable.</a:t>
                      </a:r>
                    </a:p>
                  </a:txBody>
                  <a:tcPr marL="79071" marR="79071" marT="39535" marB="39535" anchor="ctr"/>
                </a:tc>
                <a:extLst>
                  <a:ext uri="{0D108BD9-81ED-4DB2-BD59-A6C34878D82A}">
                    <a16:rowId xmlns:a16="http://schemas.microsoft.com/office/drawing/2014/main" val="10003"/>
                  </a:ext>
                </a:extLst>
              </a:tr>
              <a:tr h="558809">
                <a:tc>
                  <a:txBody>
                    <a:bodyPr/>
                    <a:lstStyle/>
                    <a:p>
                      <a:r>
                        <a:rPr lang="en-US" sz="1500" b="1"/>
                        <a:t>Range Checking</a:t>
                      </a:r>
                    </a:p>
                  </a:txBody>
                  <a:tcPr marL="79071" marR="79071" marT="39535" marB="39535" anchor="ctr"/>
                </a:tc>
                <a:tc>
                  <a:txBody>
                    <a:bodyPr/>
                    <a:lstStyle/>
                    <a:p>
                      <a:r>
                        <a:rPr lang="nb-NO" sz="1500"/>
                        <a:t>Can handle ranges (x &gt; 10, x &lt; 5, etc.).</a:t>
                      </a:r>
                    </a:p>
                  </a:txBody>
                  <a:tcPr marL="79071" marR="79071" marT="39535" marB="39535" anchor="ctr"/>
                </a:tc>
                <a:tc>
                  <a:txBody>
                    <a:bodyPr/>
                    <a:lstStyle/>
                    <a:p>
                      <a:r>
                        <a:rPr lang="en-GB" sz="1500" dirty="0"/>
                        <a:t>Cannot check ranges directly (only equality).</a:t>
                      </a:r>
                    </a:p>
                  </a:txBody>
                  <a:tcPr marL="79071" marR="79071" marT="39535" marB="39535" anchor="ctr"/>
                </a:tc>
                <a:extLst>
                  <a:ext uri="{0D108BD9-81ED-4DB2-BD59-A6C34878D82A}">
                    <a16:rowId xmlns:a16="http://schemas.microsoft.com/office/drawing/2014/main" val="10004"/>
                  </a:ext>
                </a:extLst>
              </a:tr>
              <a:tr h="558809">
                <a:tc>
                  <a:txBody>
                    <a:bodyPr/>
                    <a:lstStyle/>
                    <a:p>
                      <a:r>
                        <a:rPr lang="en-US" sz="1500" b="1"/>
                        <a:t>Fall-through</a:t>
                      </a:r>
                    </a:p>
                  </a:txBody>
                  <a:tcPr marL="79071" marR="79071" marT="39535" marB="39535" anchor="ctr"/>
                </a:tc>
                <a:tc>
                  <a:txBody>
                    <a:bodyPr/>
                    <a:lstStyle/>
                    <a:p>
                      <a:r>
                        <a:rPr lang="en-GB" sz="1500"/>
                        <a:t>Does not allow fall-through between conditions.</a:t>
                      </a:r>
                    </a:p>
                  </a:txBody>
                  <a:tcPr marL="79071" marR="79071" marT="39535" marB="39535" anchor="ctr"/>
                </a:tc>
                <a:tc>
                  <a:txBody>
                    <a:bodyPr/>
                    <a:lstStyle/>
                    <a:p>
                      <a:r>
                        <a:rPr lang="en-GB" sz="1500"/>
                        <a:t>Allows fall-through between cases unless break is used.</a:t>
                      </a:r>
                    </a:p>
                  </a:txBody>
                  <a:tcPr marL="79071" marR="79071" marT="39535" marB="39535" anchor="ctr"/>
                </a:tc>
                <a:extLst>
                  <a:ext uri="{0D108BD9-81ED-4DB2-BD59-A6C34878D82A}">
                    <a16:rowId xmlns:a16="http://schemas.microsoft.com/office/drawing/2014/main" val="10005"/>
                  </a:ext>
                </a:extLst>
              </a:tr>
              <a:tr h="797424">
                <a:tc>
                  <a:txBody>
                    <a:bodyPr/>
                    <a:lstStyle/>
                    <a:p>
                      <a:r>
                        <a:rPr lang="en-US" sz="1500" b="1" dirty="0"/>
                        <a:t>Usage</a:t>
                      </a:r>
                    </a:p>
                  </a:txBody>
                  <a:tcPr marL="79071" marR="79071" marT="39535" marB="39535" anchor="ctr"/>
                </a:tc>
                <a:tc>
                  <a:txBody>
                    <a:bodyPr/>
                    <a:lstStyle/>
                    <a:p>
                      <a:r>
                        <a:rPr lang="en-GB" sz="1500" dirty="0"/>
                        <a:t>Used for complex conditions or when multiple different variables are involved.</a:t>
                      </a:r>
                    </a:p>
                  </a:txBody>
                  <a:tcPr marL="79071" marR="79071" marT="39535" marB="39535" anchor="ctr"/>
                </a:tc>
                <a:tc>
                  <a:txBody>
                    <a:bodyPr/>
                    <a:lstStyle/>
                    <a:p>
                      <a:r>
                        <a:rPr lang="en-GB" sz="1500" dirty="0"/>
                        <a:t>Used when comparing a single variable against multiple constant values.</a:t>
                      </a:r>
                    </a:p>
                  </a:txBody>
                  <a:tcPr marL="79071" marR="79071" marT="39535" marB="39535"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5677741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solidFill>
                  <a:srgbClr val="002060"/>
                </a:solidFill>
              </a:rPr>
              <a:t>try, catch, and throw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106</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2"/>
          <p:cNvSpPr txBox="1">
            <a:spLocks noChangeArrowheads="1"/>
          </p:cNvSpPr>
          <p:nvPr/>
        </p:nvSpPr>
        <p:spPr bwMode="auto">
          <a:xfrm>
            <a:off x="460376" y="2429111"/>
            <a:ext cx="10608678"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89154" indent="-89154" algn="l" defTabSz="891540" rtl="0" eaLnBrk="1" latinLnBrk="0" hangingPunct="1">
              <a:lnSpc>
                <a:spcPct val="90000"/>
              </a:lnSpc>
              <a:spcBef>
                <a:spcPts val="1170"/>
              </a:spcBef>
              <a:spcAft>
                <a:spcPts val="195"/>
              </a:spcAft>
              <a:buClr>
                <a:schemeClr val="accent1"/>
              </a:buClr>
              <a:buSzPct val="100000"/>
              <a:buFont typeface="Calibri" panose="020F0502020204030204" pitchFamily="34" charset="0"/>
              <a:buChar char=" "/>
              <a:defRPr sz="1950" kern="1200">
                <a:solidFill>
                  <a:schemeClr val="bg2">
                    <a:lumMod val="10000"/>
                  </a:schemeClr>
                </a:solidFill>
                <a:latin typeface="+mn-lt"/>
                <a:ea typeface="+mn-ea"/>
                <a:cs typeface="+mn-cs"/>
              </a:defRPr>
            </a:lvl1pPr>
            <a:lvl2pPr marL="374447" indent="-178308" algn="l" defTabSz="891540" rtl="0" eaLnBrk="1" latinLnBrk="0" hangingPunct="1">
              <a:lnSpc>
                <a:spcPct val="90000"/>
              </a:lnSpc>
              <a:spcBef>
                <a:spcPts val="195"/>
              </a:spcBef>
              <a:spcAft>
                <a:spcPts val="390"/>
              </a:spcAft>
              <a:buClr>
                <a:schemeClr val="accent1"/>
              </a:buClr>
              <a:buFont typeface="Calibri" pitchFamily="34" charset="0"/>
              <a:buChar char="◦"/>
              <a:defRPr sz="1755" kern="1200">
                <a:solidFill>
                  <a:schemeClr val="bg2">
                    <a:lumMod val="10000"/>
                  </a:schemeClr>
                </a:solidFill>
                <a:latin typeface="+mn-lt"/>
                <a:ea typeface="+mn-ea"/>
                <a:cs typeface="+mn-cs"/>
              </a:defRPr>
            </a:lvl2pPr>
            <a:lvl3pPr marL="552755"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3pPr>
            <a:lvl4pPr marL="731063"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4pPr>
            <a:lvl5pPr marL="909371"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5pPr>
            <a:lvl6pPr marL="107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6pPr>
            <a:lvl7pPr marL="126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7pPr>
            <a:lvl8pPr marL="146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8pPr>
            <a:lvl9pPr marL="165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9pPr>
          </a:lstStyle>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In C++, try, catch, and throw are used to handle exceptions (runtime errors) in a safe and controlled way. </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This mechanism is known as exception handling.</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rgbClr val="0070C0"/>
                </a:solidFill>
                <a:latin typeface="Arial" panose="020B0604020202020204" pitchFamily="34" charset="0"/>
              </a:rPr>
              <a:t>throw</a:t>
            </a:r>
            <a:r>
              <a:rPr lang="en-GB" sz="2800" dirty="0">
                <a:solidFill>
                  <a:schemeClr val="tx1"/>
                </a:solidFill>
                <a:latin typeface="Arial" panose="020B0604020202020204" pitchFamily="34" charset="0"/>
              </a:rPr>
              <a:t>: Used to signal (raise) an exception.</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rgbClr val="0070C0"/>
                </a:solidFill>
                <a:latin typeface="Arial" panose="020B0604020202020204" pitchFamily="34" charset="0"/>
              </a:rPr>
              <a:t>try</a:t>
            </a:r>
            <a:r>
              <a:rPr lang="en-GB" sz="2800" dirty="0">
                <a:solidFill>
                  <a:schemeClr val="tx1"/>
                </a:solidFill>
                <a:latin typeface="Arial" panose="020B0604020202020204" pitchFamily="34" charset="0"/>
              </a:rPr>
              <a:t>: Block of code where exceptions might occur.</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rgbClr val="0070C0"/>
                </a:solidFill>
                <a:latin typeface="Arial" panose="020B0604020202020204" pitchFamily="34" charset="0"/>
              </a:rPr>
              <a:t>catch</a:t>
            </a:r>
            <a:r>
              <a:rPr lang="en-GB" sz="2800" dirty="0">
                <a:solidFill>
                  <a:schemeClr val="tx1"/>
                </a:solidFill>
                <a:latin typeface="Arial" panose="020B0604020202020204" pitchFamily="34" charset="0"/>
              </a:rPr>
              <a:t>: Block of code that handles the exception.</a:t>
            </a:r>
            <a:endParaRPr lang="en-US" sz="2400" dirty="0">
              <a:solidFill>
                <a:schemeClr val="tx1"/>
              </a:solidFill>
              <a:latin typeface="Arial" panose="020B0604020202020204" pitchFamily="34" charset="0"/>
            </a:endParaRPr>
          </a:p>
        </p:txBody>
      </p:sp>
    </p:spTree>
    <p:extLst>
      <p:ext uri="{BB962C8B-B14F-4D97-AF65-F5344CB8AC3E}">
        <p14:creationId xmlns:p14="http://schemas.microsoft.com/office/powerpoint/2010/main" val="42051436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solidFill>
                  <a:srgbClr val="002060"/>
                </a:solidFill>
              </a:rPr>
              <a:t>try, catch, and throw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107</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3"/>
          <a:stretch>
            <a:fillRect/>
          </a:stretch>
        </p:blipFill>
        <p:spPr>
          <a:xfrm>
            <a:off x="450567" y="1935380"/>
            <a:ext cx="5706698" cy="4205538"/>
          </a:xfrm>
          <a:prstGeom prst="rect">
            <a:avLst/>
          </a:prstGeom>
        </p:spPr>
      </p:pic>
      <p:pic>
        <p:nvPicPr>
          <p:cNvPr id="8" name="Picture 7"/>
          <p:cNvPicPr>
            <a:picLocks noChangeAspect="1"/>
          </p:cNvPicPr>
          <p:nvPr/>
        </p:nvPicPr>
        <p:blipFill>
          <a:blip r:embed="rId4"/>
          <a:stretch>
            <a:fillRect/>
          </a:stretch>
        </p:blipFill>
        <p:spPr>
          <a:xfrm>
            <a:off x="6814686" y="5419416"/>
            <a:ext cx="4393180" cy="523632"/>
          </a:xfrm>
          <a:prstGeom prst="rect">
            <a:avLst/>
          </a:prstGeom>
        </p:spPr>
      </p:pic>
      <p:sp>
        <p:nvSpPr>
          <p:cNvPr id="11" name="Rectangle 10"/>
          <p:cNvSpPr/>
          <p:nvPr/>
        </p:nvSpPr>
        <p:spPr>
          <a:xfrm>
            <a:off x="6669378" y="4884711"/>
            <a:ext cx="1091966" cy="424732"/>
          </a:xfrm>
          <a:prstGeom prst="rect">
            <a:avLst/>
          </a:prstGeom>
        </p:spPr>
        <p:txBody>
          <a:bodyPr wrap="none">
            <a:spAutoFit/>
          </a:bodyPr>
          <a:lstStyle/>
          <a:p>
            <a:r>
              <a:rPr lang="en-US" dirty="0"/>
              <a:t>Output:</a:t>
            </a:r>
          </a:p>
        </p:txBody>
      </p:sp>
    </p:spTree>
    <p:extLst>
      <p:ext uri="{BB962C8B-B14F-4D97-AF65-F5344CB8AC3E}">
        <p14:creationId xmlns:p14="http://schemas.microsoft.com/office/powerpoint/2010/main" val="17413246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2964" y="1010653"/>
            <a:ext cx="10518969" cy="2050182"/>
          </a:xfrm>
        </p:spPr>
        <p:txBody>
          <a:bodyPr>
            <a:normAutofit/>
          </a:bodyPr>
          <a:lstStyle/>
          <a:p>
            <a:pPr algn="ctr"/>
            <a:r>
              <a:rPr lang="en-GB" sz="8000" dirty="0">
                <a:cs typeface="Times New Roman" panose="02020603050405020304" pitchFamily="18" charset="0"/>
              </a:rPr>
              <a:t>Loops</a:t>
            </a:r>
          </a:p>
        </p:txBody>
      </p:sp>
    </p:spTree>
    <p:extLst>
      <p:ext uri="{BB962C8B-B14F-4D97-AF65-F5344CB8AC3E}">
        <p14:creationId xmlns:p14="http://schemas.microsoft.com/office/powerpoint/2010/main" val="32896876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solidFill>
                  <a:srgbClr val="002060"/>
                </a:solidFill>
              </a:rPr>
              <a:t>Loops</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109</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2"/>
          <p:cNvSpPr txBox="1">
            <a:spLocks noChangeArrowheads="1"/>
          </p:cNvSpPr>
          <p:nvPr/>
        </p:nvSpPr>
        <p:spPr bwMode="auto">
          <a:xfrm>
            <a:off x="672129" y="2456609"/>
            <a:ext cx="5844173"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89154" indent="-89154" algn="l" defTabSz="891540" rtl="0" eaLnBrk="1" latinLnBrk="0" hangingPunct="1">
              <a:lnSpc>
                <a:spcPct val="90000"/>
              </a:lnSpc>
              <a:spcBef>
                <a:spcPts val="1170"/>
              </a:spcBef>
              <a:spcAft>
                <a:spcPts val="195"/>
              </a:spcAft>
              <a:buClr>
                <a:schemeClr val="accent1"/>
              </a:buClr>
              <a:buSzPct val="100000"/>
              <a:buFont typeface="Calibri" panose="020F0502020204030204" pitchFamily="34" charset="0"/>
              <a:buChar char=" "/>
              <a:defRPr sz="1950" kern="1200">
                <a:solidFill>
                  <a:schemeClr val="bg2">
                    <a:lumMod val="10000"/>
                  </a:schemeClr>
                </a:solidFill>
                <a:latin typeface="+mn-lt"/>
                <a:ea typeface="+mn-ea"/>
                <a:cs typeface="+mn-cs"/>
              </a:defRPr>
            </a:lvl1pPr>
            <a:lvl2pPr marL="374447" indent="-178308" algn="l" defTabSz="891540" rtl="0" eaLnBrk="1" latinLnBrk="0" hangingPunct="1">
              <a:lnSpc>
                <a:spcPct val="90000"/>
              </a:lnSpc>
              <a:spcBef>
                <a:spcPts val="195"/>
              </a:spcBef>
              <a:spcAft>
                <a:spcPts val="390"/>
              </a:spcAft>
              <a:buClr>
                <a:schemeClr val="accent1"/>
              </a:buClr>
              <a:buFont typeface="Calibri" pitchFamily="34" charset="0"/>
              <a:buChar char="◦"/>
              <a:defRPr sz="1755" kern="1200">
                <a:solidFill>
                  <a:schemeClr val="bg2">
                    <a:lumMod val="10000"/>
                  </a:schemeClr>
                </a:solidFill>
                <a:latin typeface="+mn-lt"/>
                <a:ea typeface="+mn-ea"/>
                <a:cs typeface="+mn-cs"/>
              </a:defRPr>
            </a:lvl2pPr>
            <a:lvl3pPr marL="552755"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3pPr>
            <a:lvl4pPr marL="731063"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4pPr>
            <a:lvl5pPr marL="909371"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5pPr>
            <a:lvl6pPr marL="107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6pPr>
            <a:lvl7pPr marL="126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7pPr>
            <a:lvl8pPr marL="146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8pPr>
            <a:lvl9pPr marL="165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9pPr>
          </a:lstStyle>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In C++, for, while, and do-while are control flow statements used to create loops. </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They allow you to execute a block of code multiple times based on certain conditions.</a:t>
            </a:r>
            <a:endParaRPr lang="en-US" sz="2400" dirty="0">
              <a:solidFill>
                <a:schemeClr val="tx1"/>
              </a:solidFill>
              <a:latin typeface="Arial" panose="020B0604020202020204" pitchFamily="34" charset="0"/>
            </a:endParaRPr>
          </a:p>
        </p:txBody>
      </p:sp>
      <p:pic>
        <p:nvPicPr>
          <p:cNvPr id="29698" name="Picture 2" descr="C - Loops - GeeksforGee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4521" y="1913430"/>
            <a:ext cx="3887277" cy="4195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10683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solidFill>
                  <a:srgbClr val="002060"/>
                </a:solidFill>
              </a:rPr>
              <a:t>for Loop</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110</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2"/>
          <p:cNvSpPr txBox="1">
            <a:spLocks noChangeArrowheads="1"/>
          </p:cNvSpPr>
          <p:nvPr/>
        </p:nvSpPr>
        <p:spPr bwMode="auto">
          <a:xfrm>
            <a:off x="155575" y="1952537"/>
            <a:ext cx="5526539"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89154" indent="-89154" algn="l" defTabSz="891540" rtl="0" eaLnBrk="1" latinLnBrk="0" hangingPunct="1">
              <a:lnSpc>
                <a:spcPct val="90000"/>
              </a:lnSpc>
              <a:spcBef>
                <a:spcPts val="1170"/>
              </a:spcBef>
              <a:spcAft>
                <a:spcPts val="195"/>
              </a:spcAft>
              <a:buClr>
                <a:schemeClr val="accent1"/>
              </a:buClr>
              <a:buSzPct val="100000"/>
              <a:buFont typeface="Calibri" panose="020F0502020204030204" pitchFamily="34" charset="0"/>
              <a:buChar char=" "/>
              <a:defRPr sz="1950" kern="1200">
                <a:solidFill>
                  <a:schemeClr val="bg2">
                    <a:lumMod val="10000"/>
                  </a:schemeClr>
                </a:solidFill>
                <a:latin typeface="+mn-lt"/>
                <a:ea typeface="+mn-ea"/>
                <a:cs typeface="+mn-cs"/>
              </a:defRPr>
            </a:lvl1pPr>
            <a:lvl2pPr marL="374447" indent="-178308" algn="l" defTabSz="891540" rtl="0" eaLnBrk="1" latinLnBrk="0" hangingPunct="1">
              <a:lnSpc>
                <a:spcPct val="90000"/>
              </a:lnSpc>
              <a:spcBef>
                <a:spcPts val="195"/>
              </a:spcBef>
              <a:spcAft>
                <a:spcPts val="390"/>
              </a:spcAft>
              <a:buClr>
                <a:schemeClr val="accent1"/>
              </a:buClr>
              <a:buFont typeface="Calibri" pitchFamily="34" charset="0"/>
              <a:buChar char="◦"/>
              <a:defRPr sz="1755" kern="1200">
                <a:solidFill>
                  <a:schemeClr val="bg2">
                    <a:lumMod val="10000"/>
                  </a:schemeClr>
                </a:solidFill>
                <a:latin typeface="+mn-lt"/>
                <a:ea typeface="+mn-ea"/>
                <a:cs typeface="+mn-cs"/>
              </a:defRPr>
            </a:lvl2pPr>
            <a:lvl3pPr marL="552755"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3pPr>
            <a:lvl4pPr marL="731063"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4pPr>
            <a:lvl5pPr marL="909371"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5pPr>
            <a:lvl6pPr marL="107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6pPr>
            <a:lvl7pPr marL="126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7pPr>
            <a:lvl8pPr marL="146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8pPr>
            <a:lvl9pPr marL="165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9pPr>
          </a:lstStyle>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The for loop is typically used when the number of iterations is known beforehand. </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It consists of three parts: initialization, condition, and increment/decrement.</a:t>
            </a:r>
            <a:endParaRPr lang="en-US" sz="2400" dirty="0">
              <a:solidFill>
                <a:schemeClr val="tx1"/>
              </a:solidFill>
              <a:latin typeface="Arial" panose="020B0604020202020204" pitchFamily="34" charset="0"/>
            </a:endParaRPr>
          </a:p>
        </p:txBody>
      </p:sp>
      <p:pic>
        <p:nvPicPr>
          <p:cNvPr id="8" name="Picture 7"/>
          <p:cNvPicPr>
            <a:picLocks noChangeAspect="1"/>
          </p:cNvPicPr>
          <p:nvPr/>
        </p:nvPicPr>
        <p:blipFill>
          <a:blip r:embed="rId3"/>
          <a:stretch>
            <a:fillRect/>
          </a:stretch>
        </p:blipFill>
        <p:spPr>
          <a:xfrm>
            <a:off x="5973318" y="1952537"/>
            <a:ext cx="5803453" cy="2321080"/>
          </a:xfrm>
          <a:prstGeom prst="rect">
            <a:avLst/>
          </a:prstGeom>
        </p:spPr>
      </p:pic>
      <p:pic>
        <p:nvPicPr>
          <p:cNvPr id="7" name="Picture 6"/>
          <p:cNvPicPr>
            <a:picLocks noChangeAspect="1"/>
          </p:cNvPicPr>
          <p:nvPr/>
        </p:nvPicPr>
        <p:blipFill>
          <a:blip r:embed="rId4"/>
          <a:stretch>
            <a:fillRect/>
          </a:stretch>
        </p:blipFill>
        <p:spPr>
          <a:xfrm>
            <a:off x="10169381" y="4273617"/>
            <a:ext cx="1419436" cy="1895890"/>
          </a:xfrm>
          <a:prstGeom prst="rect">
            <a:avLst/>
          </a:prstGeom>
        </p:spPr>
      </p:pic>
      <p:pic>
        <p:nvPicPr>
          <p:cNvPr id="9" name="Picture 8"/>
          <p:cNvPicPr>
            <a:picLocks noChangeAspect="1"/>
          </p:cNvPicPr>
          <p:nvPr/>
        </p:nvPicPr>
        <p:blipFill>
          <a:blip r:embed="rId5"/>
          <a:stretch>
            <a:fillRect/>
          </a:stretch>
        </p:blipFill>
        <p:spPr>
          <a:xfrm>
            <a:off x="460375" y="4797907"/>
            <a:ext cx="5114925" cy="1371600"/>
          </a:xfrm>
          <a:prstGeom prst="rect">
            <a:avLst/>
          </a:prstGeom>
        </p:spPr>
      </p:pic>
    </p:spTree>
    <p:extLst>
      <p:ext uri="{BB962C8B-B14F-4D97-AF65-F5344CB8AC3E}">
        <p14:creationId xmlns:p14="http://schemas.microsoft.com/office/powerpoint/2010/main" val="3026404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solidFill>
                  <a:srgbClr val="002060"/>
                </a:solidFill>
              </a:rPr>
              <a:t>while Loop</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111</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2"/>
          <p:cNvSpPr txBox="1">
            <a:spLocks noChangeArrowheads="1"/>
          </p:cNvSpPr>
          <p:nvPr/>
        </p:nvSpPr>
        <p:spPr bwMode="auto">
          <a:xfrm>
            <a:off x="155575" y="1952537"/>
            <a:ext cx="5526539"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89154" indent="-89154" algn="l" defTabSz="891540" rtl="0" eaLnBrk="1" latinLnBrk="0" hangingPunct="1">
              <a:lnSpc>
                <a:spcPct val="90000"/>
              </a:lnSpc>
              <a:spcBef>
                <a:spcPts val="1170"/>
              </a:spcBef>
              <a:spcAft>
                <a:spcPts val="195"/>
              </a:spcAft>
              <a:buClr>
                <a:schemeClr val="accent1"/>
              </a:buClr>
              <a:buSzPct val="100000"/>
              <a:buFont typeface="Calibri" panose="020F0502020204030204" pitchFamily="34" charset="0"/>
              <a:buChar char=" "/>
              <a:defRPr sz="1950" kern="1200">
                <a:solidFill>
                  <a:schemeClr val="bg2">
                    <a:lumMod val="10000"/>
                  </a:schemeClr>
                </a:solidFill>
                <a:latin typeface="+mn-lt"/>
                <a:ea typeface="+mn-ea"/>
                <a:cs typeface="+mn-cs"/>
              </a:defRPr>
            </a:lvl1pPr>
            <a:lvl2pPr marL="374447" indent="-178308" algn="l" defTabSz="891540" rtl="0" eaLnBrk="1" latinLnBrk="0" hangingPunct="1">
              <a:lnSpc>
                <a:spcPct val="90000"/>
              </a:lnSpc>
              <a:spcBef>
                <a:spcPts val="195"/>
              </a:spcBef>
              <a:spcAft>
                <a:spcPts val="390"/>
              </a:spcAft>
              <a:buClr>
                <a:schemeClr val="accent1"/>
              </a:buClr>
              <a:buFont typeface="Calibri" pitchFamily="34" charset="0"/>
              <a:buChar char="◦"/>
              <a:defRPr sz="1755" kern="1200">
                <a:solidFill>
                  <a:schemeClr val="bg2">
                    <a:lumMod val="10000"/>
                  </a:schemeClr>
                </a:solidFill>
                <a:latin typeface="+mn-lt"/>
                <a:ea typeface="+mn-ea"/>
                <a:cs typeface="+mn-cs"/>
              </a:defRPr>
            </a:lvl2pPr>
            <a:lvl3pPr marL="552755"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3pPr>
            <a:lvl4pPr marL="731063"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4pPr>
            <a:lvl5pPr marL="909371"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5pPr>
            <a:lvl6pPr marL="107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6pPr>
            <a:lvl7pPr marL="126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7pPr>
            <a:lvl8pPr marL="146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8pPr>
            <a:lvl9pPr marL="165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9pPr>
          </a:lstStyle>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The while loop is used when the number of iterations is not known beforehand and depends on a condition. </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loop continues as long as the condition is true.</a:t>
            </a:r>
            <a:endParaRPr lang="en-US" sz="2400" dirty="0">
              <a:solidFill>
                <a:schemeClr val="tx1"/>
              </a:solidFill>
              <a:latin typeface="Arial" panose="020B0604020202020204" pitchFamily="34" charset="0"/>
            </a:endParaRPr>
          </a:p>
        </p:txBody>
      </p:sp>
      <p:pic>
        <p:nvPicPr>
          <p:cNvPr id="7" name="Picture 6"/>
          <p:cNvPicPr>
            <a:picLocks noChangeAspect="1"/>
          </p:cNvPicPr>
          <p:nvPr/>
        </p:nvPicPr>
        <p:blipFill>
          <a:blip r:embed="rId3"/>
          <a:stretch>
            <a:fillRect/>
          </a:stretch>
        </p:blipFill>
        <p:spPr>
          <a:xfrm>
            <a:off x="10195559" y="4577057"/>
            <a:ext cx="1232035" cy="1645585"/>
          </a:xfrm>
          <a:prstGeom prst="rect">
            <a:avLst/>
          </a:prstGeom>
        </p:spPr>
      </p:pic>
      <p:pic>
        <p:nvPicPr>
          <p:cNvPr id="9" name="Picture 8"/>
          <p:cNvPicPr>
            <a:picLocks noChangeAspect="1"/>
          </p:cNvPicPr>
          <p:nvPr/>
        </p:nvPicPr>
        <p:blipFill>
          <a:blip r:embed="rId4"/>
          <a:stretch>
            <a:fillRect/>
          </a:stretch>
        </p:blipFill>
        <p:spPr>
          <a:xfrm>
            <a:off x="521758" y="4630193"/>
            <a:ext cx="4678545" cy="1539314"/>
          </a:xfrm>
          <a:prstGeom prst="rect">
            <a:avLst/>
          </a:prstGeom>
        </p:spPr>
      </p:pic>
      <p:pic>
        <p:nvPicPr>
          <p:cNvPr id="11" name="Picture 10"/>
          <p:cNvPicPr>
            <a:picLocks noChangeAspect="1"/>
          </p:cNvPicPr>
          <p:nvPr/>
        </p:nvPicPr>
        <p:blipFill>
          <a:blip r:embed="rId5"/>
          <a:stretch>
            <a:fillRect/>
          </a:stretch>
        </p:blipFill>
        <p:spPr>
          <a:xfrm>
            <a:off x="5682114" y="1852523"/>
            <a:ext cx="5745480" cy="2689929"/>
          </a:xfrm>
          <a:prstGeom prst="rect">
            <a:avLst/>
          </a:prstGeom>
        </p:spPr>
      </p:pic>
    </p:spTree>
    <p:extLst>
      <p:ext uri="{BB962C8B-B14F-4D97-AF65-F5344CB8AC3E}">
        <p14:creationId xmlns:p14="http://schemas.microsoft.com/office/powerpoint/2010/main" val="15275379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solidFill>
                  <a:srgbClr val="002060"/>
                </a:solidFill>
              </a:rPr>
              <a:t>do-while Loop</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112</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2"/>
          <p:cNvSpPr txBox="1">
            <a:spLocks noChangeArrowheads="1"/>
          </p:cNvSpPr>
          <p:nvPr/>
        </p:nvSpPr>
        <p:spPr bwMode="auto">
          <a:xfrm>
            <a:off x="0" y="1883858"/>
            <a:ext cx="5707781"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89154" indent="-89154" algn="l" defTabSz="891540" rtl="0" eaLnBrk="1" latinLnBrk="0" hangingPunct="1">
              <a:lnSpc>
                <a:spcPct val="90000"/>
              </a:lnSpc>
              <a:spcBef>
                <a:spcPts val="1170"/>
              </a:spcBef>
              <a:spcAft>
                <a:spcPts val="195"/>
              </a:spcAft>
              <a:buClr>
                <a:schemeClr val="accent1"/>
              </a:buClr>
              <a:buSzPct val="100000"/>
              <a:buFont typeface="Calibri" panose="020F0502020204030204" pitchFamily="34" charset="0"/>
              <a:buChar char=" "/>
              <a:defRPr sz="1950" kern="1200">
                <a:solidFill>
                  <a:schemeClr val="bg2">
                    <a:lumMod val="10000"/>
                  </a:schemeClr>
                </a:solidFill>
                <a:latin typeface="+mn-lt"/>
                <a:ea typeface="+mn-ea"/>
                <a:cs typeface="+mn-cs"/>
              </a:defRPr>
            </a:lvl1pPr>
            <a:lvl2pPr marL="374447" indent="-178308" algn="l" defTabSz="891540" rtl="0" eaLnBrk="1" latinLnBrk="0" hangingPunct="1">
              <a:lnSpc>
                <a:spcPct val="90000"/>
              </a:lnSpc>
              <a:spcBef>
                <a:spcPts val="195"/>
              </a:spcBef>
              <a:spcAft>
                <a:spcPts val="390"/>
              </a:spcAft>
              <a:buClr>
                <a:schemeClr val="accent1"/>
              </a:buClr>
              <a:buFont typeface="Calibri" pitchFamily="34" charset="0"/>
              <a:buChar char="◦"/>
              <a:defRPr sz="1755" kern="1200">
                <a:solidFill>
                  <a:schemeClr val="bg2">
                    <a:lumMod val="10000"/>
                  </a:schemeClr>
                </a:solidFill>
                <a:latin typeface="+mn-lt"/>
                <a:ea typeface="+mn-ea"/>
                <a:cs typeface="+mn-cs"/>
              </a:defRPr>
            </a:lvl2pPr>
            <a:lvl3pPr marL="552755"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3pPr>
            <a:lvl4pPr marL="731063"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4pPr>
            <a:lvl5pPr marL="909371"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5pPr>
            <a:lvl6pPr marL="107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6pPr>
            <a:lvl7pPr marL="126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7pPr>
            <a:lvl8pPr marL="146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8pPr>
            <a:lvl9pPr marL="165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9pPr>
          </a:lstStyle>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chemeClr val="tx1"/>
                </a:solidFill>
                <a:latin typeface="Arial" panose="020B0604020202020204" pitchFamily="34" charset="0"/>
              </a:rPr>
              <a:t>The </a:t>
            </a:r>
            <a:r>
              <a:rPr lang="en-GB" sz="2800" dirty="0">
                <a:solidFill>
                  <a:srgbClr val="0070C0"/>
                </a:solidFill>
                <a:latin typeface="Arial" panose="020B0604020202020204" pitchFamily="34" charset="0"/>
              </a:rPr>
              <a:t>do-while</a:t>
            </a:r>
            <a:r>
              <a:rPr lang="en-GB" sz="2800" dirty="0">
                <a:solidFill>
                  <a:schemeClr val="tx1"/>
                </a:solidFill>
                <a:latin typeface="Arial" panose="020B0604020202020204" pitchFamily="34" charset="0"/>
              </a:rPr>
              <a:t> loop is similar to the while loop, but it guarantees that the code block will </a:t>
            </a:r>
            <a:r>
              <a:rPr lang="en-GB" sz="2800" dirty="0">
                <a:solidFill>
                  <a:srgbClr val="0070C0"/>
                </a:solidFill>
                <a:latin typeface="Arial" panose="020B0604020202020204" pitchFamily="34" charset="0"/>
              </a:rPr>
              <a:t>execute</a:t>
            </a:r>
            <a:r>
              <a:rPr lang="en-GB" sz="2800" dirty="0">
                <a:solidFill>
                  <a:schemeClr val="tx1"/>
                </a:solidFill>
                <a:latin typeface="Arial" panose="020B0604020202020204" pitchFamily="34" charset="0"/>
              </a:rPr>
              <a:t> at least once, since the condition is </a:t>
            </a:r>
            <a:r>
              <a:rPr lang="en-GB" sz="2800" dirty="0">
                <a:solidFill>
                  <a:srgbClr val="0070C0"/>
                </a:solidFill>
                <a:latin typeface="Arial" panose="020B0604020202020204" pitchFamily="34" charset="0"/>
              </a:rPr>
              <a:t>checked</a:t>
            </a:r>
            <a:r>
              <a:rPr lang="en-GB" sz="2800" dirty="0">
                <a:solidFill>
                  <a:schemeClr val="tx1"/>
                </a:solidFill>
                <a:latin typeface="Arial" panose="020B0604020202020204" pitchFamily="34" charset="0"/>
              </a:rPr>
              <a:t> after the code block is executed.</a:t>
            </a:r>
            <a:endParaRPr lang="en-US" sz="2400" dirty="0">
              <a:solidFill>
                <a:schemeClr val="tx1"/>
              </a:solidFill>
              <a:latin typeface="Arial" panose="020B0604020202020204" pitchFamily="34" charset="0"/>
            </a:endParaRPr>
          </a:p>
        </p:txBody>
      </p:sp>
      <p:pic>
        <p:nvPicPr>
          <p:cNvPr id="3" name="Picture 2"/>
          <p:cNvPicPr>
            <a:picLocks noChangeAspect="1"/>
          </p:cNvPicPr>
          <p:nvPr/>
        </p:nvPicPr>
        <p:blipFill>
          <a:blip r:embed="rId3"/>
          <a:stretch>
            <a:fillRect/>
          </a:stretch>
        </p:blipFill>
        <p:spPr>
          <a:xfrm>
            <a:off x="361756" y="4627806"/>
            <a:ext cx="4473036" cy="1524644"/>
          </a:xfrm>
          <a:prstGeom prst="rect">
            <a:avLst/>
          </a:prstGeom>
        </p:spPr>
      </p:pic>
      <p:pic>
        <p:nvPicPr>
          <p:cNvPr id="8" name="Picture 7"/>
          <p:cNvPicPr>
            <a:picLocks noChangeAspect="1"/>
          </p:cNvPicPr>
          <p:nvPr/>
        </p:nvPicPr>
        <p:blipFill>
          <a:blip r:embed="rId4"/>
          <a:stretch>
            <a:fillRect/>
          </a:stretch>
        </p:blipFill>
        <p:spPr>
          <a:xfrm>
            <a:off x="5973318" y="1930711"/>
            <a:ext cx="5709332" cy="2913057"/>
          </a:xfrm>
          <a:prstGeom prst="rect">
            <a:avLst/>
          </a:prstGeom>
        </p:spPr>
      </p:pic>
      <p:pic>
        <p:nvPicPr>
          <p:cNvPr id="7" name="Picture 6"/>
          <p:cNvPicPr>
            <a:picLocks noChangeAspect="1"/>
          </p:cNvPicPr>
          <p:nvPr/>
        </p:nvPicPr>
        <p:blipFill>
          <a:blip r:embed="rId5"/>
          <a:stretch>
            <a:fillRect/>
          </a:stretch>
        </p:blipFill>
        <p:spPr>
          <a:xfrm>
            <a:off x="9875519" y="4495222"/>
            <a:ext cx="1232035" cy="1645585"/>
          </a:xfrm>
          <a:prstGeom prst="rect">
            <a:avLst/>
          </a:prstGeom>
        </p:spPr>
      </p:pic>
    </p:spTree>
    <p:extLst>
      <p:ext uri="{BB962C8B-B14F-4D97-AF65-F5344CB8AC3E}">
        <p14:creationId xmlns:p14="http://schemas.microsoft.com/office/powerpoint/2010/main" val="34876121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solidFill>
                  <a:srgbClr val="002060"/>
                </a:solidFill>
              </a:rPr>
              <a:t>Key Differences Between Loops</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113</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aphicFrame>
        <p:nvGraphicFramePr>
          <p:cNvPr id="9" name="Table 8"/>
          <p:cNvGraphicFramePr>
            <a:graphicFrameLocks noGrp="1"/>
          </p:cNvGraphicFramePr>
          <p:nvPr/>
        </p:nvGraphicFramePr>
        <p:xfrm>
          <a:off x="1069973" y="2440304"/>
          <a:ext cx="10220460" cy="3354103"/>
        </p:xfrm>
        <a:graphic>
          <a:graphicData uri="http://schemas.openxmlformats.org/drawingml/2006/table">
            <a:tbl>
              <a:tblPr>
                <a:tableStyleId>{5940675A-B579-460E-94D1-54222C63F5DA}</a:tableStyleId>
              </a:tblPr>
              <a:tblGrid>
                <a:gridCol w="2555115">
                  <a:extLst>
                    <a:ext uri="{9D8B030D-6E8A-4147-A177-3AD203B41FA5}">
                      <a16:colId xmlns:a16="http://schemas.microsoft.com/office/drawing/2014/main" val="20000"/>
                    </a:ext>
                  </a:extLst>
                </a:gridCol>
                <a:gridCol w="2555115">
                  <a:extLst>
                    <a:ext uri="{9D8B030D-6E8A-4147-A177-3AD203B41FA5}">
                      <a16:colId xmlns:a16="http://schemas.microsoft.com/office/drawing/2014/main" val="20001"/>
                    </a:ext>
                  </a:extLst>
                </a:gridCol>
                <a:gridCol w="2555115">
                  <a:extLst>
                    <a:ext uri="{9D8B030D-6E8A-4147-A177-3AD203B41FA5}">
                      <a16:colId xmlns:a16="http://schemas.microsoft.com/office/drawing/2014/main" val="20002"/>
                    </a:ext>
                  </a:extLst>
                </a:gridCol>
                <a:gridCol w="2555115">
                  <a:extLst>
                    <a:ext uri="{9D8B030D-6E8A-4147-A177-3AD203B41FA5}">
                      <a16:colId xmlns:a16="http://schemas.microsoft.com/office/drawing/2014/main" val="20003"/>
                    </a:ext>
                  </a:extLst>
                </a:gridCol>
              </a:tblGrid>
              <a:tr h="432787">
                <a:tc>
                  <a:txBody>
                    <a:bodyPr/>
                    <a:lstStyle/>
                    <a:p>
                      <a:r>
                        <a:rPr lang="en-US" sz="1800" b="1" dirty="0"/>
                        <a:t>Aspect</a:t>
                      </a:r>
                    </a:p>
                  </a:txBody>
                  <a:tcPr anchor="ctr"/>
                </a:tc>
                <a:tc>
                  <a:txBody>
                    <a:bodyPr/>
                    <a:lstStyle/>
                    <a:p>
                      <a:r>
                        <a:rPr lang="en-US" sz="1800" b="1"/>
                        <a:t>for Loop</a:t>
                      </a:r>
                    </a:p>
                  </a:txBody>
                  <a:tcPr anchor="ctr"/>
                </a:tc>
                <a:tc>
                  <a:txBody>
                    <a:bodyPr/>
                    <a:lstStyle/>
                    <a:p>
                      <a:r>
                        <a:rPr lang="en-US" sz="1800" b="1"/>
                        <a:t>while Loop</a:t>
                      </a:r>
                    </a:p>
                  </a:txBody>
                  <a:tcPr anchor="ctr"/>
                </a:tc>
                <a:tc>
                  <a:txBody>
                    <a:bodyPr/>
                    <a:lstStyle/>
                    <a:p>
                      <a:r>
                        <a:rPr lang="en-US" sz="1800" b="1" dirty="0"/>
                        <a:t>do-while Loop</a:t>
                      </a:r>
                    </a:p>
                  </a:txBody>
                  <a:tcPr anchor="ctr"/>
                </a:tc>
                <a:extLst>
                  <a:ext uri="{0D108BD9-81ED-4DB2-BD59-A6C34878D82A}">
                    <a16:rowId xmlns:a16="http://schemas.microsoft.com/office/drawing/2014/main" val="10000"/>
                  </a:ext>
                </a:extLst>
              </a:tr>
              <a:tr h="1081969">
                <a:tc>
                  <a:txBody>
                    <a:bodyPr/>
                    <a:lstStyle/>
                    <a:p>
                      <a:r>
                        <a:rPr lang="en-US" sz="1800"/>
                        <a:t>Usage</a:t>
                      </a:r>
                    </a:p>
                  </a:txBody>
                  <a:tcPr anchor="ctr"/>
                </a:tc>
                <a:tc>
                  <a:txBody>
                    <a:bodyPr/>
                    <a:lstStyle/>
                    <a:p>
                      <a:r>
                        <a:rPr lang="en-GB" sz="1800"/>
                        <a:t>When the number of iterations is known.</a:t>
                      </a:r>
                    </a:p>
                  </a:txBody>
                  <a:tcPr anchor="ctr"/>
                </a:tc>
                <a:tc>
                  <a:txBody>
                    <a:bodyPr/>
                    <a:lstStyle/>
                    <a:p>
                      <a:r>
                        <a:rPr lang="en-GB" sz="1800"/>
                        <a:t>When the number of iterations is not known.</a:t>
                      </a:r>
                    </a:p>
                  </a:txBody>
                  <a:tcPr anchor="ctr"/>
                </a:tc>
                <a:tc>
                  <a:txBody>
                    <a:bodyPr/>
                    <a:lstStyle/>
                    <a:p>
                      <a:r>
                        <a:rPr lang="en-GB" sz="1800"/>
                        <a:t>When at least one iteration is required.</a:t>
                      </a:r>
                    </a:p>
                  </a:txBody>
                  <a:tcPr anchor="ctr"/>
                </a:tc>
                <a:extLst>
                  <a:ext uri="{0D108BD9-81ED-4DB2-BD59-A6C34878D82A}">
                    <a16:rowId xmlns:a16="http://schemas.microsoft.com/office/drawing/2014/main" val="10001"/>
                  </a:ext>
                </a:extLst>
              </a:tr>
              <a:tr h="757378">
                <a:tc>
                  <a:txBody>
                    <a:bodyPr/>
                    <a:lstStyle/>
                    <a:p>
                      <a:r>
                        <a:rPr lang="en-US" sz="1800"/>
                        <a:t>Condition Check</a:t>
                      </a:r>
                    </a:p>
                  </a:txBody>
                  <a:tcPr anchor="ctr"/>
                </a:tc>
                <a:tc>
                  <a:txBody>
                    <a:bodyPr/>
                    <a:lstStyle/>
                    <a:p>
                      <a:r>
                        <a:rPr lang="en-GB" sz="1800"/>
                        <a:t>At the beginning of each iteration.</a:t>
                      </a:r>
                    </a:p>
                  </a:txBody>
                  <a:tcPr anchor="ctr"/>
                </a:tc>
                <a:tc>
                  <a:txBody>
                    <a:bodyPr/>
                    <a:lstStyle/>
                    <a:p>
                      <a:r>
                        <a:rPr lang="en-GB" sz="1800"/>
                        <a:t>At the beginning of each iteration.</a:t>
                      </a:r>
                    </a:p>
                  </a:txBody>
                  <a:tcPr anchor="ctr"/>
                </a:tc>
                <a:tc>
                  <a:txBody>
                    <a:bodyPr/>
                    <a:lstStyle/>
                    <a:p>
                      <a:r>
                        <a:rPr lang="en-GB" sz="1800"/>
                        <a:t>At the end of each iteration.</a:t>
                      </a:r>
                    </a:p>
                  </a:txBody>
                  <a:tcPr anchor="ctr"/>
                </a:tc>
                <a:extLst>
                  <a:ext uri="{0D108BD9-81ED-4DB2-BD59-A6C34878D82A}">
                    <a16:rowId xmlns:a16="http://schemas.microsoft.com/office/drawing/2014/main" val="10002"/>
                  </a:ext>
                </a:extLst>
              </a:tr>
              <a:tr h="1081969">
                <a:tc>
                  <a:txBody>
                    <a:bodyPr/>
                    <a:lstStyle/>
                    <a:p>
                      <a:r>
                        <a:rPr lang="en-US" sz="1800"/>
                        <a:t>Execution Guarantee</a:t>
                      </a:r>
                    </a:p>
                  </a:txBody>
                  <a:tcPr anchor="ctr"/>
                </a:tc>
                <a:tc>
                  <a:txBody>
                    <a:bodyPr/>
                    <a:lstStyle/>
                    <a:p>
                      <a:r>
                        <a:rPr lang="en-GB" sz="1800"/>
                        <a:t>May not execute if the condition is false.</a:t>
                      </a:r>
                    </a:p>
                  </a:txBody>
                  <a:tcPr anchor="ctr"/>
                </a:tc>
                <a:tc>
                  <a:txBody>
                    <a:bodyPr/>
                    <a:lstStyle/>
                    <a:p>
                      <a:r>
                        <a:rPr lang="en-GB" sz="1800"/>
                        <a:t>May not execute if the condition is false.</a:t>
                      </a:r>
                    </a:p>
                  </a:txBody>
                  <a:tcPr anchor="ctr"/>
                </a:tc>
                <a:tc>
                  <a:txBody>
                    <a:bodyPr/>
                    <a:lstStyle/>
                    <a:p>
                      <a:r>
                        <a:rPr lang="en-GB" sz="1800" dirty="0"/>
                        <a:t>Will execute at least once, regardless of condition.</a:t>
                      </a:r>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491172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solidFill>
                  <a:srgbClr val="002060"/>
                </a:solidFill>
              </a:rPr>
              <a:t>When to Use Each Loop</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114</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Rectangle 2"/>
          <p:cNvSpPr txBox="1">
            <a:spLocks noChangeArrowheads="1"/>
          </p:cNvSpPr>
          <p:nvPr/>
        </p:nvSpPr>
        <p:spPr bwMode="auto">
          <a:xfrm>
            <a:off x="607961" y="2254627"/>
            <a:ext cx="10181959" cy="3087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89154" indent="-89154" algn="l" defTabSz="891540" rtl="0" eaLnBrk="1" latinLnBrk="0" hangingPunct="1">
              <a:lnSpc>
                <a:spcPct val="90000"/>
              </a:lnSpc>
              <a:spcBef>
                <a:spcPts val="1170"/>
              </a:spcBef>
              <a:spcAft>
                <a:spcPts val="195"/>
              </a:spcAft>
              <a:buClr>
                <a:schemeClr val="accent1"/>
              </a:buClr>
              <a:buSzPct val="100000"/>
              <a:buFont typeface="Calibri" panose="020F0502020204030204" pitchFamily="34" charset="0"/>
              <a:buChar char=" "/>
              <a:defRPr sz="1950" kern="1200">
                <a:solidFill>
                  <a:schemeClr val="bg2">
                    <a:lumMod val="10000"/>
                  </a:schemeClr>
                </a:solidFill>
                <a:latin typeface="+mn-lt"/>
                <a:ea typeface="+mn-ea"/>
                <a:cs typeface="+mn-cs"/>
              </a:defRPr>
            </a:lvl1pPr>
            <a:lvl2pPr marL="374447" indent="-178308" algn="l" defTabSz="891540" rtl="0" eaLnBrk="1" latinLnBrk="0" hangingPunct="1">
              <a:lnSpc>
                <a:spcPct val="90000"/>
              </a:lnSpc>
              <a:spcBef>
                <a:spcPts val="195"/>
              </a:spcBef>
              <a:spcAft>
                <a:spcPts val="390"/>
              </a:spcAft>
              <a:buClr>
                <a:schemeClr val="accent1"/>
              </a:buClr>
              <a:buFont typeface="Calibri" pitchFamily="34" charset="0"/>
              <a:buChar char="◦"/>
              <a:defRPr sz="1755" kern="1200">
                <a:solidFill>
                  <a:schemeClr val="bg2">
                    <a:lumMod val="10000"/>
                  </a:schemeClr>
                </a:solidFill>
                <a:latin typeface="+mn-lt"/>
                <a:ea typeface="+mn-ea"/>
                <a:cs typeface="+mn-cs"/>
              </a:defRPr>
            </a:lvl2pPr>
            <a:lvl3pPr marL="552755"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3pPr>
            <a:lvl4pPr marL="731063"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4pPr>
            <a:lvl5pPr marL="909371"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5pPr>
            <a:lvl6pPr marL="107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6pPr>
            <a:lvl7pPr marL="126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7pPr>
            <a:lvl8pPr marL="146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8pPr>
            <a:lvl9pPr marL="165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9pPr>
          </a:lstStyle>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rgbClr val="0070C0"/>
                </a:solidFill>
                <a:latin typeface="Arial" panose="020B0604020202020204" pitchFamily="34" charset="0"/>
              </a:rPr>
              <a:t>for Loop: </a:t>
            </a:r>
            <a:r>
              <a:rPr lang="en-GB" sz="2800" dirty="0">
                <a:solidFill>
                  <a:schemeClr val="tx1"/>
                </a:solidFill>
                <a:latin typeface="Arial" panose="020B0604020202020204" pitchFamily="34" charset="0"/>
              </a:rPr>
              <a:t>Best used when you know the </a:t>
            </a:r>
            <a:r>
              <a:rPr lang="en-GB" sz="2800" dirty="0">
                <a:solidFill>
                  <a:srgbClr val="C00000"/>
                </a:solidFill>
                <a:latin typeface="Arial" panose="020B0604020202020204" pitchFamily="34" charset="0"/>
              </a:rPr>
              <a:t>exact number of iterations beforehand</a:t>
            </a:r>
            <a:r>
              <a:rPr lang="en-GB" sz="2800" dirty="0">
                <a:solidFill>
                  <a:schemeClr val="tx1"/>
                </a:solidFill>
                <a:latin typeface="Arial" panose="020B0604020202020204" pitchFamily="34" charset="0"/>
              </a:rPr>
              <a:t> (e.g., iterating through arrays).</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rgbClr val="0070C0"/>
                </a:solidFill>
                <a:latin typeface="Arial" panose="020B0604020202020204" pitchFamily="34" charset="0"/>
              </a:rPr>
              <a:t>while Loop: </a:t>
            </a:r>
            <a:r>
              <a:rPr lang="en-GB" sz="2800" dirty="0">
                <a:solidFill>
                  <a:schemeClr val="tx1"/>
                </a:solidFill>
                <a:latin typeface="Arial" panose="020B0604020202020204" pitchFamily="34" charset="0"/>
              </a:rPr>
              <a:t>Suitable for situations where you want to repeat a block of code an </a:t>
            </a:r>
            <a:r>
              <a:rPr lang="en-GB" sz="2800" dirty="0">
                <a:solidFill>
                  <a:srgbClr val="C00000"/>
                </a:solidFill>
                <a:latin typeface="Arial" panose="020B0604020202020204" pitchFamily="34" charset="0"/>
              </a:rPr>
              <a:t>indefinite number of times based on a condition.</a:t>
            </a:r>
          </a:p>
          <a:p>
            <a:pPr algn="just" defTabSz="914400" eaLnBrk="0" fontAlgn="base" hangingPunct="0">
              <a:lnSpc>
                <a:spcPct val="100000"/>
              </a:lnSpc>
              <a:spcBef>
                <a:spcPct val="0"/>
              </a:spcBef>
              <a:spcAft>
                <a:spcPct val="0"/>
              </a:spcAft>
              <a:buClrTx/>
              <a:buSzTx/>
              <a:buFont typeface="Wingdings" panose="05000000000000000000" pitchFamily="2" charset="2"/>
              <a:buChar char="Ø"/>
            </a:pPr>
            <a:r>
              <a:rPr lang="en-GB" sz="2800" dirty="0">
                <a:solidFill>
                  <a:srgbClr val="0070C0"/>
                </a:solidFill>
                <a:latin typeface="Arial" panose="020B0604020202020204" pitchFamily="34" charset="0"/>
              </a:rPr>
              <a:t>do-while Loop: </a:t>
            </a:r>
            <a:r>
              <a:rPr lang="en-GB" sz="2800" dirty="0">
                <a:solidFill>
                  <a:schemeClr val="tx1"/>
                </a:solidFill>
                <a:latin typeface="Arial" panose="020B0604020202020204" pitchFamily="34" charset="0"/>
              </a:rPr>
              <a:t>Ideal when you want to ensure the code block runs </a:t>
            </a:r>
            <a:r>
              <a:rPr lang="en-GB" sz="2800" dirty="0">
                <a:solidFill>
                  <a:srgbClr val="C00000"/>
                </a:solidFill>
                <a:latin typeface="Arial" panose="020B0604020202020204" pitchFamily="34" charset="0"/>
              </a:rPr>
              <a:t>at least once before checking </a:t>
            </a:r>
            <a:r>
              <a:rPr lang="en-GB" sz="2800" dirty="0">
                <a:solidFill>
                  <a:schemeClr val="tx1"/>
                </a:solidFill>
                <a:latin typeface="Arial" panose="020B0604020202020204" pitchFamily="34" charset="0"/>
              </a:rPr>
              <a:t>the condition.</a:t>
            </a:r>
            <a:endParaRPr lang="en-US" sz="2400" dirty="0">
              <a:solidFill>
                <a:schemeClr val="tx1"/>
              </a:solidFill>
              <a:latin typeface="Arial" panose="020B0604020202020204" pitchFamily="34" charset="0"/>
            </a:endParaRPr>
          </a:p>
        </p:txBody>
      </p:sp>
    </p:spTree>
    <p:extLst>
      <p:ext uri="{BB962C8B-B14F-4D97-AF65-F5344CB8AC3E}">
        <p14:creationId xmlns:p14="http://schemas.microsoft.com/office/powerpoint/2010/main" val="32609471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fontScale="90000"/>
          </a:bodyPr>
          <a:lstStyle/>
          <a:p>
            <a:pPr algn="ctr"/>
            <a:r>
              <a:rPr lang="en-GB" sz="8000" dirty="0">
                <a:cs typeface="Times New Roman" panose="02020603050405020304" pitchFamily="18" charset="0"/>
              </a:rPr>
              <a:t>Function</a:t>
            </a:r>
            <a:br>
              <a:rPr lang="en-GB" sz="8000" dirty="0">
                <a:cs typeface="Times New Roman" panose="02020603050405020304" pitchFamily="18" charset="0"/>
              </a:rPr>
            </a:br>
            <a:r>
              <a:rPr lang="en-GB" dirty="0">
                <a:solidFill>
                  <a:srgbClr val="C00000"/>
                </a:solidFill>
              </a:rPr>
              <a:t>week-7</a:t>
            </a:r>
            <a:r>
              <a:rPr lang="en-GB" dirty="0"/>
              <a:t> </a:t>
            </a:r>
            <a:endParaRPr lang="en-GB" sz="8000" dirty="0">
              <a:cs typeface="Times New Roman" panose="02020603050405020304" pitchFamily="18" charset="0"/>
            </a:endParaRPr>
          </a:p>
        </p:txBody>
      </p:sp>
    </p:spTree>
    <p:extLst>
      <p:ext uri="{BB962C8B-B14F-4D97-AF65-F5344CB8AC3E}">
        <p14:creationId xmlns:p14="http://schemas.microsoft.com/office/powerpoint/2010/main" val="42460202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Function</a:t>
            </a:r>
            <a:endParaRPr lang="en-US" sz="4800" dirty="0">
              <a:solidFill>
                <a:srgbClr val="002060"/>
              </a:solidFill>
            </a:endParaRPr>
          </a:p>
        </p:txBody>
      </p:sp>
      <p:sp>
        <p:nvSpPr>
          <p:cNvPr id="3" name="Content Placeholder 2"/>
          <p:cNvSpPr>
            <a:spLocks noGrp="1"/>
          </p:cNvSpPr>
          <p:nvPr>
            <p:ph idx="1"/>
          </p:nvPr>
        </p:nvSpPr>
        <p:spPr>
          <a:xfrm>
            <a:off x="762079" y="2054846"/>
            <a:ext cx="10170091" cy="1063739"/>
          </a:xfrm>
          <a:solidFill>
            <a:schemeClr val="tx1">
              <a:lumMod val="10000"/>
              <a:lumOff val="90000"/>
            </a:schemeClr>
          </a:solidFill>
        </p:spPr>
        <p:txBody>
          <a:bodyPr>
            <a:normAutofit/>
          </a:bodyPr>
          <a:lstStyle/>
          <a:p>
            <a:pPr algn="just">
              <a:lnSpc>
                <a:spcPct val="100000"/>
              </a:lnSpc>
              <a:buFont typeface="Wingdings" panose="05000000000000000000" pitchFamily="2" charset="2"/>
              <a:buChar char="Ø"/>
            </a:pPr>
            <a:r>
              <a:rPr lang="en-GB" sz="2400" dirty="0"/>
              <a:t>In C++, functions are used to encapsulate a block of code that performs a specific task. The use of functions offers several advantages:</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116</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Rectangle 6"/>
          <p:cNvSpPr/>
          <p:nvPr/>
        </p:nvSpPr>
        <p:spPr>
          <a:xfrm>
            <a:off x="577517" y="3118584"/>
            <a:ext cx="10354653" cy="2751522"/>
          </a:xfrm>
          <a:prstGeom prst="rect">
            <a:avLst/>
          </a:prstGeom>
        </p:spPr>
        <p:txBody>
          <a:bodyPr wrap="square">
            <a:spAutoFit/>
          </a:bodyPr>
          <a:lstStyle/>
          <a:p>
            <a:pPr marL="342900" indent="-342900">
              <a:buFont typeface="Wingdings" panose="05000000000000000000" pitchFamily="2" charset="2"/>
              <a:buChar char="Ø"/>
            </a:pPr>
            <a:r>
              <a:rPr lang="en-GB" dirty="0"/>
              <a:t> </a:t>
            </a:r>
            <a:r>
              <a:rPr lang="en-GB" dirty="0">
                <a:solidFill>
                  <a:srgbClr val="0070C0"/>
                </a:solidFill>
              </a:rPr>
              <a:t>Code Reusability</a:t>
            </a:r>
            <a:r>
              <a:rPr lang="en-GB" dirty="0"/>
              <a:t>: Once you define a function, you can reuse it throughout the program by calling it multiple times without rewriting the same code.</a:t>
            </a:r>
          </a:p>
          <a:p>
            <a:pPr marL="342900" indent="-342900">
              <a:buFont typeface="Wingdings" panose="05000000000000000000" pitchFamily="2" charset="2"/>
              <a:buChar char="Ø"/>
            </a:pPr>
            <a:r>
              <a:rPr lang="en-GB" dirty="0">
                <a:solidFill>
                  <a:srgbClr val="0070C0"/>
                </a:solidFill>
              </a:rPr>
              <a:t>Modularity</a:t>
            </a:r>
            <a:r>
              <a:rPr lang="en-GB" dirty="0"/>
              <a:t>: Functions allow you to break down large, complex problems into smaller, manageable pieces (modules), making the program easier to understand and maintain.</a:t>
            </a:r>
          </a:p>
          <a:p>
            <a:pPr marL="342900" indent="-342900">
              <a:buFont typeface="Wingdings" panose="05000000000000000000" pitchFamily="2" charset="2"/>
              <a:buChar char="Ø"/>
            </a:pPr>
            <a:r>
              <a:rPr lang="en-GB" dirty="0">
                <a:solidFill>
                  <a:srgbClr val="0070C0"/>
                </a:solidFill>
              </a:rPr>
              <a:t>Improved Readability</a:t>
            </a:r>
            <a:r>
              <a:rPr lang="en-GB" dirty="0"/>
              <a:t>: Functions help structure the program more logically, making the code more readable. It is easier to understand what each part of the code does by looking at its function name.</a:t>
            </a:r>
          </a:p>
        </p:txBody>
      </p:sp>
    </p:spTree>
    <p:extLst>
      <p:ext uri="{BB962C8B-B14F-4D97-AF65-F5344CB8AC3E}">
        <p14:creationId xmlns:p14="http://schemas.microsoft.com/office/powerpoint/2010/main" val="3559690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Function Cont.</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117</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Rectangle 6"/>
          <p:cNvSpPr/>
          <p:nvPr/>
        </p:nvSpPr>
        <p:spPr>
          <a:xfrm>
            <a:off x="155575" y="2375381"/>
            <a:ext cx="11049836" cy="3046988"/>
          </a:xfrm>
          <a:prstGeom prst="rect">
            <a:avLst/>
          </a:prstGeom>
        </p:spPr>
        <p:txBody>
          <a:bodyPr wrap="square">
            <a:spAutoFit/>
          </a:bodyPr>
          <a:lstStyle/>
          <a:p>
            <a:pPr marL="342900" indent="-342900">
              <a:buFont typeface="Wingdings" panose="05000000000000000000" pitchFamily="2" charset="2"/>
              <a:buChar char="Ø"/>
            </a:pPr>
            <a:r>
              <a:rPr lang="en-GB" sz="2400" dirty="0">
                <a:solidFill>
                  <a:srgbClr val="0070C0"/>
                </a:solidFill>
              </a:rPr>
              <a:t> Easier Debugging: </a:t>
            </a:r>
            <a:r>
              <a:rPr lang="en-GB" sz="2400" dirty="0"/>
              <a:t>Errors can be isolated more easily in functions. If something goes wrong, you can debug a specific function rather than the whole program.</a:t>
            </a:r>
          </a:p>
          <a:p>
            <a:pPr marL="342900" indent="-342900">
              <a:buFont typeface="Wingdings" panose="05000000000000000000" pitchFamily="2" charset="2"/>
              <a:buChar char="Ø"/>
            </a:pPr>
            <a:r>
              <a:rPr lang="en-GB" sz="2400" dirty="0">
                <a:solidFill>
                  <a:srgbClr val="0070C0"/>
                </a:solidFill>
              </a:rPr>
              <a:t>Avoid Redundancy: </a:t>
            </a:r>
            <a:r>
              <a:rPr lang="en-GB" sz="2400" dirty="0"/>
              <a:t>Functions reduce redundancy, meaning that you can write a piece of code once and use it many times, leading to cleaner and more efficient code.</a:t>
            </a:r>
          </a:p>
          <a:p>
            <a:pPr marL="342900" indent="-342900">
              <a:buFont typeface="Wingdings" panose="05000000000000000000" pitchFamily="2" charset="2"/>
              <a:buChar char="Ø"/>
            </a:pPr>
            <a:r>
              <a:rPr lang="en-GB" sz="2400" dirty="0">
                <a:solidFill>
                  <a:srgbClr val="0070C0"/>
                </a:solidFill>
              </a:rPr>
              <a:t>Abstraction Functions: </a:t>
            </a:r>
            <a:r>
              <a:rPr lang="en-GB" sz="2400" dirty="0"/>
              <a:t>abstract away the details of their implementation, allowing the user to focus on what the function does rather than how it does it.</a:t>
            </a:r>
          </a:p>
        </p:txBody>
      </p:sp>
    </p:spTree>
    <p:extLst>
      <p:ext uri="{BB962C8B-B14F-4D97-AF65-F5344CB8AC3E}">
        <p14:creationId xmlns:p14="http://schemas.microsoft.com/office/powerpoint/2010/main" val="30870563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Main Function</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118</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Rectangle 6"/>
          <p:cNvSpPr/>
          <p:nvPr/>
        </p:nvSpPr>
        <p:spPr>
          <a:xfrm>
            <a:off x="155574" y="1724039"/>
            <a:ext cx="11616122" cy="830997"/>
          </a:xfrm>
          <a:prstGeom prst="rect">
            <a:avLst/>
          </a:prstGeom>
          <a:solidFill>
            <a:schemeClr val="tx1">
              <a:lumMod val="10000"/>
              <a:lumOff val="90000"/>
            </a:schemeClr>
          </a:solidFill>
        </p:spPr>
        <p:txBody>
          <a:bodyPr wrap="square">
            <a:spAutoFit/>
          </a:bodyPr>
          <a:lstStyle/>
          <a:p>
            <a:r>
              <a:rPr lang="en-GB" sz="2400" dirty="0"/>
              <a:t>In C++, the main function is the entry point of any C++ program. It is the first function that gets executed when the program starts and the place where the program ends.</a:t>
            </a:r>
          </a:p>
        </p:txBody>
      </p:sp>
      <p:sp>
        <p:nvSpPr>
          <p:cNvPr id="3" name="Rectangle 2"/>
          <p:cNvSpPr/>
          <p:nvPr/>
        </p:nvSpPr>
        <p:spPr>
          <a:xfrm>
            <a:off x="155574" y="2555036"/>
            <a:ext cx="11771696" cy="2086725"/>
          </a:xfrm>
          <a:prstGeom prst="rect">
            <a:avLst/>
          </a:prstGeom>
        </p:spPr>
        <p:txBody>
          <a:bodyPr wrap="square">
            <a:spAutoFit/>
          </a:bodyPr>
          <a:lstStyle/>
          <a:p>
            <a:r>
              <a:rPr lang="en-GB" b="1" dirty="0"/>
              <a:t>Key Points about the main Function:</a:t>
            </a:r>
          </a:p>
          <a:p>
            <a:pPr marL="342900" indent="-342900">
              <a:buFont typeface="Wingdings" panose="05000000000000000000" pitchFamily="2" charset="2"/>
              <a:buChar char="Ø"/>
            </a:pPr>
            <a:r>
              <a:rPr lang="en-GB" dirty="0">
                <a:solidFill>
                  <a:srgbClr val="0070C0"/>
                </a:solidFill>
              </a:rPr>
              <a:t>Only One main</a:t>
            </a:r>
            <a:r>
              <a:rPr lang="en-GB" dirty="0"/>
              <a:t>: Every C++ program must have exactly one main function. Without it, the program will not compile or run.</a:t>
            </a:r>
          </a:p>
          <a:p>
            <a:pPr marL="342900" indent="-342900">
              <a:buFont typeface="Wingdings" panose="05000000000000000000" pitchFamily="2" charset="2"/>
              <a:buChar char="Ø"/>
            </a:pPr>
            <a:r>
              <a:rPr lang="en-GB" dirty="0">
                <a:solidFill>
                  <a:srgbClr val="0070C0"/>
                </a:solidFill>
              </a:rPr>
              <a:t>Return Type</a:t>
            </a:r>
            <a:r>
              <a:rPr lang="en-GB" dirty="0"/>
              <a:t>: The return type of main is </a:t>
            </a:r>
            <a:r>
              <a:rPr lang="en-GB" dirty="0" err="1"/>
              <a:t>int</a:t>
            </a:r>
            <a:r>
              <a:rPr lang="en-GB" dirty="0"/>
              <a:t>, meaning it should return an integer value. Typically, a return value of 0 indicates successful program execution, while a non-zero value indicates an error.</a:t>
            </a:r>
          </a:p>
        </p:txBody>
      </p:sp>
      <p:pic>
        <p:nvPicPr>
          <p:cNvPr id="8" name="Picture 7"/>
          <p:cNvPicPr>
            <a:picLocks noChangeAspect="1"/>
          </p:cNvPicPr>
          <p:nvPr/>
        </p:nvPicPr>
        <p:blipFill>
          <a:blip r:embed="rId3"/>
          <a:stretch>
            <a:fillRect/>
          </a:stretch>
        </p:blipFill>
        <p:spPr>
          <a:xfrm>
            <a:off x="4394797" y="4373061"/>
            <a:ext cx="5258150" cy="1615056"/>
          </a:xfrm>
          <a:prstGeom prst="rect">
            <a:avLst/>
          </a:prstGeom>
        </p:spPr>
      </p:pic>
    </p:spTree>
    <p:extLst>
      <p:ext uri="{BB962C8B-B14F-4D97-AF65-F5344CB8AC3E}">
        <p14:creationId xmlns:p14="http://schemas.microsoft.com/office/powerpoint/2010/main" val="11767767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Main Function Cont.</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119</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2"/>
          <p:cNvSpPr/>
          <p:nvPr/>
        </p:nvSpPr>
        <p:spPr>
          <a:xfrm>
            <a:off x="307974" y="1881810"/>
            <a:ext cx="10905457" cy="2086725"/>
          </a:xfrm>
          <a:prstGeom prst="rect">
            <a:avLst/>
          </a:prstGeom>
        </p:spPr>
        <p:txBody>
          <a:bodyPr wrap="square">
            <a:spAutoFit/>
          </a:bodyPr>
          <a:lstStyle/>
          <a:p>
            <a:pPr marL="342900" indent="-342900">
              <a:buFont typeface="Wingdings" panose="05000000000000000000" pitchFamily="2" charset="2"/>
              <a:buChar char="Ø"/>
            </a:pPr>
            <a:r>
              <a:rPr lang="en-GB" dirty="0">
                <a:solidFill>
                  <a:srgbClr val="0070C0"/>
                </a:solidFill>
              </a:rPr>
              <a:t>Arguments</a:t>
            </a:r>
            <a:r>
              <a:rPr lang="en-GB" dirty="0"/>
              <a:t>: main can accept arguments, which are typically used for handling command-line input. These arguments are </a:t>
            </a:r>
            <a:r>
              <a:rPr lang="en-GB" dirty="0" err="1"/>
              <a:t>argc</a:t>
            </a:r>
            <a:r>
              <a:rPr lang="en-GB" dirty="0"/>
              <a:t> (argument count) and </a:t>
            </a:r>
            <a:r>
              <a:rPr lang="en-GB" dirty="0" err="1"/>
              <a:t>argv</a:t>
            </a:r>
            <a:r>
              <a:rPr lang="en-GB" dirty="0"/>
              <a:t> (argument vector).</a:t>
            </a:r>
          </a:p>
          <a:p>
            <a:pPr marL="342900" indent="-342900">
              <a:buFont typeface="Wingdings" panose="05000000000000000000" pitchFamily="2" charset="2"/>
              <a:buChar char="Ø"/>
            </a:pPr>
            <a:r>
              <a:rPr lang="en-GB" dirty="0">
                <a:solidFill>
                  <a:srgbClr val="0070C0"/>
                </a:solidFill>
              </a:rPr>
              <a:t>Execution: </a:t>
            </a:r>
            <a:r>
              <a:rPr lang="en-GB" dirty="0"/>
              <a:t>The execution of the program begins from main. The code inside the main function is what gets executed, and once the function completes, the program terminates.</a:t>
            </a:r>
            <a:endParaRPr lang="en-US" dirty="0"/>
          </a:p>
        </p:txBody>
      </p:sp>
      <p:pic>
        <p:nvPicPr>
          <p:cNvPr id="8" name="Picture 7"/>
          <p:cNvPicPr>
            <a:picLocks noChangeAspect="1"/>
          </p:cNvPicPr>
          <p:nvPr/>
        </p:nvPicPr>
        <p:blipFill>
          <a:blip r:embed="rId3"/>
          <a:stretch>
            <a:fillRect/>
          </a:stretch>
        </p:blipFill>
        <p:spPr>
          <a:xfrm>
            <a:off x="4453740" y="3896540"/>
            <a:ext cx="6176826" cy="1897230"/>
          </a:xfrm>
          <a:prstGeom prst="rect">
            <a:avLst/>
          </a:prstGeom>
        </p:spPr>
      </p:pic>
    </p:spTree>
    <p:extLst>
      <p:ext uri="{BB962C8B-B14F-4D97-AF65-F5344CB8AC3E}">
        <p14:creationId xmlns:p14="http://schemas.microsoft.com/office/powerpoint/2010/main" val="1108389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function prototype </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120</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2"/>
          <p:cNvSpPr/>
          <p:nvPr/>
        </p:nvSpPr>
        <p:spPr>
          <a:xfrm>
            <a:off x="307975" y="1881810"/>
            <a:ext cx="11184589" cy="4154984"/>
          </a:xfrm>
          <a:prstGeom prst="rect">
            <a:avLst/>
          </a:prstGeom>
        </p:spPr>
        <p:txBody>
          <a:bodyPr wrap="square">
            <a:spAutoFit/>
          </a:bodyPr>
          <a:lstStyle/>
          <a:p>
            <a:pPr marL="342900" indent="-342900">
              <a:buFont typeface="Wingdings" panose="05000000000000000000" pitchFamily="2" charset="2"/>
              <a:buChar char="Ø"/>
            </a:pPr>
            <a:r>
              <a:rPr lang="en-GB" sz="2400" dirty="0"/>
              <a:t>A function prototype in C++ is a declaration of a function that informs the compiler about the </a:t>
            </a:r>
            <a:r>
              <a:rPr lang="en-GB" sz="2400" dirty="0">
                <a:solidFill>
                  <a:srgbClr val="0070C0"/>
                </a:solidFill>
              </a:rPr>
              <a:t>function's name, return type, and parameters </a:t>
            </a:r>
            <a:r>
              <a:rPr lang="en-GB" sz="2400" dirty="0"/>
              <a:t>without providing the full definition of the function. </a:t>
            </a:r>
          </a:p>
          <a:p>
            <a:pPr marL="342900" indent="-342900">
              <a:buFont typeface="Wingdings" panose="05000000000000000000" pitchFamily="2" charset="2"/>
              <a:buChar char="Ø"/>
            </a:pPr>
            <a:r>
              <a:rPr lang="en-GB" sz="2400" dirty="0"/>
              <a:t>It is typically placed at the beginning of a program or in a header file. </a:t>
            </a:r>
          </a:p>
          <a:p>
            <a:pPr marL="342900" indent="-342900">
              <a:buFont typeface="Wingdings" panose="05000000000000000000" pitchFamily="2" charset="2"/>
              <a:buChar char="Ø"/>
            </a:pPr>
            <a:r>
              <a:rPr lang="en-GB" sz="2400" dirty="0"/>
              <a:t>The purpose of a function prototype is to </a:t>
            </a:r>
            <a:r>
              <a:rPr lang="en-GB" sz="2400" dirty="0">
                <a:solidFill>
                  <a:srgbClr val="0070C0"/>
                </a:solidFill>
              </a:rPr>
              <a:t>allow functions</a:t>
            </a:r>
            <a:r>
              <a:rPr lang="en-GB" sz="2400" dirty="0"/>
              <a:t> to be called before they are defined</a:t>
            </a:r>
            <a:r>
              <a:rPr lang="en-GB" sz="2400" dirty="0">
                <a:solidFill>
                  <a:srgbClr val="0070C0"/>
                </a:solidFill>
              </a:rPr>
              <a:t>.</a:t>
            </a:r>
          </a:p>
          <a:p>
            <a:pPr marL="342900" indent="-342900">
              <a:buFont typeface="Wingdings" panose="05000000000000000000" pitchFamily="2" charset="2"/>
              <a:buChar char="Ø"/>
            </a:pPr>
            <a:r>
              <a:rPr lang="en-GB" sz="2400" dirty="0"/>
              <a:t>In C++, the function body is where the actual code or logic of the function is written. </a:t>
            </a:r>
          </a:p>
          <a:p>
            <a:pPr marL="342900" indent="-342900">
              <a:buFont typeface="Wingdings" panose="05000000000000000000" pitchFamily="2" charset="2"/>
              <a:buChar char="Ø"/>
            </a:pPr>
            <a:r>
              <a:rPr lang="en-GB" sz="2400" dirty="0"/>
              <a:t>It consists of a block of statements that define what the function does. </a:t>
            </a:r>
          </a:p>
          <a:p>
            <a:pPr marL="342900" indent="-342900">
              <a:buFont typeface="Wingdings" panose="05000000000000000000" pitchFamily="2" charset="2"/>
              <a:buChar char="Ø"/>
            </a:pPr>
            <a:r>
              <a:rPr lang="en-GB" sz="2400" dirty="0"/>
              <a:t>The function body is placed inside curly braces </a:t>
            </a:r>
            <a:r>
              <a:rPr lang="en-GB" sz="2400" dirty="0">
                <a:solidFill>
                  <a:srgbClr val="0070C0"/>
                </a:solidFill>
              </a:rPr>
              <a:t>{}</a:t>
            </a:r>
            <a:r>
              <a:rPr lang="en-GB" sz="2400" dirty="0"/>
              <a:t> after the function's declaration.</a:t>
            </a:r>
            <a:endParaRPr lang="en-US" sz="2400" dirty="0"/>
          </a:p>
        </p:txBody>
      </p:sp>
    </p:spTree>
    <p:extLst>
      <p:ext uri="{BB962C8B-B14F-4D97-AF65-F5344CB8AC3E}">
        <p14:creationId xmlns:p14="http://schemas.microsoft.com/office/powerpoint/2010/main" val="13017581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function prototype </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121</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2"/>
          <p:cNvSpPr/>
          <p:nvPr/>
        </p:nvSpPr>
        <p:spPr>
          <a:xfrm>
            <a:off x="381786" y="1972684"/>
            <a:ext cx="10725768" cy="1938992"/>
          </a:xfrm>
          <a:prstGeom prst="rect">
            <a:avLst/>
          </a:prstGeom>
        </p:spPr>
        <p:txBody>
          <a:bodyPr wrap="square">
            <a:spAutoFit/>
          </a:bodyPr>
          <a:lstStyle/>
          <a:p>
            <a:r>
              <a:rPr lang="en-GB" sz="2400" dirty="0"/>
              <a:t>Structure of a Function Definition:</a:t>
            </a:r>
          </a:p>
          <a:p>
            <a:pPr marL="342900" indent="-342900">
              <a:buFont typeface="Wingdings" panose="05000000000000000000" pitchFamily="2" charset="2"/>
              <a:buChar char="Ø"/>
            </a:pPr>
            <a:r>
              <a:rPr lang="en-GB" sz="2400" dirty="0">
                <a:solidFill>
                  <a:srgbClr val="0070C0"/>
                </a:solidFill>
              </a:rPr>
              <a:t>Return</a:t>
            </a:r>
            <a:r>
              <a:rPr lang="en-GB" sz="2400" dirty="0"/>
              <a:t> </a:t>
            </a:r>
            <a:r>
              <a:rPr lang="en-GB" sz="2400" dirty="0">
                <a:solidFill>
                  <a:srgbClr val="0070C0"/>
                </a:solidFill>
              </a:rPr>
              <a:t>Type</a:t>
            </a:r>
            <a:r>
              <a:rPr lang="en-GB" sz="2400" dirty="0"/>
              <a:t>: The type of value the function will return (e.g., </a:t>
            </a:r>
            <a:r>
              <a:rPr lang="en-GB" sz="2400" dirty="0" err="1"/>
              <a:t>int</a:t>
            </a:r>
            <a:r>
              <a:rPr lang="en-GB" sz="2400" dirty="0"/>
              <a:t>, void).</a:t>
            </a:r>
          </a:p>
          <a:p>
            <a:pPr marL="342900" indent="-342900">
              <a:buFont typeface="Wingdings" panose="05000000000000000000" pitchFamily="2" charset="2"/>
              <a:buChar char="Ø"/>
            </a:pPr>
            <a:r>
              <a:rPr lang="en-GB" sz="2400" dirty="0">
                <a:solidFill>
                  <a:srgbClr val="0070C0"/>
                </a:solidFill>
              </a:rPr>
              <a:t>Function</a:t>
            </a:r>
            <a:r>
              <a:rPr lang="en-GB" sz="2400" dirty="0"/>
              <a:t> </a:t>
            </a:r>
            <a:r>
              <a:rPr lang="en-GB" sz="2400" dirty="0">
                <a:solidFill>
                  <a:srgbClr val="0070C0"/>
                </a:solidFill>
              </a:rPr>
              <a:t>Name</a:t>
            </a:r>
            <a:r>
              <a:rPr lang="en-GB" sz="2400" dirty="0"/>
              <a:t>: The name used to call the function.</a:t>
            </a:r>
          </a:p>
          <a:p>
            <a:pPr marL="342900" indent="-342900">
              <a:buFont typeface="Wingdings" panose="05000000000000000000" pitchFamily="2" charset="2"/>
              <a:buChar char="Ø"/>
            </a:pPr>
            <a:r>
              <a:rPr lang="en-GB" sz="2400" dirty="0">
                <a:solidFill>
                  <a:srgbClr val="0070C0"/>
                </a:solidFill>
              </a:rPr>
              <a:t>Parameters</a:t>
            </a:r>
            <a:r>
              <a:rPr lang="en-GB" sz="2400" dirty="0"/>
              <a:t>: Variables that receive values from the calling function.</a:t>
            </a:r>
          </a:p>
          <a:p>
            <a:pPr marL="342900" indent="-342900">
              <a:buFont typeface="Wingdings" panose="05000000000000000000" pitchFamily="2" charset="2"/>
              <a:buChar char="Ø"/>
            </a:pPr>
            <a:r>
              <a:rPr lang="en-GB" sz="2400" dirty="0">
                <a:solidFill>
                  <a:srgbClr val="0070C0"/>
                </a:solidFill>
              </a:rPr>
              <a:t>Function</a:t>
            </a:r>
            <a:r>
              <a:rPr lang="en-GB" sz="2400" dirty="0"/>
              <a:t> </a:t>
            </a:r>
            <a:r>
              <a:rPr lang="en-GB" sz="2400" dirty="0">
                <a:solidFill>
                  <a:srgbClr val="0070C0"/>
                </a:solidFill>
              </a:rPr>
              <a:t>Body</a:t>
            </a:r>
            <a:r>
              <a:rPr lang="en-GB" sz="2400" dirty="0"/>
              <a:t>: The block of code inside {} that performs the operation</a:t>
            </a:r>
            <a:r>
              <a:rPr lang="en-GB" dirty="0"/>
              <a:t>.</a:t>
            </a:r>
            <a:endParaRPr lang="en-US" dirty="0"/>
          </a:p>
        </p:txBody>
      </p:sp>
      <p:pic>
        <p:nvPicPr>
          <p:cNvPr id="7" name="Picture 6"/>
          <p:cNvPicPr>
            <a:picLocks noChangeAspect="1"/>
          </p:cNvPicPr>
          <p:nvPr/>
        </p:nvPicPr>
        <p:blipFill>
          <a:blip r:embed="rId3"/>
          <a:stretch>
            <a:fillRect/>
          </a:stretch>
        </p:blipFill>
        <p:spPr>
          <a:xfrm>
            <a:off x="566364" y="4210451"/>
            <a:ext cx="10365807" cy="1875717"/>
          </a:xfrm>
          <a:prstGeom prst="rect">
            <a:avLst/>
          </a:prstGeom>
        </p:spPr>
      </p:pic>
    </p:spTree>
    <p:extLst>
      <p:ext uri="{BB962C8B-B14F-4D97-AF65-F5344CB8AC3E}">
        <p14:creationId xmlns:p14="http://schemas.microsoft.com/office/powerpoint/2010/main" val="12878244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Call by Value</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122</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2"/>
          <p:cNvSpPr/>
          <p:nvPr/>
        </p:nvSpPr>
        <p:spPr>
          <a:xfrm>
            <a:off x="155575" y="2070508"/>
            <a:ext cx="4517726" cy="3046988"/>
          </a:xfrm>
          <a:prstGeom prst="rect">
            <a:avLst/>
          </a:prstGeom>
        </p:spPr>
        <p:txBody>
          <a:bodyPr wrap="square">
            <a:spAutoFit/>
          </a:bodyPr>
          <a:lstStyle/>
          <a:p>
            <a:pPr marL="342900" indent="-342900" algn="just">
              <a:buFont typeface="Wingdings" panose="05000000000000000000" pitchFamily="2" charset="2"/>
              <a:buChar char="Ø"/>
            </a:pPr>
            <a:r>
              <a:rPr lang="en-GB" sz="2400" dirty="0"/>
              <a:t>In call by value, the actual value of the argument is passed to the function.</a:t>
            </a:r>
          </a:p>
          <a:p>
            <a:pPr marL="342900" indent="-342900" algn="just">
              <a:buFont typeface="Wingdings" panose="05000000000000000000" pitchFamily="2" charset="2"/>
              <a:buChar char="Ø"/>
            </a:pPr>
            <a:r>
              <a:rPr lang="en-GB" sz="2400" dirty="0"/>
              <a:t>A copy of the argument is made, and changes made to the parameter inside the function do not affect the original variable.</a:t>
            </a:r>
            <a:endParaRPr lang="en-US" dirty="0"/>
          </a:p>
        </p:txBody>
      </p:sp>
      <p:pic>
        <p:nvPicPr>
          <p:cNvPr id="8" name="Picture 7"/>
          <p:cNvPicPr>
            <a:picLocks noChangeAspect="1"/>
          </p:cNvPicPr>
          <p:nvPr/>
        </p:nvPicPr>
        <p:blipFill>
          <a:blip r:embed="rId3"/>
          <a:stretch>
            <a:fillRect/>
          </a:stretch>
        </p:blipFill>
        <p:spPr>
          <a:xfrm>
            <a:off x="4673301" y="2070508"/>
            <a:ext cx="6843472" cy="3466858"/>
          </a:xfrm>
          <a:prstGeom prst="rect">
            <a:avLst/>
          </a:prstGeom>
        </p:spPr>
      </p:pic>
    </p:spTree>
    <p:extLst>
      <p:ext uri="{BB962C8B-B14F-4D97-AF65-F5344CB8AC3E}">
        <p14:creationId xmlns:p14="http://schemas.microsoft.com/office/powerpoint/2010/main" val="25114672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Call by Reference</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123</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2"/>
          <p:cNvSpPr/>
          <p:nvPr/>
        </p:nvSpPr>
        <p:spPr>
          <a:xfrm>
            <a:off x="155575" y="2070508"/>
            <a:ext cx="4517726" cy="3416320"/>
          </a:xfrm>
          <a:prstGeom prst="rect">
            <a:avLst/>
          </a:prstGeom>
        </p:spPr>
        <p:txBody>
          <a:bodyPr wrap="square">
            <a:spAutoFit/>
          </a:bodyPr>
          <a:lstStyle/>
          <a:p>
            <a:pPr marL="342900" indent="-342900" algn="just">
              <a:buFont typeface="Wingdings" panose="05000000000000000000" pitchFamily="2" charset="2"/>
              <a:buChar char="Ø"/>
            </a:pPr>
            <a:r>
              <a:rPr lang="en-GB" sz="2400" dirty="0"/>
              <a:t>In call by reference, the actual memory address of the argument is passed to the function, allowing the function to modify the original variable directly.</a:t>
            </a:r>
          </a:p>
          <a:p>
            <a:pPr marL="342900" indent="-342900" algn="just">
              <a:buFont typeface="Wingdings" panose="05000000000000000000" pitchFamily="2" charset="2"/>
              <a:buChar char="Ø"/>
            </a:pPr>
            <a:r>
              <a:rPr lang="en-GB" sz="2400" dirty="0"/>
              <a:t>Changes made inside the function are reflected in the original variable.</a:t>
            </a:r>
            <a:endParaRPr lang="en-US" dirty="0"/>
          </a:p>
        </p:txBody>
      </p:sp>
      <p:pic>
        <p:nvPicPr>
          <p:cNvPr id="7" name="Picture 6"/>
          <p:cNvPicPr>
            <a:picLocks noChangeAspect="1"/>
          </p:cNvPicPr>
          <p:nvPr/>
        </p:nvPicPr>
        <p:blipFill>
          <a:blip r:embed="rId3"/>
          <a:stretch>
            <a:fillRect/>
          </a:stretch>
        </p:blipFill>
        <p:spPr>
          <a:xfrm>
            <a:off x="4673301" y="2385661"/>
            <a:ext cx="6708414" cy="3408747"/>
          </a:xfrm>
          <a:prstGeom prst="rect">
            <a:avLst/>
          </a:prstGeom>
        </p:spPr>
      </p:pic>
    </p:spTree>
    <p:extLst>
      <p:ext uri="{BB962C8B-B14F-4D97-AF65-F5344CB8AC3E}">
        <p14:creationId xmlns:p14="http://schemas.microsoft.com/office/powerpoint/2010/main" val="36235698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Call by Pointer</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124</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2"/>
          <p:cNvSpPr/>
          <p:nvPr/>
        </p:nvSpPr>
        <p:spPr>
          <a:xfrm>
            <a:off x="155575" y="1790076"/>
            <a:ext cx="4647431" cy="4524315"/>
          </a:xfrm>
          <a:prstGeom prst="rect">
            <a:avLst/>
          </a:prstGeom>
        </p:spPr>
        <p:txBody>
          <a:bodyPr wrap="square">
            <a:spAutoFit/>
          </a:bodyPr>
          <a:lstStyle/>
          <a:p>
            <a:pPr marL="342900" indent="-342900" algn="just">
              <a:buFont typeface="Wingdings" panose="05000000000000000000" pitchFamily="2" charset="2"/>
              <a:buChar char="Ø"/>
            </a:pPr>
            <a:r>
              <a:rPr lang="en-GB" sz="2400" dirty="0"/>
              <a:t>In call by pointer, the memory address (pointer) of the variable is passed to the function. </a:t>
            </a:r>
          </a:p>
          <a:p>
            <a:pPr marL="342900" indent="-342900" algn="just">
              <a:buFont typeface="Wingdings" panose="05000000000000000000" pitchFamily="2" charset="2"/>
              <a:buChar char="Ø"/>
            </a:pPr>
            <a:r>
              <a:rPr lang="en-GB" sz="2400" dirty="0"/>
              <a:t>The function can use this pointer to access and modify the original variable.</a:t>
            </a:r>
          </a:p>
          <a:p>
            <a:pPr marL="342900" indent="-342900" algn="just">
              <a:buFont typeface="Wingdings" panose="05000000000000000000" pitchFamily="2" charset="2"/>
              <a:buChar char="Ø"/>
            </a:pPr>
            <a:r>
              <a:rPr lang="en-GB" sz="2400" dirty="0"/>
              <a:t>Like call by reference, changes made inside the function will affect the original variable, but the syntax involves pointers.</a:t>
            </a:r>
            <a:endParaRPr lang="en-US" dirty="0"/>
          </a:p>
        </p:txBody>
      </p:sp>
      <p:pic>
        <p:nvPicPr>
          <p:cNvPr id="8" name="Picture 7"/>
          <p:cNvPicPr>
            <a:picLocks noChangeAspect="1"/>
          </p:cNvPicPr>
          <p:nvPr/>
        </p:nvPicPr>
        <p:blipFill>
          <a:blip r:embed="rId3"/>
          <a:stretch>
            <a:fillRect/>
          </a:stretch>
        </p:blipFill>
        <p:spPr>
          <a:xfrm>
            <a:off x="4803006" y="2209615"/>
            <a:ext cx="6898116" cy="3584793"/>
          </a:xfrm>
          <a:prstGeom prst="rect">
            <a:avLst/>
          </a:prstGeom>
        </p:spPr>
      </p:pic>
    </p:spTree>
    <p:extLst>
      <p:ext uri="{BB962C8B-B14F-4D97-AF65-F5344CB8AC3E}">
        <p14:creationId xmlns:p14="http://schemas.microsoft.com/office/powerpoint/2010/main" val="28822413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Return by Reference</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125</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2"/>
          <p:cNvSpPr/>
          <p:nvPr/>
        </p:nvSpPr>
        <p:spPr>
          <a:xfrm>
            <a:off x="155575" y="1790076"/>
            <a:ext cx="6001385" cy="4493538"/>
          </a:xfrm>
          <a:prstGeom prst="rect">
            <a:avLst/>
          </a:prstGeom>
        </p:spPr>
        <p:txBody>
          <a:bodyPr wrap="square">
            <a:spAutoFit/>
          </a:bodyPr>
          <a:lstStyle/>
          <a:p>
            <a:pPr marL="342900" indent="-342900" algn="just">
              <a:buFont typeface="Wingdings" panose="05000000000000000000" pitchFamily="2" charset="2"/>
              <a:buChar char="Ø"/>
            </a:pPr>
            <a:r>
              <a:rPr lang="en-GB" sz="2200" dirty="0"/>
              <a:t>When a function returns by reference, it returns a reference (alias) to the original variable. This allows the caller to access and modify the original value directly.</a:t>
            </a:r>
          </a:p>
          <a:p>
            <a:pPr marL="342900" indent="-342900" algn="just">
              <a:buFont typeface="Wingdings" panose="05000000000000000000" pitchFamily="2" charset="2"/>
              <a:buChar char="Ø"/>
            </a:pPr>
            <a:r>
              <a:rPr lang="en-GB" sz="2200" dirty="0"/>
              <a:t>The returned reference should point to a valid object or variable.</a:t>
            </a:r>
          </a:p>
          <a:p>
            <a:pPr marL="342900" indent="-342900" algn="just">
              <a:buFont typeface="Wingdings" panose="05000000000000000000" pitchFamily="2" charset="2"/>
              <a:buChar char="Ø"/>
            </a:pPr>
            <a:r>
              <a:rPr lang="en-GB" sz="2200" dirty="0"/>
              <a:t>Returning by reference can be more efficient than returning by value, especially for large objects, as it avoids copying.</a:t>
            </a:r>
          </a:p>
          <a:p>
            <a:pPr marL="342900" indent="-342900" algn="just">
              <a:buFont typeface="Wingdings" panose="05000000000000000000" pitchFamily="2" charset="2"/>
              <a:buChar char="Ø"/>
            </a:pPr>
            <a:r>
              <a:rPr lang="en-GB" sz="2200" dirty="0"/>
              <a:t>Be cautious not to return a reference to a local variable, as it goes out of scope when the function ends, leading to undefined </a:t>
            </a:r>
            <a:r>
              <a:rPr lang="en-GB" sz="2200" dirty="0" err="1"/>
              <a:t>behavior</a:t>
            </a:r>
            <a:r>
              <a:rPr lang="en-GB" sz="2200" dirty="0"/>
              <a:t>.</a:t>
            </a:r>
            <a:endParaRPr lang="en-US" sz="2200" dirty="0"/>
          </a:p>
        </p:txBody>
      </p:sp>
      <p:pic>
        <p:nvPicPr>
          <p:cNvPr id="9" name="Picture 8"/>
          <p:cNvPicPr>
            <a:picLocks noChangeAspect="1"/>
          </p:cNvPicPr>
          <p:nvPr/>
        </p:nvPicPr>
        <p:blipFill>
          <a:blip r:embed="rId3"/>
          <a:stretch>
            <a:fillRect/>
          </a:stretch>
        </p:blipFill>
        <p:spPr>
          <a:xfrm>
            <a:off x="6156960" y="1925054"/>
            <a:ext cx="5675241" cy="4100362"/>
          </a:xfrm>
          <a:prstGeom prst="rect">
            <a:avLst/>
          </a:prstGeom>
        </p:spPr>
      </p:pic>
    </p:spTree>
    <p:extLst>
      <p:ext uri="{BB962C8B-B14F-4D97-AF65-F5344CB8AC3E}">
        <p14:creationId xmlns:p14="http://schemas.microsoft.com/office/powerpoint/2010/main" val="1653640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t>Return by Pointer</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126</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2"/>
          <p:cNvSpPr/>
          <p:nvPr/>
        </p:nvSpPr>
        <p:spPr>
          <a:xfrm>
            <a:off x="155575" y="1627694"/>
            <a:ext cx="6001385" cy="4832092"/>
          </a:xfrm>
          <a:prstGeom prst="rect">
            <a:avLst/>
          </a:prstGeom>
        </p:spPr>
        <p:txBody>
          <a:bodyPr wrap="square">
            <a:spAutoFit/>
          </a:bodyPr>
          <a:lstStyle/>
          <a:p>
            <a:pPr marL="342900" indent="-342900" algn="just">
              <a:buFont typeface="Wingdings" panose="05000000000000000000" pitchFamily="2" charset="2"/>
              <a:buChar char="Ø"/>
            </a:pPr>
            <a:r>
              <a:rPr lang="en-GB" sz="2200" dirty="0"/>
              <a:t>When a function returns a pointer, it returns the memory address of a variable. The caller can then use this pointer to access or modify the value at that memory address.</a:t>
            </a:r>
          </a:p>
          <a:p>
            <a:pPr marL="342900" indent="-342900" algn="just">
              <a:buFont typeface="Wingdings" panose="05000000000000000000" pitchFamily="2" charset="2"/>
              <a:buChar char="Ø"/>
            </a:pPr>
            <a:r>
              <a:rPr lang="en-GB" sz="2200" dirty="0"/>
              <a:t>The function must ensure the returned pointer points to a valid memory location</a:t>
            </a:r>
          </a:p>
          <a:p>
            <a:pPr marL="342900" indent="-342900" algn="just">
              <a:buFont typeface="Wingdings" panose="05000000000000000000" pitchFamily="2" charset="2"/>
              <a:buChar char="Ø"/>
            </a:pPr>
            <a:r>
              <a:rPr lang="en-GB" sz="2200" dirty="0"/>
              <a:t>Returning pointers is useful when dealing with dynamic memory allocation or when you want to return a null pointer to indicate failure.</a:t>
            </a:r>
          </a:p>
          <a:p>
            <a:pPr marL="342900" indent="-342900" algn="just">
              <a:buFont typeface="Wingdings" panose="05000000000000000000" pitchFamily="2" charset="2"/>
              <a:buChar char="Ø"/>
            </a:pPr>
            <a:r>
              <a:rPr lang="en-GB" sz="2200" dirty="0"/>
              <a:t>Like returning by reference, care must be taken not to return a pointer to a local variable (stack memory), as this would lead to undefined </a:t>
            </a:r>
            <a:r>
              <a:rPr lang="en-GB" sz="2200" dirty="0" err="1"/>
              <a:t>behavior</a:t>
            </a:r>
            <a:r>
              <a:rPr lang="en-GB" sz="2200" dirty="0"/>
              <a:t>.</a:t>
            </a:r>
            <a:endParaRPr lang="en-US" sz="2200" dirty="0"/>
          </a:p>
        </p:txBody>
      </p:sp>
      <p:pic>
        <p:nvPicPr>
          <p:cNvPr id="7" name="Picture 6"/>
          <p:cNvPicPr>
            <a:picLocks noChangeAspect="1"/>
          </p:cNvPicPr>
          <p:nvPr/>
        </p:nvPicPr>
        <p:blipFill>
          <a:blip r:embed="rId3"/>
          <a:stretch>
            <a:fillRect/>
          </a:stretch>
        </p:blipFill>
        <p:spPr>
          <a:xfrm>
            <a:off x="6156960" y="1963555"/>
            <a:ext cx="5644699" cy="4151443"/>
          </a:xfrm>
          <a:prstGeom prst="rect">
            <a:avLst/>
          </a:prstGeom>
        </p:spPr>
      </p:pic>
    </p:spTree>
    <p:extLst>
      <p:ext uri="{BB962C8B-B14F-4D97-AF65-F5344CB8AC3E}">
        <p14:creationId xmlns:p14="http://schemas.microsoft.com/office/powerpoint/2010/main" val="18649626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Differences</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127</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aphicFrame>
        <p:nvGraphicFramePr>
          <p:cNvPr id="7" name="Table 6"/>
          <p:cNvGraphicFramePr>
            <a:graphicFrameLocks noGrp="1"/>
          </p:cNvGraphicFramePr>
          <p:nvPr/>
        </p:nvGraphicFramePr>
        <p:xfrm>
          <a:off x="1069975" y="2577465"/>
          <a:ext cx="10085704" cy="2793432"/>
        </p:xfrm>
        <a:graphic>
          <a:graphicData uri="http://schemas.openxmlformats.org/drawingml/2006/table">
            <a:tbl>
              <a:tblPr>
                <a:tableStyleId>{5940675A-B579-460E-94D1-54222C63F5DA}</a:tableStyleId>
              </a:tblPr>
              <a:tblGrid>
                <a:gridCol w="2521426">
                  <a:extLst>
                    <a:ext uri="{9D8B030D-6E8A-4147-A177-3AD203B41FA5}">
                      <a16:colId xmlns:a16="http://schemas.microsoft.com/office/drawing/2014/main" val="20000"/>
                    </a:ext>
                  </a:extLst>
                </a:gridCol>
                <a:gridCol w="2521426">
                  <a:extLst>
                    <a:ext uri="{9D8B030D-6E8A-4147-A177-3AD203B41FA5}">
                      <a16:colId xmlns:a16="http://schemas.microsoft.com/office/drawing/2014/main" val="20001"/>
                    </a:ext>
                  </a:extLst>
                </a:gridCol>
                <a:gridCol w="2521426">
                  <a:extLst>
                    <a:ext uri="{9D8B030D-6E8A-4147-A177-3AD203B41FA5}">
                      <a16:colId xmlns:a16="http://schemas.microsoft.com/office/drawing/2014/main" val="20002"/>
                    </a:ext>
                  </a:extLst>
                </a:gridCol>
                <a:gridCol w="2521426">
                  <a:extLst>
                    <a:ext uri="{9D8B030D-6E8A-4147-A177-3AD203B41FA5}">
                      <a16:colId xmlns:a16="http://schemas.microsoft.com/office/drawing/2014/main" val="20003"/>
                    </a:ext>
                  </a:extLst>
                </a:gridCol>
              </a:tblGrid>
              <a:tr h="698358">
                <a:tc>
                  <a:txBody>
                    <a:bodyPr/>
                    <a:lstStyle/>
                    <a:p>
                      <a:r>
                        <a:rPr lang="en-US" sz="1800" b="1" dirty="0"/>
                        <a:t>Method</a:t>
                      </a:r>
                    </a:p>
                  </a:txBody>
                  <a:tcPr anchor="ctr"/>
                </a:tc>
                <a:tc>
                  <a:txBody>
                    <a:bodyPr/>
                    <a:lstStyle/>
                    <a:p>
                      <a:r>
                        <a:rPr lang="en-US" sz="1800" b="1"/>
                        <a:t>What is Passed</a:t>
                      </a:r>
                    </a:p>
                  </a:txBody>
                  <a:tcPr anchor="ctr"/>
                </a:tc>
                <a:tc>
                  <a:txBody>
                    <a:bodyPr/>
                    <a:lstStyle/>
                    <a:p>
                      <a:r>
                        <a:rPr lang="en-US" sz="1800" b="1"/>
                        <a:t>Can Modify Original Variable?</a:t>
                      </a:r>
                    </a:p>
                  </a:txBody>
                  <a:tcPr anchor="ctr"/>
                </a:tc>
                <a:tc>
                  <a:txBody>
                    <a:bodyPr/>
                    <a:lstStyle/>
                    <a:p>
                      <a:r>
                        <a:rPr lang="en-US" sz="1800" b="1" dirty="0"/>
                        <a:t>Syntax in Function Definition</a:t>
                      </a:r>
                    </a:p>
                  </a:txBody>
                  <a:tcPr anchor="ctr"/>
                </a:tc>
                <a:extLst>
                  <a:ext uri="{0D108BD9-81ED-4DB2-BD59-A6C34878D82A}">
                    <a16:rowId xmlns:a16="http://schemas.microsoft.com/office/drawing/2014/main" val="10000"/>
                  </a:ext>
                </a:extLst>
              </a:tr>
              <a:tr h="698358">
                <a:tc>
                  <a:txBody>
                    <a:bodyPr/>
                    <a:lstStyle/>
                    <a:p>
                      <a:r>
                        <a:rPr lang="en-US" sz="1800" b="1"/>
                        <a:t>Call by Value</a:t>
                      </a:r>
                    </a:p>
                  </a:txBody>
                  <a:tcPr anchor="ctr"/>
                </a:tc>
                <a:tc>
                  <a:txBody>
                    <a:bodyPr/>
                    <a:lstStyle/>
                    <a:p>
                      <a:r>
                        <a:rPr lang="en-GB" sz="1800"/>
                        <a:t>A copy of the argument</a:t>
                      </a:r>
                    </a:p>
                  </a:txBody>
                  <a:tcPr anchor="ctr"/>
                </a:tc>
                <a:tc>
                  <a:txBody>
                    <a:bodyPr/>
                    <a:lstStyle/>
                    <a:p>
                      <a:r>
                        <a:rPr lang="en-US" sz="1800"/>
                        <a:t>No</a:t>
                      </a:r>
                    </a:p>
                  </a:txBody>
                  <a:tcPr anchor="ctr"/>
                </a:tc>
                <a:tc>
                  <a:txBody>
                    <a:bodyPr/>
                    <a:lstStyle/>
                    <a:p>
                      <a:r>
                        <a:rPr lang="en-US" sz="1800"/>
                        <a:t>void func(int x)</a:t>
                      </a:r>
                    </a:p>
                  </a:txBody>
                  <a:tcPr anchor="ctr"/>
                </a:tc>
                <a:extLst>
                  <a:ext uri="{0D108BD9-81ED-4DB2-BD59-A6C34878D82A}">
                    <a16:rowId xmlns:a16="http://schemas.microsoft.com/office/drawing/2014/main" val="10001"/>
                  </a:ext>
                </a:extLst>
              </a:tr>
              <a:tr h="698358">
                <a:tc>
                  <a:txBody>
                    <a:bodyPr/>
                    <a:lstStyle/>
                    <a:p>
                      <a:r>
                        <a:rPr lang="en-US" sz="1800" b="1"/>
                        <a:t>Call by Reference</a:t>
                      </a:r>
                    </a:p>
                  </a:txBody>
                  <a:tcPr anchor="ctr"/>
                </a:tc>
                <a:tc>
                  <a:txBody>
                    <a:bodyPr/>
                    <a:lstStyle/>
                    <a:p>
                      <a:r>
                        <a:rPr lang="en-GB" sz="1800"/>
                        <a:t>A reference to the argument</a:t>
                      </a:r>
                    </a:p>
                  </a:txBody>
                  <a:tcPr anchor="ctr"/>
                </a:tc>
                <a:tc>
                  <a:txBody>
                    <a:bodyPr/>
                    <a:lstStyle/>
                    <a:p>
                      <a:r>
                        <a:rPr lang="en-US" sz="1800"/>
                        <a:t>Yes</a:t>
                      </a:r>
                    </a:p>
                  </a:txBody>
                  <a:tcPr anchor="ctr"/>
                </a:tc>
                <a:tc>
                  <a:txBody>
                    <a:bodyPr/>
                    <a:lstStyle/>
                    <a:p>
                      <a:r>
                        <a:rPr lang="en-US" sz="1800"/>
                        <a:t>void func(int &amp;x)</a:t>
                      </a:r>
                    </a:p>
                  </a:txBody>
                  <a:tcPr anchor="ctr"/>
                </a:tc>
                <a:extLst>
                  <a:ext uri="{0D108BD9-81ED-4DB2-BD59-A6C34878D82A}">
                    <a16:rowId xmlns:a16="http://schemas.microsoft.com/office/drawing/2014/main" val="10002"/>
                  </a:ext>
                </a:extLst>
              </a:tr>
              <a:tr h="698358">
                <a:tc>
                  <a:txBody>
                    <a:bodyPr/>
                    <a:lstStyle/>
                    <a:p>
                      <a:r>
                        <a:rPr lang="en-US" sz="1800" b="1" dirty="0"/>
                        <a:t>Call by Pointer</a:t>
                      </a:r>
                    </a:p>
                  </a:txBody>
                  <a:tcPr anchor="ctr"/>
                </a:tc>
                <a:tc>
                  <a:txBody>
                    <a:bodyPr/>
                    <a:lstStyle/>
                    <a:p>
                      <a:r>
                        <a:rPr lang="en-GB" sz="1800"/>
                        <a:t>A pointer to the argument</a:t>
                      </a:r>
                    </a:p>
                  </a:txBody>
                  <a:tcPr anchor="ctr"/>
                </a:tc>
                <a:tc>
                  <a:txBody>
                    <a:bodyPr/>
                    <a:lstStyle/>
                    <a:p>
                      <a:r>
                        <a:rPr lang="en-US" sz="1800"/>
                        <a:t>Yes</a:t>
                      </a:r>
                    </a:p>
                  </a:txBody>
                  <a:tcPr anchor="ctr"/>
                </a:tc>
                <a:tc>
                  <a:txBody>
                    <a:bodyPr/>
                    <a:lstStyle/>
                    <a:p>
                      <a:r>
                        <a:rPr lang="en-US" sz="1800" dirty="0"/>
                        <a:t>void </a:t>
                      </a:r>
                      <a:r>
                        <a:rPr lang="en-US" sz="1800" dirty="0" err="1"/>
                        <a:t>func</a:t>
                      </a:r>
                      <a:r>
                        <a:rPr lang="en-US" sz="1800" dirty="0"/>
                        <a:t>(</a:t>
                      </a:r>
                      <a:r>
                        <a:rPr lang="en-US" sz="1800" dirty="0" err="1"/>
                        <a:t>int</a:t>
                      </a:r>
                      <a:r>
                        <a:rPr lang="en-US" sz="1800" dirty="0"/>
                        <a:t> *x)</a:t>
                      </a:r>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3217264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6218" y="2050180"/>
            <a:ext cx="10518969" cy="2050182"/>
          </a:xfrm>
        </p:spPr>
        <p:txBody>
          <a:bodyPr>
            <a:normAutofit/>
          </a:bodyPr>
          <a:lstStyle/>
          <a:p>
            <a:pPr algn="ctr"/>
            <a:r>
              <a:rPr lang="en-GB" sz="8000" dirty="0">
                <a:cs typeface="Times New Roman" panose="02020603050405020304" pitchFamily="18" charset="0"/>
              </a:rPr>
              <a:t>inline function</a:t>
            </a:r>
          </a:p>
        </p:txBody>
      </p:sp>
    </p:spTree>
    <p:extLst>
      <p:ext uri="{BB962C8B-B14F-4D97-AF65-F5344CB8AC3E}">
        <p14:creationId xmlns:p14="http://schemas.microsoft.com/office/powerpoint/2010/main" val="8459415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t>inline function</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129</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2"/>
          <p:cNvSpPr/>
          <p:nvPr/>
        </p:nvSpPr>
        <p:spPr>
          <a:xfrm>
            <a:off x="155575" y="1790076"/>
            <a:ext cx="5619583" cy="4524315"/>
          </a:xfrm>
          <a:prstGeom prst="rect">
            <a:avLst/>
          </a:prstGeom>
          <a:noFill/>
        </p:spPr>
        <p:txBody>
          <a:bodyPr wrap="square">
            <a:spAutoFit/>
          </a:bodyPr>
          <a:lstStyle/>
          <a:p>
            <a:pPr marL="342900" indent="-342900" algn="just">
              <a:buFont typeface="Wingdings" panose="05000000000000000000" pitchFamily="2" charset="2"/>
              <a:buChar char="Ø"/>
            </a:pPr>
            <a:r>
              <a:rPr lang="en-GB" sz="2400" dirty="0"/>
              <a:t>In C++, an </a:t>
            </a:r>
            <a:r>
              <a:rPr lang="en-GB" sz="2400" dirty="0">
                <a:solidFill>
                  <a:srgbClr val="0070C0"/>
                </a:solidFill>
              </a:rPr>
              <a:t>inline</a:t>
            </a:r>
            <a:r>
              <a:rPr lang="en-GB" sz="2400" dirty="0"/>
              <a:t> function is a function where the compiler attempts to expand the function's code at the point of </a:t>
            </a:r>
            <a:r>
              <a:rPr lang="en-GB" sz="2400" dirty="0">
                <a:solidFill>
                  <a:srgbClr val="0070C0"/>
                </a:solidFill>
              </a:rPr>
              <a:t>each function </a:t>
            </a:r>
            <a:r>
              <a:rPr lang="en-GB" sz="2400" dirty="0"/>
              <a:t>call rather than performing a normal function call. </a:t>
            </a:r>
          </a:p>
          <a:p>
            <a:pPr marL="342900" indent="-342900" algn="just">
              <a:buFont typeface="Wingdings" panose="05000000000000000000" pitchFamily="2" charset="2"/>
              <a:buChar char="Ø"/>
            </a:pPr>
            <a:r>
              <a:rPr lang="en-GB" sz="2400" dirty="0"/>
              <a:t>This can result in </a:t>
            </a:r>
            <a:r>
              <a:rPr lang="en-GB" sz="2400" dirty="0">
                <a:solidFill>
                  <a:srgbClr val="0070C0"/>
                </a:solidFill>
              </a:rPr>
              <a:t>faster execution </a:t>
            </a:r>
            <a:r>
              <a:rPr lang="en-GB" sz="2400" dirty="0"/>
              <a:t>because it avoids the overhead associated with a typical function call, such as </a:t>
            </a:r>
            <a:r>
              <a:rPr lang="en-GB" sz="2400" dirty="0">
                <a:solidFill>
                  <a:srgbClr val="0070C0"/>
                </a:solidFill>
              </a:rPr>
              <a:t>pushing parameters </a:t>
            </a:r>
            <a:r>
              <a:rPr lang="en-GB" sz="2400" dirty="0"/>
              <a:t>to the stack, jumping to the function's </a:t>
            </a:r>
            <a:r>
              <a:rPr lang="en-GB" sz="2400" dirty="0">
                <a:solidFill>
                  <a:srgbClr val="0070C0"/>
                </a:solidFill>
              </a:rPr>
              <a:t>memory location</a:t>
            </a:r>
            <a:r>
              <a:rPr lang="en-GB" sz="2400" dirty="0"/>
              <a:t>, and returning control back to the caller.</a:t>
            </a:r>
            <a:endParaRPr lang="en-US" dirty="0"/>
          </a:p>
        </p:txBody>
      </p:sp>
      <p:pic>
        <p:nvPicPr>
          <p:cNvPr id="7" name="Picture 6"/>
          <p:cNvPicPr>
            <a:picLocks noChangeAspect="1"/>
          </p:cNvPicPr>
          <p:nvPr/>
        </p:nvPicPr>
        <p:blipFill>
          <a:blip r:embed="rId3"/>
          <a:stretch>
            <a:fillRect/>
          </a:stretch>
        </p:blipFill>
        <p:spPr>
          <a:xfrm>
            <a:off x="6143162" y="2199990"/>
            <a:ext cx="5362703" cy="3465094"/>
          </a:xfrm>
          <a:prstGeom prst="rect">
            <a:avLst/>
          </a:prstGeom>
        </p:spPr>
      </p:pic>
    </p:spTree>
    <p:extLst>
      <p:ext uri="{BB962C8B-B14F-4D97-AF65-F5344CB8AC3E}">
        <p14:creationId xmlns:p14="http://schemas.microsoft.com/office/powerpoint/2010/main" val="12360706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Inline Functions cont.</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130</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2"/>
          <p:cNvSpPr/>
          <p:nvPr/>
        </p:nvSpPr>
        <p:spPr>
          <a:xfrm>
            <a:off x="867845" y="2030708"/>
            <a:ext cx="10480340" cy="4118050"/>
          </a:xfrm>
          <a:prstGeom prst="rect">
            <a:avLst/>
          </a:prstGeom>
        </p:spPr>
        <p:txBody>
          <a:bodyPr wrap="square">
            <a:spAutoFit/>
          </a:bodyPr>
          <a:lstStyle/>
          <a:p>
            <a:pPr algn="just"/>
            <a:r>
              <a:rPr lang="en-US" sz="2400" dirty="0">
                <a:solidFill>
                  <a:srgbClr val="0070C0"/>
                </a:solidFill>
              </a:rPr>
              <a:t>How Inline Functions Work</a:t>
            </a:r>
            <a:endParaRPr lang="en-GB" dirty="0">
              <a:solidFill>
                <a:srgbClr val="0070C0"/>
              </a:solidFill>
            </a:endParaRPr>
          </a:p>
          <a:p>
            <a:pPr marL="342900" indent="-342900" algn="just">
              <a:buFont typeface="Wingdings" panose="05000000000000000000" pitchFamily="2" charset="2"/>
              <a:buChar char="Ø"/>
            </a:pPr>
            <a:r>
              <a:rPr lang="en-GB" dirty="0"/>
              <a:t>When you declare a function as inline, you are making a request to the compiler to expand the code in place where the function is called, rather than executing the function through the normal call mechanism.</a:t>
            </a:r>
          </a:p>
          <a:p>
            <a:pPr marL="342900" indent="-342900" algn="just">
              <a:buFont typeface="Wingdings" panose="05000000000000000000" pitchFamily="2" charset="2"/>
              <a:buChar char="Ø"/>
            </a:pPr>
            <a:r>
              <a:rPr lang="en-GB" dirty="0"/>
              <a:t>However, it is important to note that inline is just a request, and the compiler may choose to ignore the request if it deems the function too complex or unsuitable for </a:t>
            </a:r>
            <a:r>
              <a:rPr lang="en-GB" dirty="0" err="1"/>
              <a:t>inlining</a:t>
            </a:r>
            <a:r>
              <a:rPr lang="en-GB" dirty="0"/>
              <a:t>.</a:t>
            </a:r>
          </a:p>
          <a:p>
            <a:pPr algn="just"/>
            <a:r>
              <a:rPr lang="en-GB" dirty="0">
                <a:solidFill>
                  <a:srgbClr val="0070C0"/>
                </a:solidFill>
              </a:rPr>
              <a:t>Advantages of Inline Functions</a:t>
            </a:r>
          </a:p>
          <a:p>
            <a:pPr marL="342900" indent="-342900" algn="just">
              <a:buFont typeface="Wingdings" panose="05000000000000000000" pitchFamily="2" charset="2"/>
              <a:buChar char="Ø"/>
            </a:pPr>
            <a:r>
              <a:rPr lang="en-GB" dirty="0">
                <a:solidFill>
                  <a:srgbClr val="0070C0"/>
                </a:solidFill>
              </a:rPr>
              <a:t>Performance Boost: </a:t>
            </a:r>
            <a:r>
              <a:rPr lang="en-GB" dirty="0"/>
              <a:t>For small functions, eliminating the overhead of function calls can make the program run faster.</a:t>
            </a:r>
          </a:p>
          <a:p>
            <a:pPr marL="342900" indent="-342900" algn="just">
              <a:buFont typeface="Wingdings" panose="05000000000000000000" pitchFamily="2" charset="2"/>
              <a:buChar char="Ø"/>
            </a:pPr>
            <a:r>
              <a:rPr lang="en-GB" dirty="0">
                <a:solidFill>
                  <a:srgbClr val="0070C0"/>
                </a:solidFill>
              </a:rPr>
              <a:t>Code Readability: </a:t>
            </a:r>
            <a:r>
              <a:rPr lang="en-GB" dirty="0"/>
              <a:t>Even though the function call is replaced with the actual code, it still maintains the readability and structure of the function.</a:t>
            </a:r>
            <a:endParaRPr lang="en-US" dirty="0"/>
          </a:p>
        </p:txBody>
      </p:sp>
    </p:spTree>
    <p:extLst>
      <p:ext uri="{BB962C8B-B14F-4D97-AF65-F5344CB8AC3E}">
        <p14:creationId xmlns:p14="http://schemas.microsoft.com/office/powerpoint/2010/main" val="10373769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Inline Functions cont.</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131</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2"/>
          <p:cNvSpPr/>
          <p:nvPr/>
        </p:nvSpPr>
        <p:spPr>
          <a:xfrm>
            <a:off x="867845" y="2030707"/>
            <a:ext cx="10432214" cy="3416320"/>
          </a:xfrm>
          <a:prstGeom prst="rect">
            <a:avLst/>
          </a:prstGeom>
        </p:spPr>
        <p:txBody>
          <a:bodyPr wrap="square">
            <a:spAutoFit/>
          </a:bodyPr>
          <a:lstStyle/>
          <a:p>
            <a:pPr algn="just"/>
            <a:r>
              <a:rPr lang="en-GB" dirty="0">
                <a:solidFill>
                  <a:srgbClr val="0070C0"/>
                </a:solidFill>
              </a:rPr>
              <a:t>Limitations of Inline Functions:</a:t>
            </a:r>
          </a:p>
          <a:p>
            <a:pPr algn="just"/>
            <a:endParaRPr lang="en-GB" dirty="0"/>
          </a:p>
          <a:p>
            <a:pPr marL="342900" indent="-342900" algn="just">
              <a:buFont typeface="Wingdings" panose="05000000000000000000" pitchFamily="2" charset="2"/>
              <a:buChar char="Ø"/>
            </a:pPr>
            <a:r>
              <a:rPr lang="en-GB" dirty="0">
                <a:solidFill>
                  <a:srgbClr val="0070C0"/>
                </a:solidFill>
              </a:rPr>
              <a:t>Large Functions: </a:t>
            </a:r>
            <a:r>
              <a:rPr lang="en-GB" dirty="0"/>
              <a:t>If the function is large, </a:t>
            </a:r>
            <a:r>
              <a:rPr lang="en-GB" dirty="0" err="1"/>
              <a:t>inlining</a:t>
            </a:r>
            <a:r>
              <a:rPr lang="en-GB" dirty="0"/>
              <a:t> it can actually increase the binary size of the program, which may negatively impact performance (this is known as code bloat).</a:t>
            </a:r>
          </a:p>
          <a:p>
            <a:pPr marL="342900" indent="-342900" algn="just">
              <a:buFont typeface="Wingdings" panose="05000000000000000000" pitchFamily="2" charset="2"/>
              <a:buChar char="Ø"/>
            </a:pPr>
            <a:r>
              <a:rPr lang="en-GB" dirty="0">
                <a:solidFill>
                  <a:srgbClr val="0070C0"/>
                </a:solidFill>
              </a:rPr>
              <a:t>Recursive Functions: </a:t>
            </a:r>
            <a:r>
              <a:rPr lang="en-GB" dirty="0"/>
              <a:t>Inline functions cannot be recursive, or </a:t>
            </a:r>
            <a:r>
              <a:rPr lang="en-GB" dirty="0" err="1"/>
              <a:t>inlining</a:t>
            </a:r>
            <a:r>
              <a:rPr lang="en-GB" dirty="0"/>
              <a:t> would result in infinite expansion.</a:t>
            </a:r>
          </a:p>
          <a:p>
            <a:pPr marL="342900" indent="-342900" algn="just">
              <a:buFont typeface="Wingdings" panose="05000000000000000000" pitchFamily="2" charset="2"/>
              <a:buChar char="Ø"/>
            </a:pPr>
            <a:r>
              <a:rPr lang="en-GB" dirty="0">
                <a:solidFill>
                  <a:srgbClr val="0070C0"/>
                </a:solidFill>
              </a:rPr>
              <a:t>Compiler’s Decision: </a:t>
            </a:r>
            <a:r>
              <a:rPr lang="en-GB" dirty="0"/>
              <a:t>The compiler may choose not to inline a function even if it is declared as inline, especially if the function contains loops, recursion, or other complex structures.</a:t>
            </a:r>
            <a:endParaRPr lang="en-US" dirty="0"/>
          </a:p>
        </p:txBody>
      </p:sp>
    </p:spTree>
    <p:extLst>
      <p:ext uri="{BB962C8B-B14F-4D97-AF65-F5344CB8AC3E}">
        <p14:creationId xmlns:p14="http://schemas.microsoft.com/office/powerpoint/2010/main" val="6238586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6218" y="2050180"/>
            <a:ext cx="10518969" cy="2050182"/>
          </a:xfrm>
        </p:spPr>
        <p:txBody>
          <a:bodyPr>
            <a:normAutofit fontScale="90000"/>
          </a:bodyPr>
          <a:lstStyle/>
          <a:p>
            <a:pPr algn="ctr"/>
            <a:r>
              <a:rPr lang="en-US" sz="8000" dirty="0"/>
              <a:t>Default Arguments  </a:t>
            </a:r>
            <a:r>
              <a:rPr lang="en-GB" sz="8000" dirty="0">
                <a:cs typeface="Times New Roman" panose="02020603050405020304" pitchFamily="18" charset="0"/>
              </a:rPr>
              <a:t>And </a:t>
            </a:r>
            <a:r>
              <a:rPr lang="en-US" sz="8000" dirty="0"/>
              <a:t>Function Overloading </a:t>
            </a:r>
            <a:br>
              <a:rPr lang="en-US" sz="8000" dirty="0"/>
            </a:br>
            <a:r>
              <a:rPr lang="en-GB" sz="8000" dirty="0">
                <a:solidFill>
                  <a:srgbClr val="C00000"/>
                </a:solidFill>
              </a:rPr>
              <a:t>week-8</a:t>
            </a:r>
            <a:r>
              <a:rPr lang="en-US" sz="8000" dirty="0"/>
              <a:t> </a:t>
            </a:r>
            <a:endParaRPr lang="en-GB" sz="8000" dirty="0">
              <a:cs typeface="Times New Roman" panose="02020603050405020304" pitchFamily="18" charset="0"/>
            </a:endParaRPr>
          </a:p>
        </p:txBody>
      </p:sp>
    </p:spTree>
    <p:extLst>
      <p:ext uri="{BB962C8B-B14F-4D97-AF65-F5344CB8AC3E}">
        <p14:creationId xmlns:p14="http://schemas.microsoft.com/office/powerpoint/2010/main" val="5015615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default arguments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133</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2"/>
          <p:cNvSpPr/>
          <p:nvPr/>
        </p:nvSpPr>
        <p:spPr>
          <a:xfrm>
            <a:off x="867845" y="2030707"/>
            <a:ext cx="10335961" cy="2677656"/>
          </a:xfrm>
          <a:prstGeom prst="rect">
            <a:avLst/>
          </a:prstGeom>
        </p:spPr>
        <p:txBody>
          <a:bodyPr wrap="square">
            <a:spAutoFit/>
          </a:bodyPr>
          <a:lstStyle/>
          <a:p>
            <a:pPr algn="just"/>
            <a:endParaRPr lang="en-GB" sz="2400" dirty="0"/>
          </a:p>
          <a:p>
            <a:pPr marL="342900" indent="-342900" algn="just">
              <a:buFont typeface="Wingdings" panose="05000000000000000000" pitchFamily="2" charset="2"/>
              <a:buChar char="Ø"/>
            </a:pPr>
            <a:r>
              <a:rPr lang="en-GB" sz="2400" dirty="0"/>
              <a:t>In C++, default arguments allow you to provide default values for function parameters, which are used when the caller of the function does not supply values for those parameters. </a:t>
            </a:r>
          </a:p>
          <a:p>
            <a:pPr marL="342900" indent="-342900" algn="just">
              <a:buFont typeface="Wingdings" panose="05000000000000000000" pitchFamily="2" charset="2"/>
              <a:buChar char="Ø"/>
            </a:pPr>
            <a:r>
              <a:rPr lang="en-GB" sz="2400" dirty="0"/>
              <a:t>Default arguments are specified in the function declaration or prototype, and they allow for more flexibility in function calls by making some parameters optional.</a:t>
            </a:r>
            <a:endParaRPr lang="en-US" sz="2400" dirty="0"/>
          </a:p>
        </p:txBody>
      </p:sp>
      <p:pic>
        <p:nvPicPr>
          <p:cNvPr id="7" name="Picture 6"/>
          <p:cNvPicPr>
            <a:picLocks noChangeAspect="1"/>
          </p:cNvPicPr>
          <p:nvPr/>
        </p:nvPicPr>
        <p:blipFill>
          <a:blip r:embed="rId3"/>
          <a:stretch>
            <a:fillRect/>
          </a:stretch>
        </p:blipFill>
        <p:spPr>
          <a:xfrm>
            <a:off x="1651334" y="4937761"/>
            <a:ext cx="8500908" cy="653916"/>
          </a:xfrm>
          <a:prstGeom prst="rect">
            <a:avLst/>
          </a:prstGeom>
        </p:spPr>
      </p:pic>
    </p:spTree>
    <p:extLst>
      <p:ext uri="{BB962C8B-B14F-4D97-AF65-F5344CB8AC3E}">
        <p14:creationId xmlns:p14="http://schemas.microsoft.com/office/powerpoint/2010/main" val="27710987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default arguments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134</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3"/>
          <a:stretch>
            <a:fillRect/>
          </a:stretch>
        </p:blipFill>
        <p:spPr>
          <a:xfrm>
            <a:off x="9028046" y="4659315"/>
            <a:ext cx="1743075" cy="1238250"/>
          </a:xfrm>
          <a:prstGeom prst="rect">
            <a:avLst/>
          </a:prstGeom>
        </p:spPr>
      </p:pic>
      <p:pic>
        <p:nvPicPr>
          <p:cNvPr id="10" name="Picture 9"/>
          <p:cNvPicPr>
            <a:picLocks noChangeAspect="1"/>
          </p:cNvPicPr>
          <p:nvPr/>
        </p:nvPicPr>
        <p:blipFill>
          <a:blip r:embed="rId4"/>
          <a:stretch>
            <a:fillRect/>
          </a:stretch>
        </p:blipFill>
        <p:spPr>
          <a:xfrm>
            <a:off x="1069848" y="1921359"/>
            <a:ext cx="7127206" cy="4022357"/>
          </a:xfrm>
          <a:prstGeom prst="rect">
            <a:avLst/>
          </a:prstGeom>
        </p:spPr>
      </p:pic>
    </p:spTree>
    <p:extLst>
      <p:ext uri="{BB962C8B-B14F-4D97-AF65-F5344CB8AC3E}">
        <p14:creationId xmlns:p14="http://schemas.microsoft.com/office/powerpoint/2010/main" val="27078532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Function overloading</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135</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2"/>
          <p:cNvSpPr/>
          <p:nvPr/>
        </p:nvSpPr>
        <p:spPr>
          <a:xfrm>
            <a:off x="636838" y="1915134"/>
            <a:ext cx="10913477" cy="3785652"/>
          </a:xfrm>
          <a:prstGeom prst="rect">
            <a:avLst/>
          </a:prstGeom>
        </p:spPr>
        <p:txBody>
          <a:bodyPr wrap="square">
            <a:spAutoFit/>
          </a:bodyPr>
          <a:lstStyle/>
          <a:p>
            <a:pPr marL="342900" indent="-342900" algn="just">
              <a:buFont typeface="Wingdings" panose="05000000000000000000" pitchFamily="2" charset="2"/>
              <a:buChar char="Ø"/>
            </a:pPr>
            <a:r>
              <a:rPr lang="en-GB" sz="2400" dirty="0"/>
              <a:t>Function overloading in C++ is a feature that allows multiple functions with the same name to exist in the same scope, provided they differ in the type or number of their parameters. </a:t>
            </a:r>
          </a:p>
          <a:p>
            <a:pPr marL="342900" indent="-342900" algn="just">
              <a:buFont typeface="Wingdings" panose="05000000000000000000" pitchFamily="2" charset="2"/>
              <a:buChar char="Ø"/>
            </a:pPr>
            <a:r>
              <a:rPr lang="en-GB" sz="2400" dirty="0"/>
              <a:t>Key Points:</a:t>
            </a:r>
          </a:p>
          <a:p>
            <a:pPr marL="342900" indent="-342900" algn="just">
              <a:buFont typeface="Wingdings" panose="05000000000000000000" pitchFamily="2" charset="2"/>
              <a:buChar char="Ø"/>
            </a:pPr>
            <a:r>
              <a:rPr lang="en-GB" sz="2400" dirty="0">
                <a:solidFill>
                  <a:srgbClr val="0070C0"/>
                </a:solidFill>
              </a:rPr>
              <a:t>Same Function Name: </a:t>
            </a:r>
            <a:r>
              <a:rPr lang="en-GB" sz="2400" dirty="0"/>
              <a:t>Multiple functions share the same name.</a:t>
            </a:r>
          </a:p>
          <a:p>
            <a:pPr marL="342900" indent="-342900" algn="just">
              <a:buFont typeface="Wingdings" panose="05000000000000000000" pitchFamily="2" charset="2"/>
              <a:buChar char="Ø"/>
            </a:pPr>
            <a:r>
              <a:rPr lang="en-GB" sz="2400" dirty="0">
                <a:solidFill>
                  <a:srgbClr val="0070C0"/>
                </a:solidFill>
              </a:rPr>
              <a:t>Different Parameter List: </a:t>
            </a:r>
            <a:r>
              <a:rPr lang="en-GB" sz="2400" dirty="0"/>
              <a:t>Functions must differ in the number, type, or order of parameters.</a:t>
            </a:r>
          </a:p>
          <a:p>
            <a:pPr marL="342900" indent="-342900" algn="just">
              <a:buFont typeface="Wingdings" panose="05000000000000000000" pitchFamily="2" charset="2"/>
              <a:buChar char="Ø"/>
            </a:pPr>
            <a:r>
              <a:rPr lang="en-GB" sz="2400" dirty="0">
                <a:solidFill>
                  <a:srgbClr val="0070C0"/>
                </a:solidFill>
              </a:rPr>
              <a:t>Return Type Doesn't Matter: </a:t>
            </a:r>
            <a:r>
              <a:rPr lang="en-GB" sz="2400" dirty="0"/>
              <a:t>Function overloading is not based on return type. The compiler resolves which function to call based on the parameter list only.</a:t>
            </a:r>
            <a:endParaRPr lang="en-US" sz="2400" dirty="0"/>
          </a:p>
        </p:txBody>
      </p:sp>
      <p:pic>
        <p:nvPicPr>
          <p:cNvPr id="7" name="Picture 6"/>
          <p:cNvPicPr>
            <a:picLocks noChangeAspect="1"/>
          </p:cNvPicPr>
          <p:nvPr/>
        </p:nvPicPr>
        <p:blipFill>
          <a:blip r:embed="rId3"/>
          <a:stretch>
            <a:fillRect/>
          </a:stretch>
        </p:blipFill>
        <p:spPr>
          <a:xfrm>
            <a:off x="3741470" y="5411233"/>
            <a:ext cx="4962525" cy="866775"/>
          </a:xfrm>
          <a:prstGeom prst="rect">
            <a:avLst/>
          </a:prstGeom>
        </p:spPr>
      </p:pic>
    </p:spTree>
    <p:extLst>
      <p:ext uri="{BB962C8B-B14F-4D97-AF65-F5344CB8AC3E}">
        <p14:creationId xmlns:p14="http://schemas.microsoft.com/office/powerpoint/2010/main" val="30510936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Function overloading cont.</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136</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3"/>
          <a:stretch>
            <a:fillRect/>
          </a:stretch>
        </p:blipFill>
        <p:spPr>
          <a:xfrm>
            <a:off x="2463908" y="1821021"/>
            <a:ext cx="5501839" cy="4473902"/>
          </a:xfrm>
          <a:prstGeom prst="rect">
            <a:avLst/>
          </a:prstGeom>
        </p:spPr>
      </p:pic>
      <p:pic>
        <p:nvPicPr>
          <p:cNvPr id="9" name="Picture 8"/>
          <p:cNvPicPr>
            <a:picLocks noChangeAspect="1"/>
          </p:cNvPicPr>
          <p:nvPr/>
        </p:nvPicPr>
        <p:blipFill>
          <a:blip r:embed="rId4"/>
          <a:stretch>
            <a:fillRect/>
          </a:stretch>
        </p:blipFill>
        <p:spPr>
          <a:xfrm>
            <a:off x="8713933" y="4800372"/>
            <a:ext cx="255097" cy="1234670"/>
          </a:xfrm>
          <a:prstGeom prst="rect">
            <a:avLst/>
          </a:prstGeom>
        </p:spPr>
      </p:pic>
    </p:spTree>
    <p:extLst>
      <p:ext uri="{BB962C8B-B14F-4D97-AF65-F5344CB8AC3E}">
        <p14:creationId xmlns:p14="http://schemas.microsoft.com/office/powerpoint/2010/main" val="33264153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fontScale="90000"/>
          </a:bodyPr>
          <a:lstStyle/>
          <a:p>
            <a:pPr algn="ctr"/>
            <a:r>
              <a:rPr lang="en-GB" sz="4800" dirty="0"/>
              <a:t>Ambiguity Problem with Default Arguments and Function Overloading</a:t>
            </a:r>
            <a:endParaRPr lang="en-US" sz="4800"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137</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2"/>
          <p:cNvSpPr/>
          <p:nvPr/>
        </p:nvSpPr>
        <p:spPr>
          <a:xfrm>
            <a:off x="636837" y="2107639"/>
            <a:ext cx="10913477" cy="1938992"/>
          </a:xfrm>
          <a:prstGeom prst="rect">
            <a:avLst/>
          </a:prstGeom>
          <a:solidFill>
            <a:schemeClr val="tx1">
              <a:lumMod val="10000"/>
              <a:lumOff val="90000"/>
            </a:schemeClr>
          </a:solidFill>
        </p:spPr>
        <p:txBody>
          <a:bodyPr wrap="square">
            <a:spAutoFit/>
          </a:bodyPr>
          <a:lstStyle/>
          <a:p>
            <a:pPr algn="just"/>
            <a:r>
              <a:rPr lang="en-GB" sz="2400" dirty="0"/>
              <a:t>When using function overloading and default arguments together in C++, there are potential issues that can lead to ambiguity, making it difficult for the compiler to determine which function to call. </a:t>
            </a:r>
          </a:p>
          <a:p>
            <a:pPr algn="just"/>
            <a:r>
              <a:rPr lang="en-GB" sz="2400" dirty="0"/>
              <a:t>The key issue arises when default arguments in one overloaded function conflict with the parameter lists of other overloaded functions.</a:t>
            </a:r>
            <a:endParaRPr lang="en-US" sz="2400" dirty="0"/>
          </a:p>
        </p:txBody>
      </p:sp>
      <p:sp>
        <p:nvSpPr>
          <p:cNvPr id="8" name="Rectangle 7"/>
          <p:cNvSpPr/>
          <p:nvPr/>
        </p:nvSpPr>
        <p:spPr>
          <a:xfrm>
            <a:off x="636837" y="4356036"/>
            <a:ext cx="10913478" cy="1089529"/>
          </a:xfrm>
          <a:prstGeom prst="rect">
            <a:avLst/>
          </a:prstGeom>
        </p:spPr>
        <p:txBody>
          <a:bodyPr wrap="square">
            <a:spAutoFit/>
          </a:bodyPr>
          <a:lstStyle/>
          <a:p>
            <a:pPr marL="342900" indent="-342900" algn="just">
              <a:buFont typeface="Wingdings" panose="05000000000000000000" pitchFamily="2" charset="2"/>
              <a:buChar char="Ø"/>
            </a:pPr>
            <a:r>
              <a:rPr lang="en-GB" dirty="0"/>
              <a:t>The main problem occurs when the combination of default arguments and function overloading creates ambiguous situations where the compiler cannot decide which function to call. </a:t>
            </a:r>
          </a:p>
        </p:txBody>
      </p:sp>
    </p:spTree>
    <p:extLst>
      <p:ext uri="{BB962C8B-B14F-4D97-AF65-F5344CB8AC3E}">
        <p14:creationId xmlns:p14="http://schemas.microsoft.com/office/powerpoint/2010/main" val="5804737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fontScale="90000"/>
          </a:bodyPr>
          <a:lstStyle/>
          <a:p>
            <a:pPr algn="ctr"/>
            <a:r>
              <a:rPr lang="en-GB" sz="4800" dirty="0"/>
              <a:t>Ambiguity Problem with Default Arguments and Function Overloading</a:t>
            </a:r>
            <a:endParaRPr lang="en-US" sz="4800"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138</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3"/>
          <a:stretch>
            <a:fillRect/>
          </a:stretch>
        </p:blipFill>
        <p:spPr>
          <a:xfrm>
            <a:off x="1916932" y="2334728"/>
            <a:ext cx="9132871" cy="3733881"/>
          </a:xfrm>
          <a:prstGeom prst="rect">
            <a:avLst/>
          </a:prstGeom>
        </p:spPr>
      </p:pic>
    </p:spTree>
    <p:extLst>
      <p:ext uri="{BB962C8B-B14F-4D97-AF65-F5344CB8AC3E}">
        <p14:creationId xmlns:p14="http://schemas.microsoft.com/office/powerpoint/2010/main" val="9362140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6157407" y="2325554"/>
            <a:ext cx="5621008" cy="3488105"/>
          </a:xfrm>
          <a:prstGeom prst="rect">
            <a:avLst/>
          </a:prstGeom>
        </p:spPr>
      </p:pic>
      <p:sp>
        <p:nvSpPr>
          <p:cNvPr id="2" name="Title 1"/>
          <p:cNvSpPr>
            <a:spLocks noGrp="1"/>
          </p:cNvSpPr>
          <p:nvPr>
            <p:ph type="title"/>
          </p:nvPr>
        </p:nvSpPr>
        <p:spPr>
          <a:xfrm>
            <a:off x="1069848" y="286605"/>
            <a:ext cx="9806940" cy="1118684"/>
          </a:xfrm>
        </p:spPr>
        <p:txBody>
          <a:bodyPr>
            <a:normAutofit/>
          </a:bodyPr>
          <a:lstStyle/>
          <a:p>
            <a:pPr algn="ctr"/>
            <a:r>
              <a:rPr lang="en-GB" sz="4800" dirty="0"/>
              <a:t>Recursive Functions in C++</a:t>
            </a:r>
            <a:endParaRPr lang="en-US" sz="4800"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139</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Rectangle 7"/>
          <p:cNvSpPr/>
          <p:nvPr/>
        </p:nvSpPr>
        <p:spPr>
          <a:xfrm>
            <a:off x="588710" y="1915427"/>
            <a:ext cx="4999596" cy="4154984"/>
          </a:xfrm>
          <a:prstGeom prst="rect">
            <a:avLst/>
          </a:prstGeom>
        </p:spPr>
        <p:txBody>
          <a:bodyPr wrap="square">
            <a:spAutoFit/>
          </a:bodyPr>
          <a:lstStyle/>
          <a:p>
            <a:pPr marL="342900" indent="-342900" algn="just">
              <a:buFont typeface="Wingdings" panose="05000000000000000000" pitchFamily="2" charset="2"/>
              <a:buChar char="Ø"/>
            </a:pPr>
            <a:r>
              <a:rPr lang="en-GB" sz="2400" dirty="0"/>
              <a:t>Recursion is a programming technique where a function calls itself to solve smaller instances of the same problem. </a:t>
            </a:r>
          </a:p>
          <a:p>
            <a:pPr marL="342900" indent="-342900" algn="just">
              <a:buFont typeface="Wingdings" panose="05000000000000000000" pitchFamily="2" charset="2"/>
              <a:buChar char="Ø"/>
            </a:pPr>
            <a:r>
              <a:rPr lang="en-GB" sz="2400" dirty="0"/>
              <a:t>It is particularly useful for problems that can be broken down into similar sub-problems, like tree traversal, factorial calculation, and dynamic programming problems such as Fibonacci sequence generation.</a:t>
            </a:r>
          </a:p>
        </p:txBody>
      </p:sp>
      <p:pic>
        <p:nvPicPr>
          <p:cNvPr id="9" name="Picture 8"/>
          <p:cNvPicPr>
            <a:picLocks noChangeAspect="1"/>
          </p:cNvPicPr>
          <p:nvPr/>
        </p:nvPicPr>
        <p:blipFill>
          <a:blip r:embed="rId4"/>
          <a:stretch>
            <a:fillRect/>
          </a:stretch>
        </p:blipFill>
        <p:spPr>
          <a:xfrm>
            <a:off x="11117637" y="3146522"/>
            <a:ext cx="393720" cy="2667137"/>
          </a:xfrm>
          <a:prstGeom prst="rect">
            <a:avLst/>
          </a:prstGeom>
        </p:spPr>
      </p:pic>
    </p:spTree>
    <p:extLst>
      <p:ext uri="{BB962C8B-B14F-4D97-AF65-F5344CB8AC3E}">
        <p14:creationId xmlns:p14="http://schemas.microsoft.com/office/powerpoint/2010/main" val="6545260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fontScale="90000"/>
          </a:bodyPr>
          <a:lstStyle/>
          <a:p>
            <a:pPr algn="ctr"/>
            <a:r>
              <a:rPr lang="en-GB" sz="8000" dirty="0">
                <a:cs typeface="Times New Roman" panose="02020603050405020304" pitchFamily="18" charset="0"/>
              </a:rPr>
              <a:t>Class and Object</a:t>
            </a:r>
            <a:br>
              <a:rPr lang="en-GB" sz="8000" dirty="0">
                <a:cs typeface="Times New Roman" panose="02020603050405020304" pitchFamily="18" charset="0"/>
              </a:rPr>
            </a:br>
            <a:r>
              <a:rPr lang="en-GB" dirty="0">
                <a:solidFill>
                  <a:srgbClr val="C00000"/>
                </a:solidFill>
              </a:rPr>
              <a:t>week-9</a:t>
            </a:r>
            <a:endParaRPr lang="en-GB" sz="8000" dirty="0">
              <a:solidFill>
                <a:srgbClr val="C00000"/>
              </a:solidFill>
              <a:cs typeface="Times New Roman" panose="02020603050405020304" pitchFamily="18" charset="0"/>
            </a:endParaRPr>
          </a:p>
        </p:txBody>
      </p:sp>
    </p:spTree>
    <p:extLst>
      <p:ext uri="{BB962C8B-B14F-4D97-AF65-F5344CB8AC3E}">
        <p14:creationId xmlns:p14="http://schemas.microsoft.com/office/powerpoint/2010/main" val="37072814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Class in C++</a:t>
            </a:r>
            <a:endParaRPr lang="en-US" sz="4800" dirty="0">
              <a:solidFill>
                <a:srgbClr val="002060"/>
              </a:solidFill>
            </a:endParaRPr>
          </a:p>
        </p:txBody>
      </p:sp>
      <p:sp>
        <p:nvSpPr>
          <p:cNvPr id="3" name="Content Placeholder 2"/>
          <p:cNvSpPr>
            <a:spLocks noGrp="1"/>
          </p:cNvSpPr>
          <p:nvPr>
            <p:ph idx="1"/>
          </p:nvPr>
        </p:nvSpPr>
        <p:spPr>
          <a:xfrm>
            <a:off x="577517" y="1730696"/>
            <a:ext cx="6112041" cy="1984656"/>
          </a:xfrm>
          <a:solidFill>
            <a:schemeClr val="tx1">
              <a:lumMod val="10000"/>
              <a:lumOff val="90000"/>
            </a:schemeClr>
          </a:solidFill>
        </p:spPr>
        <p:txBody>
          <a:bodyPr>
            <a:normAutofit fontScale="92500" lnSpcReduction="10000"/>
          </a:bodyPr>
          <a:lstStyle/>
          <a:p>
            <a:pPr algn="just">
              <a:lnSpc>
                <a:spcPct val="100000"/>
              </a:lnSpc>
              <a:buFont typeface="Wingdings" panose="05000000000000000000" pitchFamily="2" charset="2"/>
              <a:buChar char="Ø"/>
            </a:pPr>
            <a:r>
              <a:rPr lang="en-GB" sz="2400" dirty="0"/>
              <a:t>In C++, a class is a </a:t>
            </a:r>
            <a:r>
              <a:rPr lang="en-GB" sz="2400" dirty="0">
                <a:solidFill>
                  <a:srgbClr val="C00000"/>
                </a:solidFill>
              </a:rPr>
              <a:t>blueprint</a:t>
            </a:r>
            <a:r>
              <a:rPr lang="en-GB" sz="2400" dirty="0"/>
              <a:t> for creating </a:t>
            </a:r>
            <a:r>
              <a:rPr lang="en-GB" sz="2400" dirty="0">
                <a:solidFill>
                  <a:srgbClr val="C00000"/>
                </a:solidFill>
              </a:rPr>
              <a:t>objects</a:t>
            </a:r>
            <a:r>
              <a:rPr lang="en-GB" sz="2400" dirty="0"/>
              <a:t>. It encapsulates </a:t>
            </a:r>
            <a:r>
              <a:rPr lang="en-GB" sz="2400" dirty="0">
                <a:solidFill>
                  <a:srgbClr val="C00000"/>
                </a:solidFill>
              </a:rPr>
              <a:t>data members </a:t>
            </a:r>
            <a:r>
              <a:rPr lang="en-GB" sz="2400" dirty="0"/>
              <a:t>(variables) and </a:t>
            </a:r>
            <a:r>
              <a:rPr lang="en-GB" sz="2400" dirty="0">
                <a:solidFill>
                  <a:srgbClr val="C00000"/>
                </a:solidFill>
              </a:rPr>
              <a:t>member functions </a:t>
            </a:r>
            <a:r>
              <a:rPr lang="en-GB" sz="2400" dirty="0"/>
              <a:t>(methods) into a single unit, following the principles of object-oriented programming (OOP), such as </a:t>
            </a:r>
            <a:r>
              <a:rPr lang="en-GB" sz="2400" dirty="0">
                <a:solidFill>
                  <a:srgbClr val="0070C0"/>
                </a:solidFill>
              </a:rPr>
              <a:t>encapsulation, abstraction, inheritance, and polymorphism</a:t>
            </a:r>
            <a:r>
              <a:rPr lang="en-GB" sz="2400" dirty="0"/>
              <a:t>.</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141</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Rectangle 6"/>
          <p:cNvSpPr/>
          <p:nvPr/>
        </p:nvSpPr>
        <p:spPr>
          <a:xfrm>
            <a:off x="450567" y="3590221"/>
            <a:ext cx="6112041" cy="2751522"/>
          </a:xfrm>
          <a:prstGeom prst="rect">
            <a:avLst/>
          </a:prstGeom>
        </p:spPr>
        <p:txBody>
          <a:bodyPr wrap="square">
            <a:spAutoFit/>
          </a:bodyPr>
          <a:lstStyle/>
          <a:p>
            <a:pPr marL="342900" indent="-342900">
              <a:buFont typeface="Wingdings" panose="05000000000000000000" pitchFamily="2" charset="2"/>
              <a:buChar char="Ø"/>
            </a:pPr>
            <a:r>
              <a:rPr lang="en-GB" dirty="0"/>
              <a:t> </a:t>
            </a:r>
            <a:r>
              <a:rPr lang="en-GB" b="1" dirty="0"/>
              <a:t>Class: </a:t>
            </a:r>
            <a:r>
              <a:rPr lang="en-GB" dirty="0"/>
              <a:t>Defines a new data type that groups data members (attributes) and member functions (methods).</a:t>
            </a:r>
          </a:p>
          <a:p>
            <a:pPr marL="342900" indent="-342900">
              <a:buFont typeface="Wingdings" panose="05000000000000000000" pitchFamily="2" charset="2"/>
              <a:buChar char="Ø"/>
            </a:pPr>
            <a:r>
              <a:rPr lang="en-GB" b="1" dirty="0"/>
              <a:t>Object: </a:t>
            </a:r>
            <a:r>
              <a:rPr lang="en-GB" dirty="0"/>
              <a:t>An instance of a class. A class is like a blueprint, and an object is a concrete instance of that </a:t>
            </a:r>
            <a:r>
              <a:rPr lang="en-GB" dirty="0">
                <a:solidFill>
                  <a:srgbClr val="0070C0"/>
                </a:solidFill>
              </a:rPr>
              <a:t>blueprint</a:t>
            </a:r>
            <a:r>
              <a:rPr lang="en-GB" dirty="0"/>
              <a:t>.</a:t>
            </a:r>
          </a:p>
          <a:p>
            <a:pPr marL="342900" indent="-342900">
              <a:buFont typeface="Wingdings" panose="05000000000000000000" pitchFamily="2" charset="2"/>
              <a:buChar char="Ø"/>
            </a:pPr>
            <a:r>
              <a:rPr lang="en-GB" b="1" dirty="0"/>
              <a:t>Access </a:t>
            </a:r>
            <a:r>
              <a:rPr lang="en-GB" b="1" dirty="0" err="1"/>
              <a:t>Specifiers</a:t>
            </a:r>
            <a:r>
              <a:rPr lang="en-GB" b="1" dirty="0"/>
              <a:t>: </a:t>
            </a:r>
            <a:r>
              <a:rPr lang="en-GB" dirty="0">
                <a:solidFill>
                  <a:srgbClr val="0070C0"/>
                </a:solidFill>
              </a:rPr>
              <a:t>public, private, and protected </a:t>
            </a:r>
            <a:r>
              <a:rPr lang="en-GB" dirty="0"/>
              <a:t>control the visibility of members.</a:t>
            </a:r>
          </a:p>
        </p:txBody>
      </p:sp>
      <p:pic>
        <p:nvPicPr>
          <p:cNvPr id="8" name="Picture 7"/>
          <p:cNvPicPr>
            <a:picLocks noChangeAspect="1"/>
          </p:cNvPicPr>
          <p:nvPr/>
        </p:nvPicPr>
        <p:blipFill>
          <a:blip r:embed="rId3"/>
          <a:stretch>
            <a:fillRect/>
          </a:stretch>
        </p:blipFill>
        <p:spPr>
          <a:xfrm>
            <a:off x="6850559" y="1848739"/>
            <a:ext cx="5036641" cy="4493004"/>
          </a:xfrm>
          <a:prstGeom prst="rect">
            <a:avLst/>
          </a:prstGeom>
        </p:spPr>
      </p:pic>
    </p:spTree>
    <p:extLst>
      <p:ext uri="{BB962C8B-B14F-4D97-AF65-F5344CB8AC3E}">
        <p14:creationId xmlns:p14="http://schemas.microsoft.com/office/powerpoint/2010/main" val="39793409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class declaration</a:t>
            </a:r>
            <a:endParaRPr lang="en-US" sz="4800" dirty="0">
              <a:solidFill>
                <a:srgbClr val="002060"/>
              </a:solidFill>
            </a:endParaRPr>
          </a:p>
        </p:txBody>
      </p:sp>
      <p:sp>
        <p:nvSpPr>
          <p:cNvPr id="3" name="Content Placeholder 2"/>
          <p:cNvSpPr>
            <a:spLocks noGrp="1"/>
          </p:cNvSpPr>
          <p:nvPr>
            <p:ph idx="1"/>
          </p:nvPr>
        </p:nvSpPr>
        <p:spPr>
          <a:xfrm>
            <a:off x="577517" y="2054846"/>
            <a:ext cx="5794407" cy="3989819"/>
          </a:xfrm>
          <a:noFill/>
        </p:spPr>
        <p:txBody>
          <a:bodyPr>
            <a:normAutofit/>
          </a:bodyPr>
          <a:lstStyle/>
          <a:p>
            <a:pPr algn="just">
              <a:lnSpc>
                <a:spcPct val="100000"/>
              </a:lnSpc>
              <a:buFont typeface="Wingdings" panose="05000000000000000000" pitchFamily="2" charset="2"/>
              <a:buChar char="Ø"/>
            </a:pPr>
            <a:r>
              <a:rPr lang="en-GB" sz="2800" dirty="0"/>
              <a:t>In C++, a class declaration inside a header file typically defines the blueprint for an object, and the function definitions can be placed outside the class declaration. </a:t>
            </a:r>
          </a:p>
          <a:p>
            <a:pPr algn="just">
              <a:lnSpc>
                <a:spcPct val="100000"/>
              </a:lnSpc>
              <a:buFont typeface="Wingdings" panose="05000000000000000000" pitchFamily="2" charset="2"/>
              <a:buChar char="Ø"/>
            </a:pPr>
            <a:r>
              <a:rPr lang="en-GB" sz="2800" dirty="0"/>
              <a:t>Here's the syntax for declaring a class and defining its member functions inside the class.</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142</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3"/>
          <a:stretch>
            <a:fillRect/>
          </a:stretch>
        </p:blipFill>
        <p:spPr>
          <a:xfrm>
            <a:off x="6824312" y="2521819"/>
            <a:ext cx="4825022" cy="3262963"/>
          </a:xfrm>
          <a:prstGeom prst="rect">
            <a:avLst/>
          </a:prstGeom>
        </p:spPr>
      </p:pic>
    </p:spTree>
    <p:extLst>
      <p:ext uri="{BB962C8B-B14F-4D97-AF65-F5344CB8AC3E}">
        <p14:creationId xmlns:p14="http://schemas.microsoft.com/office/powerpoint/2010/main" val="28588041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471" y="584989"/>
            <a:ext cx="9806940" cy="1118684"/>
          </a:xfrm>
        </p:spPr>
        <p:txBody>
          <a:bodyPr>
            <a:normAutofit/>
          </a:bodyPr>
          <a:lstStyle/>
          <a:p>
            <a:pPr algn="ctr"/>
            <a:r>
              <a:rPr lang="en-GB" sz="4800" dirty="0"/>
              <a:t>Member Functions Inside the Class</a:t>
            </a:r>
            <a:endParaRPr lang="en-US" sz="4800" dirty="0">
              <a:solidFill>
                <a:srgbClr val="002060"/>
              </a:solidFill>
            </a:endParaRPr>
          </a:p>
        </p:txBody>
      </p:sp>
      <p:sp>
        <p:nvSpPr>
          <p:cNvPr id="3" name="Content Placeholder 2"/>
          <p:cNvSpPr>
            <a:spLocks noGrp="1"/>
          </p:cNvSpPr>
          <p:nvPr>
            <p:ph idx="1"/>
          </p:nvPr>
        </p:nvSpPr>
        <p:spPr>
          <a:xfrm>
            <a:off x="577518" y="2054846"/>
            <a:ext cx="5996538" cy="4057196"/>
          </a:xfrm>
          <a:noFill/>
        </p:spPr>
        <p:txBody>
          <a:bodyPr>
            <a:normAutofit/>
          </a:bodyPr>
          <a:lstStyle/>
          <a:p>
            <a:pPr algn="just">
              <a:lnSpc>
                <a:spcPct val="100000"/>
              </a:lnSpc>
              <a:buFont typeface="Wingdings" panose="05000000000000000000" pitchFamily="2" charset="2"/>
              <a:buChar char="Ø"/>
            </a:pPr>
            <a:r>
              <a:rPr lang="en-GB" sz="2800" dirty="0"/>
              <a:t>In C++, me</a:t>
            </a:r>
            <a:r>
              <a:rPr lang="en-GB" sz="2800" dirty="0">
                <a:solidFill>
                  <a:srgbClr val="0070C0"/>
                </a:solidFill>
              </a:rPr>
              <a:t>m</a:t>
            </a:r>
            <a:r>
              <a:rPr lang="en-GB" sz="2800" dirty="0"/>
              <a:t>ber </a:t>
            </a:r>
            <a:r>
              <a:rPr lang="en-GB" sz="2800" dirty="0">
                <a:solidFill>
                  <a:srgbClr val="0070C0"/>
                </a:solidFill>
              </a:rPr>
              <a:t>functions</a:t>
            </a:r>
            <a:r>
              <a:rPr lang="en-GB" sz="2800" dirty="0"/>
              <a:t> can be defined inside the class, and when defined this way, they are </a:t>
            </a:r>
            <a:r>
              <a:rPr lang="en-GB" sz="2800" dirty="0">
                <a:solidFill>
                  <a:srgbClr val="0070C0"/>
                </a:solidFill>
              </a:rPr>
              <a:t>implicitly</a:t>
            </a:r>
            <a:r>
              <a:rPr lang="en-GB" sz="2800" dirty="0"/>
              <a:t> treated as inline functions. </a:t>
            </a:r>
          </a:p>
          <a:p>
            <a:pPr algn="just">
              <a:lnSpc>
                <a:spcPct val="100000"/>
              </a:lnSpc>
              <a:buFont typeface="Wingdings" panose="05000000000000000000" pitchFamily="2" charset="2"/>
              <a:buChar char="Ø"/>
            </a:pPr>
            <a:r>
              <a:rPr lang="en-GB" sz="2800" dirty="0"/>
              <a:t>A member </a:t>
            </a:r>
            <a:r>
              <a:rPr lang="en-GB" sz="2800" dirty="0">
                <a:solidFill>
                  <a:srgbClr val="0070C0"/>
                </a:solidFill>
              </a:rPr>
              <a:t>function</a:t>
            </a:r>
            <a:r>
              <a:rPr lang="en-GB" sz="2800" dirty="0"/>
              <a:t> is a function that operates on an instance (object) of a </a:t>
            </a:r>
            <a:r>
              <a:rPr lang="en-GB" sz="2800" dirty="0">
                <a:solidFill>
                  <a:srgbClr val="0070C0"/>
                </a:solidFill>
              </a:rPr>
              <a:t>class</a:t>
            </a:r>
            <a:r>
              <a:rPr lang="en-GB" sz="2800" dirty="0"/>
              <a:t> and has access to the data </a:t>
            </a:r>
            <a:r>
              <a:rPr lang="en-GB" sz="2800" dirty="0">
                <a:solidFill>
                  <a:srgbClr val="0070C0"/>
                </a:solidFill>
              </a:rPr>
              <a:t>members</a:t>
            </a:r>
            <a:r>
              <a:rPr lang="en-GB" sz="2800" dirty="0"/>
              <a:t> of the class.</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143</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3"/>
          <a:stretch>
            <a:fillRect/>
          </a:stretch>
        </p:blipFill>
        <p:spPr>
          <a:xfrm>
            <a:off x="6801433" y="2451924"/>
            <a:ext cx="5008765" cy="3263039"/>
          </a:xfrm>
          <a:prstGeom prst="rect">
            <a:avLst/>
          </a:prstGeom>
        </p:spPr>
      </p:pic>
    </p:spTree>
    <p:extLst>
      <p:ext uri="{BB962C8B-B14F-4D97-AF65-F5344CB8AC3E}">
        <p14:creationId xmlns:p14="http://schemas.microsoft.com/office/powerpoint/2010/main" val="14331179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471" y="584989"/>
            <a:ext cx="9806940" cy="1118684"/>
          </a:xfrm>
        </p:spPr>
        <p:txBody>
          <a:bodyPr>
            <a:normAutofit fontScale="90000"/>
          </a:bodyPr>
          <a:lstStyle/>
          <a:p>
            <a:pPr algn="ctr"/>
            <a:r>
              <a:rPr lang="en-GB" sz="4800" dirty="0"/>
              <a:t>Member Functions Outside </a:t>
            </a:r>
            <a:br>
              <a:rPr lang="en-GB" sz="4800" dirty="0"/>
            </a:br>
            <a:r>
              <a:rPr lang="en-GB" sz="4800" dirty="0"/>
              <a:t>The Class </a:t>
            </a:r>
            <a:endParaRPr lang="en-US" sz="4800" dirty="0">
              <a:solidFill>
                <a:srgbClr val="002060"/>
              </a:solidFill>
            </a:endParaRPr>
          </a:p>
        </p:txBody>
      </p:sp>
      <p:sp>
        <p:nvSpPr>
          <p:cNvPr id="3" name="Content Placeholder 2"/>
          <p:cNvSpPr>
            <a:spLocks noGrp="1"/>
          </p:cNvSpPr>
          <p:nvPr>
            <p:ph idx="1"/>
          </p:nvPr>
        </p:nvSpPr>
        <p:spPr>
          <a:xfrm>
            <a:off x="577517" y="2054846"/>
            <a:ext cx="5130264" cy="2671158"/>
          </a:xfrm>
          <a:noFill/>
        </p:spPr>
        <p:txBody>
          <a:bodyPr>
            <a:normAutofit fontScale="92500"/>
          </a:bodyPr>
          <a:lstStyle/>
          <a:p>
            <a:pPr algn="just">
              <a:lnSpc>
                <a:spcPct val="100000"/>
              </a:lnSpc>
              <a:buFont typeface="Wingdings" panose="05000000000000000000" pitchFamily="2" charset="2"/>
              <a:buChar char="Ø"/>
            </a:pPr>
            <a:r>
              <a:rPr lang="en-GB" sz="2800" dirty="0"/>
              <a:t>In C++, you can declare member functions outside the class definition by providing their declarations within the class and defining them outside the class using the scope resolution operator (::)</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144</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3"/>
          <a:stretch>
            <a:fillRect/>
          </a:stretch>
        </p:blipFill>
        <p:spPr>
          <a:xfrm>
            <a:off x="827774" y="5077177"/>
            <a:ext cx="4658625" cy="1142779"/>
          </a:xfrm>
          <a:prstGeom prst="rect">
            <a:avLst/>
          </a:prstGeom>
        </p:spPr>
      </p:pic>
      <p:pic>
        <p:nvPicPr>
          <p:cNvPr id="8" name="Picture 7"/>
          <p:cNvPicPr>
            <a:picLocks noChangeAspect="1"/>
          </p:cNvPicPr>
          <p:nvPr/>
        </p:nvPicPr>
        <p:blipFill>
          <a:blip r:embed="rId4"/>
          <a:stretch>
            <a:fillRect/>
          </a:stretch>
        </p:blipFill>
        <p:spPr>
          <a:xfrm>
            <a:off x="5983906" y="2048142"/>
            <a:ext cx="5829300" cy="4067175"/>
          </a:xfrm>
          <a:prstGeom prst="rect">
            <a:avLst/>
          </a:prstGeom>
        </p:spPr>
      </p:pic>
    </p:spTree>
    <p:extLst>
      <p:ext uri="{BB962C8B-B14F-4D97-AF65-F5344CB8AC3E}">
        <p14:creationId xmlns:p14="http://schemas.microsoft.com/office/powerpoint/2010/main" val="19025976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471" y="584989"/>
            <a:ext cx="9806940" cy="1118684"/>
          </a:xfrm>
        </p:spPr>
        <p:txBody>
          <a:bodyPr>
            <a:normAutofit/>
          </a:bodyPr>
          <a:lstStyle/>
          <a:p>
            <a:pPr algn="ctr">
              <a:lnSpc>
                <a:spcPct val="100000"/>
              </a:lnSpc>
            </a:pPr>
            <a:r>
              <a:rPr lang="en-GB" sz="4800" dirty="0"/>
              <a:t>class object </a:t>
            </a:r>
          </a:p>
        </p:txBody>
      </p:sp>
      <p:sp>
        <p:nvSpPr>
          <p:cNvPr id="3" name="Content Placeholder 2"/>
          <p:cNvSpPr>
            <a:spLocks noGrp="1"/>
          </p:cNvSpPr>
          <p:nvPr>
            <p:ph idx="1"/>
          </p:nvPr>
        </p:nvSpPr>
        <p:spPr>
          <a:xfrm>
            <a:off x="614381" y="1867301"/>
            <a:ext cx="4891270" cy="4235116"/>
          </a:xfrm>
          <a:solidFill>
            <a:schemeClr val="tx1">
              <a:lumMod val="10000"/>
              <a:lumOff val="90000"/>
            </a:schemeClr>
          </a:solidFill>
        </p:spPr>
        <p:txBody>
          <a:bodyPr>
            <a:normAutofit/>
          </a:bodyPr>
          <a:lstStyle/>
          <a:p>
            <a:pPr algn="just">
              <a:lnSpc>
                <a:spcPct val="100000"/>
              </a:lnSpc>
              <a:buFont typeface="Wingdings" panose="05000000000000000000" pitchFamily="2" charset="2"/>
              <a:buChar char="Ø"/>
            </a:pPr>
            <a:r>
              <a:rPr lang="en-GB" sz="2800" dirty="0">
                <a:solidFill>
                  <a:schemeClr val="tx1"/>
                </a:solidFill>
              </a:rPr>
              <a:t>In C++, a class object is an instance of a class. When you create an object, memory is allocated for it, and you can access its members (variables and functions) based on the access </a:t>
            </a:r>
            <a:r>
              <a:rPr lang="en-GB" sz="2800" dirty="0" err="1">
                <a:solidFill>
                  <a:schemeClr val="tx1"/>
                </a:solidFill>
              </a:rPr>
              <a:t>specifiers</a:t>
            </a:r>
            <a:r>
              <a:rPr lang="en-GB" sz="2800" dirty="0">
                <a:solidFill>
                  <a:schemeClr val="tx1"/>
                </a:solidFill>
              </a:rPr>
              <a:t> (public, private, protected) defined in the class.</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145</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3"/>
          <a:stretch>
            <a:fillRect/>
          </a:stretch>
        </p:blipFill>
        <p:spPr>
          <a:xfrm>
            <a:off x="5663181" y="1867301"/>
            <a:ext cx="6060390" cy="4361329"/>
          </a:xfrm>
          <a:prstGeom prst="rect">
            <a:avLst/>
          </a:prstGeom>
        </p:spPr>
      </p:pic>
    </p:spTree>
    <p:extLst>
      <p:ext uri="{BB962C8B-B14F-4D97-AF65-F5344CB8AC3E}">
        <p14:creationId xmlns:p14="http://schemas.microsoft.com/office/powerpoint/2010/main" val="27250388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fontScale="90000"/>
          </a:bodyPr>
          <a:lstStyle/>
          <a:p>
            <a:pPr algn="ctr"/>
            <a:r>
              <a:rPr lang="en-GB" sz="8000" dirty="0"/>
              <a:t>Data Hiding And Encapsulation</a:t>
            </a:r>
            <a:br>
              <a:rPr lang="en-GB" sz="8000" dirty="0"/>
            </a:br>
            <a:r>
              <a:rPr lang="en-GB" dirty="0">
                <a:solidFill>
                  <a:srgbClr val="C00000"/>
                </a:solidFill>
              </a:rPr>
              <a:t>week-10</a:t>
            </a:r>
            <a:endParaRPr lang="en-GB" sz="8000" dirty="0">
              <a:solidFill>
                <a:srgbClr val="C00000"/>
              </a:solidFill>
              <a:cs typeface="Times New Roman" panose="02020603050405020304" pitchFamily="18" charset="0"/>
            </a:endParaRPr>
          </a:p>
        </p:txBody>
      </p:sp>
      <p:pic>
        <p:nvPicPr>
          <p:cNvPr id="3" name="Picture 2"/>
          <p:cNvPicPr>
            <a:picLocks noChangeAspect="1"/>
          </p:cNvPicPr>
          <p:nvPr/>
        </p:nvPicPr>
        <p:blipFill rotWithShape="1">
          <a:blip r:embed="rId2"/>
          <a:srcRect l="25876" t="5891" r="22296" b="23566"/>
          <a:stretch/>
        </p:blipFill>
        <p:spPr>
          <a:xfrm>
            <a:off x="9845451" y="1217596"/>
            <a:ext cx="1829992" cy="2490821"/>
          </a:xfrm>
          <a:prstGeom prst="rect">
            <a:avLst/>
          </a:prstGeom>
        </p:spPr>
      </p:pic>
    </p:spTree>
    <p:extLst>
      <p:ext uri="{BB962C8B-B14F-4D97-AF65-F5344CB8AC3E}">
        <p14:creationId xmlns:p14="http://schemas.microsoft.com/office/powerpoint/2010/main" val="11215925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471" y="584989"/>
            <a:ext cx="9806940" cy="1118684"/>
          </a:xfrm>
        </p:spPr>
        <p:txBody>
          <a:bodyPr>
            <a:normAutofit/>
          </a:bodyPr>
          <a:lstStyle/>
          <a:p>
            <a:pPr algn="ctr"/>
            <a:r>
              <a:rPr lang="en-GB" sz="4800" dirty="0"/>
              <a:t>Encapsulation</a:t>
            </a:r>
            <a:endParaRPr lang="en-US" sz="4800" dirty="0">
              <a:solidFill>
                <a:srgbClr val="002060"/>
              </a:solidFill>
            </a:endParaRPr>
          </a:p>
        </p:txBody>
      </p:sp>
      <p:sp>
        <p:nvSpPr>
          <p:cNvPr id="3" name="Content Placeholder 2"/>
          <p:cNvSpPr>
            <a:spLocks noGrp="1"/>
          </p:cNvSpPr>
          <p:nvPr>
            <p:ph idx="1"/>
          </p:nvPr>
        </p:nvSpPr>
        <p:spPr>
          <a:xfrm>
            <a:off x="577517" y="1953928"/>
            <a:ext cx="8932243" cy="4292868"/>
          </a:xfrm>
          <a:noFill/>
        </p:spPr>
        <p:txBody>
          <a:bodyPr>
            <a:normAutofit fontScale="77500" lnSpcReduction="20000"/>
          </a:bodyPr>
          <a:lstStyle/>
          <a:p>
            <a:pPr algn="just">
              <a:lnSpc>
                <a:spcPct val="100000"/>
              </a:lnSpc>
              <a:buFont typeface="Wingdings" panose="05000000000000000000" pitchFamily="2" charset="2"/>
              <a:buChar char="Ø"/>
            </a:pPr>
            <a:r>
              <a:rPr lang="en-GB" sz="2800" dirty="0">
                <a:solidFill>
                  <a:srgbClr val="0070C0"/>
                </a:solidFill>
              </a:rPr>
              <a:t>Encapsulation</a:t>
            </a:r>
            <a:r>
              <a:rPr lang="en-GB" sz="2800" dirty="0"/>
              <a:t> is a broader concept that involves bundling the data (attributes) and the methods (functions) that operate on that </a:t>
            </a:r>
            <a:r>
              <a:rPr lang="en-GB" sz="2800" dirty="0">
                <a:solidFill>
                  <a:srgbClr val="0070C0"/>
                </a:solidFill>
              </a:rPr>
              <a:t>data</a:t>
            </a:r>
            <a:r>
              <a:rPr lang="en-GB" sz="2800" dirty="0"/>
              <a:t> into a single unit, called a class. </a:t>
            </a:r>
          </a:p>
          <a:p>
            <a:pPr algn="just">
              <a:lnSpc>
                <a:spcPct val="100000"/>
              </a:lnSpc>
              <a:buFont typeface="Wingdings" panose="05000000000000000000" pitchFamily="2" charset="2"/>
              <a:buChar char="Ø"/>
            </a:pPr>
            <a:r>
              <a:rPr lang="en-GB" sz="2800" dirty="0"/>
              <a:t>It is the mechanism of </a:t>
            </a:r>
            <a:r>
              <a:rPr lang="en-GB" sz="2800" dirty="0">
                <a:solidFill>
                  <a:srgbClr val="0070C0"/>
                </a:solidFill>
              </a:rPr>
              <a:t>restricting</a:t>
            </a:r>
            <a:r>
              <a:rPr lang="en-GB" sz="2800" dirty="0"/>
              <a:t> access to some of the object's components and only exposing necessary functionalities.</a:t>
            </a:r>
          </a:p>
          <a:p>
            <a:pPr algn="just">
              <a:lnSpc>
                <a:spcPct val="100000"/>
              </a:lnSpc>
              <a:buFont typeface="Wingdings" panose="05000000000000000000" pitchFamily="2" charset="2"/>
              <a:buChar char="Ø"/>
            </a:pPr>
            <a:r>
              <a:rPr lang="en-GB" sz="2800" dirty="0"/>
              <a:t>To achieve data abstraction by providing a public </a:t>
            </a:r>
            <a:r>
              <a:rPr lang="en-GB" sz="2800" dirty="0">
                <a:solidFill>
                  <a:srgbClr val="0070C0"/>
                </a:solidFill>
              </a:rPr>
              <a:t>interface</a:t>
            </a:r>
            <a:r>
              <a:rPr lang="en-GB" sz="2800" dirty="0"/>
              <a:t> to interact with the object's data, while keeping the actual data and internal workings hidden.</a:t>
            </a:r>
          </a:p>
          <a:p>
            <a:pPr algn="just">
              <a:lnSpc>
                <a:spcPct val="100000"/>
              </a:lnSpc>
              <a:buFont typeface="Wingdings" panose="05000000000000000000" pitchFamily="2" charset="2"/>
              <a:buChar char="Ø"/>
            </a:pPr>
            <a:r>
              <a:rPr lang="en-GB" sz="2800" dirty="0"/>
              <a:t>By using </a:t>
            </a:r>
            <a:r>
              <a:rPr lang="en-GB" sz="2800" dirty="0">
                <a:solidFill>
                  <a:srgbClr val="0070C0"/>
                </a:solidFill>
              </a:rPr>
              <a:t>private</a:t>
            </a:r>
            <a:r>
              <a:rPr lang="en-GB" sz="2800" dirty="0"/>
              <a:t>, </a:t>
            </a:r>
            <a:r>
              <a:rPr lang="en-GB" sz="2800" dirty="0">
                <a:solidFill>
                  <a:srgbClr val="0070C0"/>
                </a:solidFill>
              </a:rPr>
              <a:t>protected</a:t>
            </a:r>
            <a:r>
              <a:rPr lang="en-GB" sz="2800" dirty="0"/>
              <a:t>, and public access </a:t>
            </a:r>
            <a:r>
              <a:rPr lang="en-GB" sz="2800" dirty="0" err="1"/>
              <a:t>specifiers</a:t>
            </a:r>
            <a:r>
              <a:rPr lang="en-GB" sz="2800" dirty="0"/>
              <a:t> to control the visibility and </a:t>
            </a:r>
            <a:r>
              <a:rPr lang="en-GB" sz="2800" dirty="0">
                <a:solidFill>
                  <a:srgbClr val="0070C0"/>
                </a:solidFill>
              </a:rPr>
              <a:t>accessibility</a:t>
            </a:r>
            <a:r>
              <a:rPr lang="en-GB" sz="2800" dirty="0"/>
              <a:t> of data and functions inside a class. </a:t>
            </a:r>
          </a:p>
          <a:p>
            <a:pPr algn="just">
              <a:lnSpc>
                <a:spcPct val="100000"/>
              </a:lnSpc>
              <a:buFont typeface="Wingdings" panose="05000000000000000000" pitchFamily="2" charset="2"/>
              <a:buChar char="Ø"/>
            </a:pPr>
            <a:r>
              <a:rPr lang="en-GB" sz="2800" dirty="0"/>
              <a:t>The class acts as a </a:t>
            </a:r>
            <a:r>
              <a:rPr lang="en-GB" sz="2800" dirty="0">
                <a:solidFill>
                  <a:srgbClr val="0070C0"/>
                </a:solidFill>
              </a:rPr>
              <a:t>protective</a:t>
            </a:r>
            <a:r>
              <a:rPr lang="en-GB" sz="2800" dirty="0"/>
              <a:t> capsule that hides its data, while allowing controlled access via public methods.</a:t>
            </a:r>
          </a:p>
          <a:p>
            <a:pPr algn="just">
              <a:lnSpc>
                <a:spcPct val="100000"/>
              </a:lnSpc>
              <a:buFont typeface="Wingdings" panose="05000000000000000000" pitchFamily="2" charset="2"/>
              <a:buChar char="Ø"/>
            </a:pPr>
            <a:endParaRPr lang="en-GB" sz="2800" dirty="0">
              <a:solidFill>
                <a:srgbClr val="0070C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147</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rotWithShape="1">
          <a:blip r:embed="rId3"/>
          <a:srcRect l="25876" t="5891" r="22296" b="23566"/>
          <a:stretch/>
        </p:blipFill>
        <p:spPr>
          <a:xfrm>
            <a:off x="9652947" y="2290813"/>
            <a:ext cx="2227562" cy="3031958"/>
          </a:xfrm>
          <a:prstGeom prst="rect">
            <a:avLst/>
          </a:prstGeom>
        </p:spPr>
      </p:pic>
    </p:spTree>
    <p:extLst>
      <p:ext uri="{BB962C8B-B14F-4D97-AF65-F5344CB8AC3E}">
        <p14:creationId xmlns:p14="http://schemas.microsoft.com/office/powerpoint/2010/main" val="5939389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471" y="584989"/>
            <a:ext cx="9806940" cy="1118684"/>
          </a:xfrm>
        </p:spPr>
        <p:txBody>
          <a:bodyPr>
            <a:normAutofit/>
          </a:bodyPr>
          <a:lstStyle/>
          <a:p>
            <a:pPr algn="ctr"/>
            <a:r>
              <a:rPr lang="en-GB" sz="4800" dirty="0"/>
              <a:t>data hiding</a:t>
            </a:r>
            <a:endParaRPr lang="en-US" sz="4800" dirty="0">
              <a:solidFill>
                <a:srgbClr val="002060"/>
              </a:solidFill>
            </a:endParaRPr>
          </a:p>
        </p:txBody>
      </p:sp>
      <p:sp>
        <p:nvSpPr>
          <p:cNvPr id="3" name="Content Placeholder 2"/>
          <p:cNvSpPr>
            <a:spLocks noGrp="1"/>
          </p:cNvSpPr>
          <p:nvPr>
            <p:ph idx="1"/>
          </p:nvPr>
        </p:nvSpPr>
        <p:spPr>
          <a:xfrm>
            <a:off x="577517" y="2054846"/>
            <a:ext cx="5717405" cy="3402678"/>
          </a:xfrm>
          <a:solidFill>
            <a:schemeClr val="tx1">
              <a:lumMod val="10000"/>
              <a:lumOff val="90000"/>
            </a:schemeClr>
          </a:solidFill>
        </p:spPr>
        <p:txBody>
          <a:bodyPr>
            <a:normAutofit/>
          </a:bodyPr>
          <a:lstStyle/>
          <a:p>
            <a:pPr algn="just">
              <a:lnSpc>
                <a:spcPct val="100000"/>
              </a:lnSpc>
              <a:buFont typeface="Wingdings" panose="05000000000000000000" pitchFamily="2" charset="2"/>
              <a:buChar char="Ø"/>
            </a:pPr>
            <a:r>
              <a:rPr lang="en-GB" sz="2800" dirty="0"/>
              <a:t>In C++, data hiding is a key concept in object-oriented programming, achieved by controlling access to the members (</a:t>
            </a:r>
            <a:r>
              <a:rPr lang="en-GB" sz="2800" dirty="0">
                <a:solidFill>
                  <a:srgbClr val="0070C0"/>
                </a:solidFill>
              </a:rPr>
              <a:t>data and functions</a:t>
            </a:r>
            <a:r>
              <a:rPr lang="en-GB" sz="2800" dirty="0"/>
              <a:t>) of a class. </a:t>
            </a:r>
          </a:p>
          <a:p>
            <a:pPr algn="just">
              <a:lnSpc>
                <a:spcPct val="100000"/>
              </a:lnSpc>
              <a:buFont typeface="Wingdings" panose="05000000000000000000" pitchFamily="2" charset="2"/>
              <a:buChar char="Ø"/>
            </a:pPr>
            <a:r>
              <a:rPr lang="en-GB" sz="2800" dirty="0"/>
              <a:t>This is done using access </a:t>
            </a:r>
            <a:r>
              <a:rPr lang="en-GB" sz="2800" dirty="0" err="1"/>
              <a:t>specifiers</a:t>
            </a:r>
            <a:r>
              <a:rPr lang="en-GB" sz="2800" dirty="0"/>
              <a:t> like </a:t>
            </a:r>
            <a:r>
              <a:rPr lang="en-GB" sz="2800" dirty="0">
                <a:solidFill>
                  <a:srgbClr val="0070C0"/>
                </a:solidFill>
              </a:rPr>
              <a:t>private, protected, and public.</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148</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3">
            <a:duotone>
              <a:schemeClr val="accent3">
                <a:shade val="45000"/>
                <a:satMod val="135000"/>
              </a:schemeClr>
              <a:prstClr val="white"/>
            </a:duotone>
          </a:blip>
          <a:stretch>
            <a:fillRect/>
          </a:stretch>
        </p:blipFill>
        <p:spPr>
          <a:xfrm>
            <a:off x="6472739" y="2054846"/>
            <a:ext cx="5142826" cy="3402678"/>
          </a:xfrm>
          <a:prstGeom prst="rect">
            <a:avLst/>
          </a:prstGeom>
        </p:spPr>
      </p:pic>
    </p:spTree>
    <p:extLst>
      <p:ext uri="{BB962C8B-B14F-4D97-AF65-F5344CB8AC3E}">
        <p14:creationId xmlns:p14="http://schemas.microsoft.com/office/powerpoint/2010/main" val="8876866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471" y="584989"/>
            <a:ext cx="9806940" cy="1118684"/>
          </a:xfrm>
        </p:spPr>
        <p:txBody>
          <a:bodyPr>
            <a:normAutofit/>
          </a:bodyPr>
          <a:lstStyle/>
          <a:p>
            <a:pPr algn="ctr"/>
            <a:r>
              <a:rPr lang="en-GB" sz="4800" dirty="0"/>
              <a:t>data hiding cont.</a:t>
            </a:r>
            <a:endParaRPr lang="en-US" sz="4800" dirty="0">
              <a:solidFill>
                <a:srgbClr val="002060"/>
              </a:solidFill>
            </a:endParaRPr>
          </a:p>
        </p:txBody>
      </p:sp>
      <p:sp>
        <p:nvSpPr>
          <p:cNvPr id="3" name="Content Placeholder 2"/>
          <p:cNvSpPr>
            <a:spLocks noGrp="1"/>
          </p:cNvSpPr>
          <p:nvPr>
            <p:ph idx="1"/>
          </p:nvPr>
        </p:nvSpPr>
        <p:spPr>
          <a:xfrm>
            <a:off x="577517" y="2054846"/>
            <a:ext cx="5717405" cy="3402678"/>
          </a:xfrm>
          <a:solidFill>
            <a:schemeClr val="tx1">
              <a:lumMod val="10000"/>
              <a:lumOff val="90000"/>
            </a:schemeClr>
          </a:solidFill>
        </p:spPr>
        <p:txBody>
          <a:bodyPr>
            <a:normAutofit/>
          </a:bodyPr>
          <a:lstStyle/>
          <a:p>
            <a:pPr algn="just">
              <a:lnSpc>
                <a:spcPct val="100000"/>
              </a:lnSpc>
              <a:buFont typeface="Wingdings" panose="05000000000000000000" pitchFamily="2" charset="2"/>
              <a:buChar char="Ø"/>
            </a:pPr>
            <a:r>
              <a:rPr lang="en-GB" sz="2800" dirty="0"/>
              <a:t>Private members are accessible only within the class itself, and not from outside. </a:t>
            </a:r>
          </a:p>
          <a:p>
            <a:pPr algn="just">
              <a:lnSpc>
                <a:spcPct val="100000"/>
              </a:lnSpc>
              <a:buFont typeface="Wingdings" panose="05000000000000000000" pitchFamily="2" charset="2"/>
              <a:buChar char="Ø"/>
            </a:pPr>
            <a:r>
              <a:rPr lang="en-GB" sz="2800" dirty="0"/>
              <a:t>This ensures that the internal implementation details of the class are hidden from the user, protecting the integrity of the data.</a:t>
            </a:r>
          </a:p>
          <a:p>
            <a:pPr algn="just">
              <a:lnSpc>
                <a:spcPct val="100000"/>
              </a:lnSpc>
              <a:buFont typeface="Wingdings" panose="05000000000000000000" pitchFamily="2" charset="2"/>
              <a:buChar char="Ø"/>
            </a:pPr>
            <a:endParaRPr lang="en-GB" sz="2800" dirty="0">
              <a:solidFill>
                <a:srgbClr val="0070C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149</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3">
            <a:duotone>
              <a:schemeClr val="accent3">
                <a:shade val="45000"/>
                <a:satMod val="135000"/>
              </a:schemeClr>
              <a:prstClr val="white"/>
            </a:duotone>
          </a:blip>
          <a:stretch>
            <a:fillRect/>
          </a:stretch>
        </p:blipFill>
        <p:spPr>
          <a:xfrm>
            <a:off x="6472739" y="2054846"/>
            <a:ext cx="5142826" cy="3402678"/>
          </a:xfrm>
          <a:prstGeom prst="rect">
            <a:avLst/>
          </a:prstGeom>
        </p:spPr>
      </p:pic>
    </p:spTree>
    <p:extLst>
      <p:ext uri="{BB962C8B-B14F-4D97-AF65-F5344CB8AC3E}">
        <p14:creationId xmlns:p14="http://schemas.microsoft.com/office/powerpoint/2010/main" val="18887014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471" y="584989"/>
            <a:ext cx="9806940" cy="1118684"/>
          </a:xfrm>
        </p:spPr>
        <p:txBody>
          <a:bodyPr>
            <a:normAutofit/>
          </a:bodyPr>
          <a:lstStyle/>
          <a:p>
            <a:pPr algn="ctr"/>
            <a:r>
              <a:rPr lang="en-GB" sz="4800" dirty="0"/>
              <a:t>Data Hiding Vs. Encapsulation </a:t>
            </a:r>
            <a:endParaRPr lang="en-US" sz="4800" dirty="0">
              <a:solidFill>
                <a:srgbClr val="002060"/>
              </a:solidFill>
            </a:endParaRPr>
          </a:p>
        </p:txBody>
      </p:sp>
      <p:sp>
        <p:nvSpPr>
          <p:cNvPr id="3" name="Content Placeholder 2"/>
          <p:cNvSpPr>
            <a:spLocks noGrp="1"/>
          </p:cNvSpPr>
          <p:nvPr>
            <p:ph idx="1"/>
          </p:nvPr>
        </p:nvSpPr>
        <p:spPr>
          <a:xfrm>
            <a:off x="231007" y="1886552"/>
            <a:ext cx="5727031" cy="4331368"/>
          </a:xfrm>
          <a:solidFill>
            <a:schemeClr val="tx1">
              <a:lumMod val="10000"/>
              <a:lumOff val="90000"/>
            </a:schemeClr>
          </a:solidFill>
        </p:spPr>
        <p:txBody>
          <a:bodyPr>
            <a:normAutofit fontScale="92500"/>
          </a:bodyPr>
          <a:lstStyle/>
          <a:p>
            <a:pPr marL="0" indent="0" algn="just">
              <a:lnSpc>
                <a:spcPct val="100000"/>
              </a:lnSpc>
              <a:buNone/>
            </a:pPr>
            <a:r>
              <a:rPr lang="en-GB" sz="2800" dirty="0"/>
              <a:t>Data Hiding:</a:t>
            </a:r>
          </a:p>
          <a:p>
            <a:pPr algn="just">
              <a:lnSpc>
                <a:spcPct val="100000"/>
              </a:lnSpc>
              <a:buFont typeface="Wingdings" panose="05000000000000000000" pitchFamily="2" charset="2"/>
              <a:buChar char="Ø"/>
            </a:pPr>
            <a:r>
              <a:rPr lang="en-GB" sz="2800" dirty="0"/>
              <a:t>The member variable </a:t>
            </a:r>
            <a:r>
              <a:rPr lang="en-GB" sz="2800" dirty="0">
                <a:solidFill>
                  <a:srgbClr val="0070C0"/>
                </a:solidFill>
              </a:rPr>
              <a:t>value</a:t>
            </a:r>
            <a:r>
              <a:rPr lang="en-GB" sz="2800" dirty="0"/>
              <a:t> is declared as private, so it cannot be accessed directly from </a:t>
            </a:r>
            <a:r>
              <a:rPr lang="en-GB" sz="2800" dirty="0">
                <a:solidFill>
                  <a:srgbClr val="C00000"/>
                </a:solidFill>
              </a:rPr>
              <a:t>outside</a:t>
            </a:r>
            <a:r>
              <a:rPr lang="en-GB" sz="2800" dirty="0"/>
              <a:t> the class. </a:t>
            </a:r>
          </a:p>
          <a:p>
            <a:pPr algn="just">
              <a:lnSpc>
                <a:spcPct val="100000"/>
              </a:lnSpc>
              <a:buFont typeface="Wingdings" panose="05000000000000000000" pitchFamily="2" charset="2"/>
              <a:buChar char="Ø"/>
            </a:pPr>
            <a:r>
              <a:rPr lang="en-GB" sz="2800" dirty="0"/>
              <a:t>This is an example of </a:t>
            </a:r>
            <a:r>
              <a:rPr lang="en-GB" sz="2800" dirty="0">
                <a:solidFill>
                  <a:srgbClr val="C00000"/>
                </a:solidFill>
              </a:rPr>
              <a:t>data hiding</a:t>
            </a:r>
            <a:r>
              <a:rPr lang="en-GB" sz="2800" dirty="0"/>
              <a:t>.</a:t>
            </a:r>
          </a:p>
          <a:p>
            <a:pPr algn="just">
              <a:lnSpc>
                <a:spcPct val="100000"/>
              </a:lnSpc>
              <a:buFont typeface="Wingdings" panose="05000000000000000000" pitchFamily="2" charset="2"/>
              <a:buChar char="Ø"/>
            </a:pPr>
            <a:r>
              <a:rPr lang="en-GB" sz="2800" dirty="0"/>
              <a:t>The user of the class cannot directly modify or view </a:t>
            </a:r>
            <a:r>
              <a:rPr lang="en-GB" sz="2800" dirty="0">
                <a:solidFill>
                  <a:srgbClr val="0070C0"/>
                </a:solidFill>
              </a:rPr>
              <a:t>value</a:t>
            </a:r>
            <a:r>
              <a:rPr lang="en-GB" sz="2800" dirty="0"/>
              <a:t> but has to go through </a:t>
            </a:r>
            <a:r>
              <a:rPr lang="en-GB" sz="2800" dirty="0">
                <a:solidFill>
                  <a:srgbClr val="0070C0"/>
                </a:solidFill>
              </a:rPr>
              <a:t>public</a:t>
            </a:r>
            <a:r>
              <a:rPr lang="en-GB" sz="2800" dirty="0"/>
              <a:t> </a:t>
            </a:r>
            <a:r>
              <a:rPr lang="en-GB" sz="2800" dirty="0">
                <a:solidFill>
                  <a:srgbClr val="0070C0"/>
                </a:solidFill>
              </a:rPr>
              <a:t>methods</a:t>
            </a:r>
            <a:r>
              <a:rPr lang="en-GB" sz="2800" dirty="0"/>
              <a:t>, ensuring the data's integrity.</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150</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3"/>
          <a:stretch>
            <a:fillRect/>
          </a:stretch>
        </p:blipFill>
        <p:spPr>
          <a:xfrm>
            <a:off x="6128743" y="2054845"/>
            <a:ext cx="5420261" cy="4047571"/>
          </a:xfrm>
          <a:prstGeom prst="rect">
            <a:avLst/>
          </a:prstGeom>
        </p:spPr>
      </p:pic>
    </p:spTree>
    <p:extLst>
      <p:ext uri="{BB962C8B-B14F-4D97-AF65-F5344CB8AC3E}">
        <p14:creationId xmlns:p14="http://schemas.microsoft.com/office/powerpoint/2010/main" val="31018364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471" y="584989"/>
            <a:ext cx="9806940" cy="1118684"/>
          </a:xfrm>
        </p:spPr>
        <p:txBody>
          <a:bodyPr>
            <a:normAutofit/>
          </a:bodyPr>
          <a:lstStyle/>
          <a:p>
            <a:pPr algn="ctr"/>
            <a:r>
              <a:rPr lang="en-GB" sz="4800" dirty="0"/>
              <a:t>Data Hiding Vs. Encapsulation </a:t>
            </a:r>
            <a:endParaRPr lang="en-US" sz="4800" dirty="0">
              <a:solidFill>
                <a:srgbClr val="002060"/>
              </a:solidFill>
            </a:endParaRPr>
          </a:p>
        </p:txBody>
      </p:sp>
      <p:sp>
        <p:nvSpPr>
          <p:cNvPr id="3" name="Content Placeholder 2"/>
          <p:cNvSpPr>
            <a:spLocks noGrp="1"/>
          </p:cNvSpPr>
          <p:nvPr>
            <p:ph idx="1"/>
          </p:nvPr>
        </p:nvSpPr>
        <p:spPr>
          <a:xfrm>
            <a:off x="259883" y="2054846"/>
            <a:ext cx="6150542" cy="4114948"/>
          </a:xfrm>
          <a:solidFill>
            <a:schemeClr val="tx1">
              <a:lumMod val="10000"/>
              <a:lumOff val="90000"/>
            </a:schemeClr>
          </a:solidFill>
        </p:spPr>
        <p:txBody>
          <a:bodyPr>
            <a:normAutofit fontScale="85000" lnSpcReduction="10000"/>
          </a:bodyPr>
          <a:lstStyle/>
          <a:p>
            <a:pPr marL="0" indent="0" algn="just">
              <a:lnSpc>
                <a:spcPct val="100000"/>
              </a:lnSpc>
              <a:buNone/>
            </a:pPr>
            <a:r>
              <a:rPr lang="en-GB" sz="2800" dirty="0"/>
              <a:t>Encapsulation:</a:t>
            </a:r>
          </a:p>
          <a:p>
            <a:pPr algn="just">
              <a:lnSpc>
                <a:spcPct val="100000"/>
              </a:lnSpc>
              <a:buFont typeface="Wingdings" panose="05000000000000000000" pitchFamily="2" charset="2"/>
              <a:buChar char="Ø"/>
            </a:pPr>
            <a:r>
              <a:rPr lang="en-GB" sz="2800" dirty="0"/>
              <a:t>The methods </a:t>
            </a:r>
            <a:r>
              <a:rPr lang="en-GB" sz="2800" dirty="0" err="1">
                <a:solidFill>
                  <a:srgbClr val="0070C0"/>
                </a:solidFill>
              </a:rPr>
              <a:t>getValue</a:t>
            </a:r>
            <a:r>
              <a:rPr lang="en-GB" sz="2800" dirty="0"/>
              <a:t>() and </a:t>
            </a:r>
            <a:r>
              <a:rPr lang="en-GB" sz="2800" dirty="0" err="1">
                <a:solidFill>
                  <a:srgbClr val="0070C0"/>
                </a:solidFill>
              </a:rPr>
              <a:t>setValue</a:t>
            </a:r>
            <a:r>
              <a:rPr lang="en-GB" sz="2800" dirty="0"/>
              <a:t>(</a:t>
            </a:r>
            <a:r>
              <a:rPr lang="en-GB" sz="2800" dirty="0" err="1"/>
              <a:t>int</a:t>
            </a:r>
            <a:r>
              <a:rPr lang="en-GB" sz="2800" dirty="0"/>
              <a:t> value) are public methods that provide controlled access to the private member variable. </a:t>
            </a:r>
          </a:p>
          <a:p>
            <a:pPr algn="just">
              <a:lnSpc>
                <a:spcPct val="100000"/>
              </a:lnSpc>
              <a:buFont typeface="Wingdings" panose="05000000000000000000" pitchFamily="2" charset="2"/>
              <a:buChar char="Ø"/>
            </a:pPr>
            <a:r>
              <a:rPr lang="en-GB" sz="2800" dirty="0"/>
              <a:t>These methods encapsulate the </a:t>
            </a:r>
            <a:r>
              <a:rPr lang="en-GB" sz="2800" dirty="0">
                <a:solidFill>
                  <a:srgbClr val="0070C0"/>
                </a:solidFill>
              </a:rPr>
              <a:t>internal</a:t>
            </a:r>
            <a:r>
              <a:rPr lang="en-GB" sz="2800" dirty="0"/>
              <a:t> workings and expose only the necessary interface.</a:t>
            </a:r>
          </a:p>
          <a:p>
            <a:pPr algn="just">
              <a:lnSpc>
                <a:spcPct val="100000"/>
              </a:lnSpc>
              <a:buFont typeface="Wingdings" panose="05000000000000000000" pitchFamily="2" charset="2"/>
              <a:buChar char="Ø"/>
            </a:pPr>
            <a:r>
              <a:rPr lang="en-GB" sz="2800" dirty="0" err="1">
                <a:solidFill>
                  <a:srgbClr val="0070C0"/>
                </a:solidFill>
              </a:rPr>
              <a:t>setValue</a:t>
            </a:r>
            <a:r>
              <a:rPr lang="en-GB" sz="2800" dirty="0"/>
              <a:t>() checks if the value is valid before modifying the </a:t>
            </a:r>
            <a:r>
              <a:rPr lang="en-GB" sz="2800" dirty="0">
                <a:solidFill>
                  <a:srgbClr val="0070C0"/>
                </a:solidFill>
              </a:rPr>
              <a:t>value</a:t>
            </a:r>
            <a:r>
              <a:rPr lang="en-GB" sz="2800" dirty="0"/>
              <a:t> , which is an example of controlled access and data protection.</a:t>
            </a:r>
            <a:endParaRPr lang="en-GB" sz="2800" dirty="0">
              <a:solidFill>
                <a:srgbClr val="0070C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151</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3"/>
          <a:stretch>
            <a:fillRect/>
          </a:stretch>
        </p:blipFill>
        <p:spPr>
          <a:xfrm>
            <a:off x="6570085" y="2054846"/>
            <a:ext cx="5007794" cy="3739562"/>
          </a:xfrm>
          <a:prstGeom prst="rect">
            <a:avLst/>
          </a:prstGeom>
        </p:spPr>
      </p:pic>
    </p:spTree>
    <p:extLst>
      <p:ext uri="{BB962C8B-B14F-4D97-AF65-F5344CB8AC3E}">
        <p14:creationId xmlns:p14="http://schemas.microsoft.com/office/powerpoint/2010/main" val="19694702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a:bodyPr>
          <a:lstStyle/>
          <a:p>
            <a:pPr algn="ctr"/>
            <a:r>
              <a:rPr lang="en-GB" sz="8000" dirty="0"/>
              <a:t>this Pointer</a:t>
            </a:r>
            <a:endParaRPr lang="en-GB" sz="8000" dirty="0">
              <a:cs typeface="Times New Roman" panose="02020603050405020304" pitchFamily="18" charset="0"/>
            </a:endParaRPr>
          </a:p>
        </p:txBody>
      </p:sp>
    </p:spTree>
    <p:extLst>
      <p:ext uri="{BB962C8B-B14F-4D97-AF65-F5344CB8AC3E}">
        <p14:creationId xmlns:p14="http://schemas.microsoft.com/office/powerpoint/2010/main" val="25823088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471" y="584989"/>
            <a:ext cx="9806940" cy="1118684"/>
          </a:xfrm>
        </p:spPr>
        <p:txBody>
          <a:bodyPr>
            <a:normAutofit/>
          </a:bodyPr>
          <a:lstStyle/>
          <a:p>
            <a:pPr algn="ctr">
              <a:lnSpc>
                <a:spcPct val="100000"/>
              </a:lnSpc>
            </a:pPr>
            <a:r>
              <a:rPr lang="en-GB" sz="4800" dirty="0"/>
              <a:t>this Pointer</a:t>
            </a:r>
          </a:p>
        </p:txBody>
      </p:sp>
      <p:sp>
        <p:nvSpPr>
          <p:cNvPr id="3" name="Content Placeholder 2"/>
          <p:cNvSpPr>
            <a:spLocks noGrp="1"/>
          </p:cNvSpPr>
          <p:nvPr>
            <p:ph idx="1"/>
          </p:nvPr>
        </p:nvSpPr>
        <p:spPr>
          <a:xfrm>
            <a:off x="614381" y="1867301"/>
            <a:ext cx="9954158" cy="3965608"/>
          </a:xfrm>
          <a:noFill/>
        </p:spPr>
        <p:txBody>
          <a:bodyPr>
            <a:normAutofit/>
          </a:bodyPr>
          <a:lstStyle/>
          <a:p>
            <a:pPr algn="just">
              <a:lnSpc>
                <a:spcPct val="100000"/>
              </a:lnSpc>
              <a:buFont typeface="Wingdings" panose="05000000000000000000" pitchFamily="2" charset="2"/>
              <a:buChar char="Ø"/>
            </a:pPr>
            <a:r>
              <a:rPr lang="en-GB" sz="2800" dirty="0">
                <a:solidFill>
                  <a:schemeClr val="tx1"/>
                </a:solidFill>
              </a:rPr>
              <a:t>The this pointer is a special pointer available to all non-static member functions of a class. </a:t>
            </a:r>
          </a:p>
          <a:p>
            <a:pPr algn="just">
              <a:lnSpc>
                <a:spcPct val="100000"/>
              </a:lnSpc>
              <a:buFont typeface="Wingdings" panose="05000000000000000000" pitchFamily="2" charset="2"/>
              <a:buChar char="Ø"/>
            </a:pPr>
            <a:r>
              <a:rPr lang="en-GB" sz="2800" dirty="0">
                <a:solidFill>
                  <a:schemeClr val="tx1"/>
                </a:solidFill>
              </a:rPr>
              <a:t>It is implicitly passed to the member functions and points to the current object (the object that invoked the function). </a:t>
            </a:r>
          </a:p>
          <a:p>
            <a:pPr algn="just">
              <a:lnSpc>
                <a:spcPct val="100000"/>
              </a:lnSpc>
              <a:buFont typeface="Wingdings" panose="05000000000000000000" pitchFamily="2" charset="2"/>
              <a:buChar char="Ø"/>
            </a:pPr>
            <a:r>
              <a:rPr lang="en-GB" sz="2800" dirty="0">
                <a:solidFill>
                  <a:schemeClr val="tx1"/>
                </a:solidFill>
              </a:rPr>
              <a:t>This pointer is an essential part of how C++ works with objects and provides a way for member functions to access the calling object.</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153</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8115194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471" y="584989"/>
            <a:ext cx="9806940" cy="1118684"/>
          </a:xfrm>
        </p:spPr>
        <p:txBody>
          <a:bodyPr>
            <a:normAutofit/>
          </a:bodyPr>
          <a:lstStyle/>
          <a:p>
            <a:pPr algn="ctr">
              <a:lnSpc>
                <a:spcPct val="100000"/>
              </a:lnSpc>
            </a:pPr>
            <a:r>
              <a:rPr lang="en-GB" sz="4800" dirty="0"/>
              <a:t>this Pointer</a:t>
            </a:r>
          </a:p>
        </p:txBody>
      </p:sp>
      <p:sp>
        <p:nvSpPr>
          <p:cNvPr id="3" name="Content Placeholder 2"/>
          <p:cNvSpPr>
            <a:spLocks noGrp="1"/>
          </p:cNvSpPr>
          <p:nvPr>
            <p:ph idx="1"/>
          </p:nvPr>
        </p:nvSpPr>
        <p:spPr>
          <a:xfrm>
            <a:off x="614380" y="1867301"/>
            <a:ext cx="4737265" cy="3965608"/>
          </a:xfrm>
          <a:noFill/>
        </p:spPr>
        <p:txBody>
          <a:bodyPr>
            <a:normAutofit fontScale="85000" lnSpcReduction="10000"/>
          </a:bodyPr>
          <a:lstStyle/>
          <a:p>
            <a:pPr algn="just">
              <a:lnSpc>
                <a:spcPct val="100000"/>
              </a:lnSpc>
              <a:buFont typeface="Wingdings" panose="05000000000000000000" pitchFamily="2" charset="2"/>
              <a:buChar char="Ø"/>
            </a:pPr>
            <a:r>
              <a:rPr lang="en-GB" sz="2800" dirty="0">
                <a:solidFill>
                  <a:schemeClr val="tx1"/>
                </a:solidFill>
              </a:rPr>
              <a:t>The this pointer is a special pointer available to all non-static member functions of a class. It is implicitly passed to the member functions and points to the current object (the object that invoked the function). </a:t>
            </a:r>
          </a:p>
          <a:p>
            <a:pPr algn="just">
              <a:lnSpc>
                <a:spcPct val="100000"/>
              </a:lnSpc>
              <a:buFont typeface="Wingdings" panose="05000000000000000000" pitchFamily="2" charset="2"/>
              <a:buChar char="Ø"/>
            </a:pPr>
            <a:r>
              <a:rPr lang="en-GB" sz="2800" dirty="0">
                <a:solidFill>
                  <a:schemeClr val="tx1"/>
                </a:solidFill>
              </a:rPr>
              <a:t>This pointer is an essential part of how C++ works with objects and provides a way for member functions to access the calling object.</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154</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3"/>
          <a:stretch>
            <a:fillRect/>
          </a:stretch>
        </p:blipFill>
        <p:spPr>
          <a:xfrm>
            <a:off x="7199697" y="5506124"/>
            <a:ext cx="4338086" cy="798272"/>
          </a:xfrm>
          <a:prstGeom prst="rect">
            <a:avLst/>
          </a:prstGeom>
        </p:spPr>
      </p:pic>
      <p:pic>
        <p:nvPicPr>
          <p:cNvPr id="9" name="Picture 8"/>
          <p:cNvPicPr>
            <a:picLocks noChangeAspect="1"/>
          </p:cNvPicPr>
          <p:nvPr/>
        </p:nvPicPr>
        <p:blipFill>
          <a:blip r:embed="rId4"/>
          <a:stretch>
            <a:fillRect/>
          </a:stretch>
        </p:blipFill>
        <p:spPr>
          <a:xfrm>
            <a:off x="5438275" y="1701579"/>
            <a:ext cx="6448926" cy="3617967"/>
          </a:xfrm>
          <a:prstGeom prst="rect">
            <a:avLst/>
          </a:prstGeom>
        </p:spPr>
      </p:pic>
    </p:spTree>
    <p:extLst>
      <p:ext uri="{BB962C8B-B14F-4D97-AF65-F5344CB8AC3E}">
        <p14:creationId xmlns:p14="http://schemas.microsoft.com/office/powerpoint/2010/main" val="8206900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fontScale="90000"/>
          </a:bodyPr>
          <a:lstStyle/>
          <a:p>
            <a:pPr algn="ctr"/>
            <a:r>
              <a:rPr lang="en-GB" sz="8000" dirty="0"/>
              <a:t>Nesting Member Functions </a:t>
            </a:r>
            <a:endParaRPr lang="en-GB" sz="8000" dirty="0">
              <a:cs typeface="Times New Roman" panose="02020603050405020304" pitchFamily="18" charset="0"/>
            </a:endParaRPr>
          </a:p>
        </p:txBody>
      </p:sp>
    </p:spTree>
    <p:extLst>
      <p:ext uri="{BB962C8B-B14F-4D97-AF65-F5344CB8AC3E}">
        <p14:creationId xmlns:p14="http://schemas.microsoft.com/office/powerpoint/2010/main" val="14717780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471" y="584989"/>
            <a:ext cx="9806940" cy="1118684"/>
          </a:xfrm>
        </p:spPr>
        <p:txBody>
          <a:bodyPr>
            <a:normAutofit/>
          </a:bodyPr>
          <a:lstStyle/>
          <a:p>
            <a:pPr algn="ctr">
              <a:lnSpc>
                <a:spcPct val="100000"/>
              </a:lnSpc>
            </a:pPr>
            <a:r>
              <a:rPr lang="en-GB" sz="4800" dirty="0"/>
              <a:t>Nesting Member Functions </a:t>
            </a:r>
          </a:p>
        </p:txBody>
      </p:sp>
      <p:sp>
        <p:nvSpPr>
          <p:cNvPr id="3" name="Content Placeholder 2"/>
          <p:cNvSpPr>
            <a:spLocks noGrp="1"/>
          </p:cNvSpPr>
          <p:nvPr>
            <p:ph idx="1"/>
          </p:nvPr>
        </p:nvSpPr>
        <p:spPr>
          <a:xfrm>
            <a:off x="614381" y="1867301"/>
            <a:ext cx="4525510" cy="3965608"/>
          </a:xfrm>
          <a:noFill/>
        </p:spPr>
        <p:txBody>
          <a:bodyPr>
            <a:normAutofit fontScale="92500"/>
          </a:bodyPr>
          <a:lstStyle/>
          <a:p>
            <a:pPr algn="just">
              <a:lnSpc>
                <a:spcPct val="100000"/>
              </a:lnSpc>
              <a:buFont typeface="Wingdings" panose="05000000000000000000" pitchFamily="2" charset="2"/>
              <a:buChar char="Ø"/>
            </a:pPr>
            <a:r>
              <a:rPr lang="en-GB" sz="2800" dirty="0">
                <a:solidFill>
                  <a:schemeClr val="tx1"/>
                </a:solidFill>
              </a:rPr>
              <a:t>In C++, nesting member functions refers to a situation where one member function of a class calls another member function from the same class. </a:t>
            </a:r>
          </a:p>
          <a:p>
            <a:pPr algn="just">
              <a:lnSpc>
                <a:spcPct val="100000"/>
              </a:lnSpc>
              <a:buFont typeface="Wingdings" panose="05000000000000000000" pitchFamily="2" charset="2"/>
              <a:buChar char="Ø"/>
            </a:pPr>
            <a:r>
              <a:rPr lang="en-GB" sz="2800" dirty="0">
                <a:solidFill>
                  <a:schemeClr val="tx1"/>
                </a:solidFill>
              </a:rPr>
              <a:t>This is a common practice to keep code organized and to allow for modular function </a:t>
            </a:r>
            <a:r>
              <a:rPr lang="en-GB" sz="2800" dirty="0" err="1">
                <a:solidFill>
                  <a:schemeClr val="tx1"/>
                </a:solidFill>
              </a:rPr>
              <a:t>behavior</a:t>
            </a:r>
            <a:r>
              <a:rPr lang="en-GB" sz="2800" dirty="0">
                <a:solidFill>
                  <a:schemeClr val="tx1"/>
                </a:solidFill>
              </a:rPr>
              <a:t>.</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156</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rotWithShape="1">
          <a:blip r:embed="rId3"/>
          <a:srcRect r="24324"/>
          <a:stretch/>
        </p:blipFill>
        <p:spPr>
          <a:xfrm>
            <a:off x="5447899" y="1953589"/>
            <a:ext cx="6304548" cy="4184161"/>
          </a:xfrm>
          <a:prstGeom prst="rect">
            <a:avLst/>
          </a:prstGeom>
        </p:spPr>
      </p:pic>
    </p:spTree>
    <p:extLst>
      <p:ext uri="{BB962C8B-B14F-4D97-AF65-F5344CB8AC3E}">
        <p14:creationId xmlns:p14="http://schemas.microsoft.com/office/powerpoint/2010/main" val="19082171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471" y="584989"/>
            <a:ext cx="9806940" cy="1118684"/>
          </a:xfrm>
        </p:spPr>
        <p:txBody>
          <a:bodyPr>
            <a:normAutofit/>
          </a:bodyPr>
          <a:lstStyle/>
          <a:p>
            <a:pPr algn="ctr">
              <a:lnSpc>
                <a:spcPct val="100000"/>
              </a:lnSpc>
            </a:pPr>
            <a:r>
              <a:rPr lang="en-GB" sz="4800" dirty="0"/>
              <a:t>nesting member functions cont. </a:t>
            </a:r>
          </a:p>
        </p:txBody>
      </p:sp>
      <p:sp>
        <p:nvSpPr>
          <p:cNvPr id="3" name="Content Placeholder 2"/>
          <p:cNvSpPr>
            <a:spLocks noGrp="1"/>
          </p:cNvSpPr>
          <p:nvPr>
            <p:ph idx="1"/>
          </p:nvPr>
        </p:nvSpPr>
        <p:spPr>
          <a:xfrm>
            <a:off x="537378" y="1967741"/>
            <a:ext cx="4823894" cy="4207639"/>
          </a:xfrm>
          <a:noFill/>
        </p:spPr>
        <p:txBody>
          <a:bodyPr>
            <a:normAutofit/>
          </a:bodyPr>
          <a:lstStyle/>
          <a:p>
            <a:pPr algn="just">
              <a:lnSpc>
                <a:spcPct val="100000"/>
              </a:lnSpc>
              <a:buFont typeface="Wingdings" panose="05000000000000000000" pitchFamily="2" charset="2"/>
              <a:buChar char="Ø"/>
            </a:pPr>
            <a:r>
              <a:rPr lang="en-GB" sz="2800" dirty="0" err="1">
                <a:solidFill>
                  <a:srgbClr val="0070C0"/>
                </a:solidFill>
              </a:rPr>
              <a:t>showResult</a:t>
            </a:r>
            <a:r>
              <a:rPr lang="en-GB" sz="2800" dirty="0">
                <a:solidFill>
                  <a:srgbClr val="0070C0"/>
                </a:solidFill>
              </a:rPr>
              <a:t>(): </a:t>
            </a:r>
            <a:r>
              <a:rPr lang="en-GB" sz="2800" dirty="0">
                <a:solidFill>
                  <a:schemeClr val="tx1"/>
                </a:solidFill>
              </a:rPr>
              <a:t>This public function calls the private add() function to calculate the sum of two numbers.</a:t>
            </a:r>
          </a:p>
          <a:p>
            <a:pPr algn="just">
              <a:lnSpc>
                <a:spcPct val="100000"/>
              </a:lnSpc>
              <a:buFont typeface="Wingdings" panose="05000000000000000000" pitchFamily="2" charset="2"/>
              <a:buChar char="Ø"/>
            </a:pPr>
            <a:r>
              <a:rPr lang="en-GB" sz="2800" dirty="0">
                <a:solidFill>
                  <a:srgbClr val="0070C0"/>
                </a:solidFill>
              </a:rPr>
              <a:t>add(): </a:t>
            </a:r>
            <a:r>
              <a:rPr lang="en-GB" sz="2800" dirty="0">
                <a:solidFill>
                  <a:schemeClr val="tx1"/>
                </a:solidFill>
              </a:rPr>
              <a:t>This is a private member function that performs the addition of two numbers.</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157</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pic>
        <p:nvPicPr>
          <p:cNvPr id="7" name="Picture 6"/>
          <p:cNvPicPr>
            <a:picLocks noChangeAspect="1"/>
          </p:cNvPicPr>
          <p:nvPr/>
        </p:nvPicPr>
        <p:blipFill>
          <a:blip r:embed="rId3"/>
          <a:stretch>
            <a:fillRect/>
          </a:stretch>
        </p:blipFill>
        <p:spPr>
          <a:xfrm>
            <a:off x="5438274" y="1867302"/>
            <a:ext cx="6359760" cy="4109988"/>
          </a:xfrm>
          <a:prstGeom prst="rect">
            <a:avLst/>
          </a:prstGeom>
        </p:spPr>
      </p:pic>
    </p:spTree>
    <p:extLst>
      <p:ext uri="{BB962C8B-B14F-4D97-AF65-F5344CB8AC3E}">
        <p14:creationId xmlns:p14="http://schemas.microsoft.com/office/powerpoint/2010/main" val="18899593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fontScale="90000"/>
          </a:bodyPr>
          <a:lstStyle/>
          <a:p>
            <a:pPr algn="ctr"/>
            <a:r>
              <a:rPr lang="en-GB" sz="8000" dirty="0"/>
              <a:t>Memory Allocation For Class Objects</a:t>
            </a:r>
            <a:br>
              <a:rPr lang="en-GB" sz="8000" dirty="0"/>
            </a:br>
            <a:r>
              <a:rPr lang="en-GB" sz="8000" dirty="0">
                <a:solidFill>
                  <a:srgbClr val="C00000"/>
                </a:solidFill>
              </a:rPr>
              <a:t>week-11</a:t>
            </a:r>
            <a:endParaRPr lang="en-GB" sz="8000" dirty="0">
              <a:cs typeface="Times New Roman" panose="02020603050405020304" pitchFamily="18" charset="0"/>
            </a:endParaRPr>
          </a:p>
        </p:txBody>
      </p:sp>
    </p:spTree>
    <p:extLst>
      <p:ext uri="{BB962C8B-B14F-4D97-AF65-F5344CB8AC3E}">
        <p14:creationId xmlns:p14="http://schemas.microsoft.com/office/powerpoint/2010/main" val="3175462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471" y="584989"/>
            <a:ext cx="9806940" cy="1118684"/>
          </a:xfrm>
        </p:spPr>
        <p:txBody>
          <a:bodyPr>
            <a:normAutofit/>
          </a:bodyPr>
          <a:lstStyle/>
          <a:p>
            <a:pPr algn="ctr">
              <a:lnSpc>
                <a:spcPct val="100000"/>
              </a:lnSpc>
            </a:pPr>
            <a:r>
              <a:rPr lang="en-GB" sz="4800" dirty="0"/>
              <a:t>Memory Is Allocated For Class Objects</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159</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Content Placeholder 8"/>
          <p:cNvPicPr>
            <a:picLocks noGrp="1" noChangeAspect="1"/>
          </p:cNvPicPr>
          <p:nvPr>
            <p:ph idx="1"/>
          </p:nvPr>
        </p:nvPicPr>
        <p:blipFill>
          <a:blip r:embed="rId3">
            <a:duotone>
              <a:schemeClr val="accent3">
                <a:shade val="45000"/>
                <a:satMod val="135000"/>
              </a:schemeClr>
              <a:prstClr val="white"/>
            </a:duotone>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6018782" y="1856850"/>
            <a:ext cx="5781791" cy="4449759"/>
          </a:xfrm>
          <a:prstGeom prst="rect">
            <a:avLst/>
          </a:prstGeom>
        </p:spPr>
      </p:pic>
      <p:sp>
        <p:nvSpPr>
          <p:cNvPr id="10" name="Rectangle 9"/>
          <p:cNvSpPr/>
          <p:nvPr/>
        </p:nvSpPr>
        <p:spPr>
          <a:xfrm>
            <a:off x="609940" y="1760037"/>
            <a:ext cx="5408841" cy="4413516"/>
          </a:xfrm>
          <a:prstGeom prst="rect">
            <a:avLst/>
          </a:prstGeom>
        </p:spPr>
        <p:txBody>
          <a:bodyPr wrap="square">
            <a:spAutoFit/>
          </a:bodyPr>
          <a:lstStyle/>
          <a:p>
            <a:pPr marL="342900" indent="-342900" algn="just">
              <a:buFont typeface="Wingdings" panose="05000000000000000000" pitchFamily="2" charset="2"/>
              <a:buChar char="Ø"/>
            </a:pPr>
            <a:r>
              <a:rPr lang="en-GB" dirty="0"/>
              <a:t>Common for All </a:t>
            </a:r>
            <a:r>
              <a:rPr lang="en-GB" dirty="0">
                <a:solidFill>
                  <a:srgbClr val="C00000"/>
                </a:solidFill>
              </a:rPr>
              <a:t>Objects</a:t>
            </a:r>
            <a:r>
              <a:rPr lang="en-GB" dirty="0"/>
              <a:t> (Shared Memory for Member Functions):Member functions are shared among all objects of the class.</a:t>
            </a:r>
          </a:p>
          <a:p>
            <a:pPr marL="342900" indent="-342900" algn="just">
              <a:buFont typeface="Wingdings" panose="05000000000000000000" pitchFamily="2" charset="2"/>
              <a:buChar char="Ø"/>
            </a:pPr>
            <a:r>
              <a:rPr lang="en-GB" dirty="0">
                <a:solidFill>
                  <a:srgbClr val="C00000"/>
                </a:solidFill>
              </a:rPr>
              <a:t>Memory</a:t>
            </a:r>
            <a:r>
              <a:rPr lang="en-GB" dirty="0"/>
              <a:t> for member functions is allocated once when the class is defined, not when each object is created.</a:t>
            </a:r>
          </a:p>
          <a:p>
            <a:pPr marL="342900" indent="-342900" algn="just">
              <a:buFont typeface="Wingdings" panose="05000000000000000000" pitchFamily="2" charset="2"/>
              <a:buChar char="Ø"/>
            </a:pPr>
            <a:r>
              <a:rPr lang="en-GB" dirty="0"/>
              <a:t>This is because member </a:t>
            </a:r>
            <a:r>
              <a:rPr lang="en-GB" dirty="0">
                <a:solidFill>
                  <a:srgbClr val="C00000"/>
                </a:solidFill>
              </a:rPr>
              <a:t>functions</a:t>
            </a:r>
            <a:r>
              <a:rPr lang="en-GB" dirty="0"/>
              <a:t> do not hold data; </a:t>
            </a:r>
          </a:p>
          <a:p>
            <a:pPr marL="342900" indent="-342900" algn="just">
              <a:buFont typeface="Wingdings" panose="05000000000000000000" pitchFamily="2" charset="2"/>
              <a:buChar char="Ø"/>
            </a:pPr>
            <a:r>
              <a:rPr lang="en-GB" dirty="0"/>
              <a:t>they act on the </a:t>
            </a:r>
            <a:r>
              <a:rPr lang="en-GB" dirty="0">
                <a:solidFill>
                  <a:srgbClr val="C00000"/>
                </a:solidFill>
              </a:rPr>
              <a:t>data</a:t>
            </a:r>
            <a:r>
              <a:rPr lang="en-GB" dirty="0"/>
              <a:t> (variables) that each object possesses individually.</a:t>
            </a:r>
          </a:p>
          <a:p>
            <a:r>
              <a:rPr lang="en-GB" dirty="0"/>
              <a:t>.</a:t>
            </a:r>
            <a:endParaRPr lang="en-US" dirty="0"/>
          </a:p>
        </p:txBody>
      </p:sp>
    </p:spTree>
    <p:extLst>
      <p:ext uri="{BB962C8B-B14F-4D97-AF65-F5344CB8AC3E}">
        <p14:creationId xmlns:p14="http://schemas.microsoft.com/office/powerpoint/2010/main" val="1749326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471" y="584989"/>
            <a:ext cx="9806940" cy="1118684"/>
          </a:xfrm>
        </p:spPr>
        <p:txBody>
          <a:bodyPr>
            <a:normAutofit/>
          </a:bodyPr>
          <a:lstStyle/>
          <a:p>
            <a:pPr algn="ctr">
              <a:lnSpc>
                <a:spcPct val="100000"/>
              </a:lnSpc>
            </a:pPr>
            <a:r>
              <a:rPr lang="en-GB" sz="4800" dirty="0"/>
              <a:t>Memory Is Allocated For Class Objects</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160</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pic>
        <p:nvPicPr>
          <p:cNvPr id="9" name="Content Placeholder 8"/>
          <p:cNvPicPr>
            <a:picLocks noGrp="1" noChangeAspect="1"/>
          </p:cNvPicPr>
          <p:nvPr>
            <p:ph idx="1"/>
          </p:nvPr>
        </p:nvPicPr>
        <p:blipFill>
          <a:blip r:embed="rId3">
            <a:duotone>
              <a:schemeClr val="accent4">
                <a:shade val="45000"/>
                <a:satMod val="135000"/>
              </a:schemeClr>
              <a:prstClr val="white"/>
            </a:duotone>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5919538" y="1780470"/>
            <a:ext cx="5881036" cy="4526140"/>
          </a:xfrm>
          <a:prstGeom prst="rect">
            <a:avLst/>
          </a:prstGeom>
        </p:spPr>
      </p:pic>
      <p:sp>
        <p:nvSpPr>
          <p:cNvPr id="10" name="Rectangle 9"/>
          <p:cNvSpPr/>
          <p:nvPr/>
        </p:nvSpPr>
        <p:spPr>
          <a:xfrm>
            <a:off x="609941" y="1760038"/>
            <a:ext cx="5309596" cy="5078313"/>
          </a:xfrm>
          <a:prstGeom prst="rect">
            <a:avLst/>
          </a:prstGeom>
        </p:spPr>
        <p:txBody>
          <a:bodyPr wrap="square">
            <a:spAutoFit/>
          </a:bodyPr>
          <a:lstStyle/>
          <a:p>
            <a:pPr algn="just"/>
            <a:r>
              <a:rPr lang="en-GB" dirty="0"/>
              <a:t>Memory Created for Each Object (Instance Variables):</a:t>
            </a:r>
          </a:p>
          <a:p>
            <a:pPr marL="342900" indent="-342900" algn="just">
              <a:buFont typeface="Wingdings" panose="05000000000000000000" pitchFamily="2" charset="2"/>
              <a:buChar char="Ø"/>
            </a:pPr>
            <a:r>
              <a:rPr lang="en-GB" dirty="0">
                <a:solidFill>
                  <a:srgbClr val="C00000"/>
                </a:solidFill>
              </a:rPr>
              <a:t>Member</a:t>
            </a:r>
            <a:r>
              <a:rPr lang="en-GB" dirty="0"/>
              <a:t> variables (</a:t>
            </a:r>
            <a:r>
              <a:rPr lang="en-GB" dirty="0">
                <a:solidFill>
                  <a:srgbClr val="C00000"/>
                </a:solidFill>
              </a:rPr>
              <a:t>data</a:t>
            </a:r>
            <a:r>
              <a:rPr lang="en-GB" dirty="0"/>
              <a:t> members) are unique for each object.</a:t>
            </a:r>
          </a:p>
          <a:p>
            <a:pPr marL="342900" indent="-342900" algn="just">
              <a:buFont typeface="Wingdings" panose="05000000000000000000" pitchFamily="2" charset="2"/>
              <a:buChar char="Ø"/>
            </a:pPr>
            <a:r>
              <a:rPr lang="en-GB" dirty="0"/>
              <a:t>Every </a:t>
            </a:r>
            <a:r>
              <a:rPr lang="en-GB" dirty="0">
                <a:solidFill>
                  <a:srgbClr val="C00000"/>
                </a:solidFill>
              </a:rPr>
              <a:t>time</a:t>
            </a:r>
            <a:r>
              <a:rPr lang="en-GB" dirty="0"/>
              <a:t> an object is created, memory is allocated for its member variables.</a:t>
            </a:r>
          </a:p>
          <a:p>
            <a:pPr marL="342900" indent="-342900" algn="just">
              <a:buFont typeface="Wingdings" panose="05000000000000000000" pitchFamily="2" charset="2"/>
              <a:buChar char="Ø"/>
            </a:pPr>
            <a:r>
              <a:rPr lang="en-GB" dirty="0"/>
              <a:t>In the image, </a:t>
            </a:r>
            <a:r>
              <a:rPr lang="en-GB" dirty="0">
                <a:solidFill>
                  <a:srgbClr val="C00000"/>
                </a:solidFill>
              </a:rPr>
              <a:t>Object</a:t>
            </a:r>
            <a:r>
              <a:rPr lang="en-GB" dirty="0"/>
              <a:t> 1, </a:t>
            </a:r>
            <a:r>
              <a:rPr lang="en-GB" dirty="0">
                <a:solidFill>
                  <a:srgbClr val="C00000"/>
                </a:solidFill>
              </a:rPr>
              <a:t>Object</a:t>
            </a:r>
            <a:r>
              <a:rPr lang="en-GB" dirty="0"/>
              <a:t> 2, and Object 3 each have their own separate memory for member variable 1 and member </a:t>
            </a:r>
            <a:r>
              <a:rPr lang="en-GB" dirty="0">
                <a:solidFill>
                  <a:srgbClr val="C00000"/>
                </a:solidFill>
              </a:rPr>
              <a:t>variable</a:t>
            </a:r>
            <a:r>
              <a:rPr lang="en-GB" dirty="0"/>
              <a:t> 2.</a:t>
            </a:r>
          </a:p>
          <a:p>
            <a:pPr marL="342900" indent="-342900" algn="just">
              <a:buFont typeface="Wingdings" panose="05000000000000000000" pitchFamily="2" charset="2"/>
              <a:buChar char="Ø"/>
            </a:pPr>
            <a:r>
              <a:rPr lang="en-GB" dirty="0"/>
              <a:t>The member variables hold the data for each object, and memory for these variables is created when the objects are defined.</a:t>
            </a:r>
            <a:endParaRPr lang="en-US" dirty="0"/>
          </a:p>
        </p:txBody>
      </p:sp>
    </p:spTree>
    <p:extLst>
      <p:ext uri="{BB962C8B-B14F-4D97-AF65-F5344CB8AC3E}">
        <p14:creationId xmlns:p14="http://schemas.microsoft.com/office/powerpoint/2010/main" val="30946567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471" y="584989"/>
            <a:ext cx="9806940" cy="1118684"/>
          </a:xfrm>
        </p:spPr>
        <p:txBody>
          <a:bodyPr>
            <a:normAutofit/>
          </a:bodyPr>
          <a:lstStyle/>
          <a:p>
            <a:pPr algn="ctr">
              <a:lnSpc>
                <a:spcPct val="100000"/>
              </a:lnSpc>
            </a:pPr>
            <a:r>
              <a:rPr lang="en-GB" sz="4800" dirty="0"/>
              <a:t>Memory Is Allocated For Class Objects</a:t>
            </a:r>
          </a:p>
        </p:txBody>
      </p:sp>
      <p:sp>
        <p:nvSpPr>
          <p:cNvPr id="3" name="Content Placeholder 2"/>
          <p:cNvSpPr>
            <a:spLocks noGrp="1"/>
          </p:cNvSpPr>
          <p:nvPr>
            <p:ph idx="1"/>
          </p:nvPr>
        </p:nvSpPr>
        <p:spPr>
          <a:xfrm>
            <a:off x="537378" y="1967741"/>
            <a:ext cx="4679515" cy="2816015"/>
          </a:xfrm>
          <a:solidFill>
            <a:schemeClr val="tx1">
              <a:lumMod val="10000"/>
              <a:lumOff val="90000"/>
            </a:schemeClr>
          </a:solidFill>
        </p:spPr>
        <p:txBody>
          <a:bodyPr>
            <a:normAutofit fontScale="77500" lnSpcReduction="20000"/>
          </a:bodyPr>
          <a:lstStyle/>
          <a:p>
            <a:pPr algn="just">
              <a:lnSpc>
                <a:spcPct val="100000"/>
              </a:lnSpc>
              <a:buFont typeface="Wingdings" panose="05000000000000000000" pitchFamily="2" charset="2"/>
              <a:buChar char="Ø"/>
            </a:pPr>
            <a:r>
              <a:rPr lang="en-GB" sz="2800" dirty="0">
                <a:solidFill>
                  <a:schemeClr val="tx1"/>
                </a:solidFill>
              </a:rPr>
              <a:t>The </a:t>
            </a:r>
            <a:r>
              <a:rPr lang="en-GB" sz="2800" dirty="0">
                <a:solidFill>
                  <a:srgbClr val="0070C0"/>
                </a:solidFill>
              </a:rPr>
              <a:t>addresses</a:t>
            </a:r>
            <a:r>
              <a:rPr lang="en-GB" sz="2800" dirty="0">
                <a:solidFill>
                  <a:schemeClr val="tx1"/>
                </a:solidFill>
              </a:rPr>
              <a:t> of </a:t>
            </a:r>
            <a:r>
              <a:rPr lang="en-GB" sz="2800" dirty="0" err="1">
                <a:solidFill>
                  <a:srgbClr val="0070C0"/>
                </a:solidFill>
              </a:rPr>
              <a:t>fun_var</a:t>
            </a:r>
            <a:r>
              <a:rPr lang="en-GB" sz="2800" dirty="0">
                <a:solidFill>
                  <a:srgbClr val="0070C0"/>
                </a:solidFill>
              </a:rPr>
              <a:t> </a:t>
            </a:r>
            <a:r>
              <a:rPr lang="en-GB" sz="2800" dirty="0">
                <a:solidFill>
                  <a:schemeClr val="tx1"/>
                </a:solidFill>
              </a:rPr>
              <a:t>for both objects will likely be the same (or very close), as </a:t>
            </a:r>
            <a:r>
              <a:rPr lang="en-GB" sz="2800" dirty="0" err="1">
                <a:solidFill>
                  <a:srgbClr val="0070C0"/>
                </a:solidFill>
              </a:rPr>
              <a:t>member_fun</a:t>
            </a:r>
            <a:r>
              <a:rPr lang="en-GB" sz="2800" dirty="0">
                <a:solidFill>
                  <a:schemeClr val="tx1"/>
                </a:solidFill>
              </a:rPr>
              <a:t>() is executed in the same context of stack memory.</a:t>
            </a:r>
          </a:p>
          <a:p>
            <a:pPr algn="just">
              <a:lnSpc>
                <a:spcPct val="100000"/>
              </a:lnSpc>
              <a:buFont typeface="Wingdings" panose="05000000000000000000" pitchFamily="2" charset="2"/>
              <a:buChar char="Ø"/>
            </a:pPr>
            <a:r>
              <a:rPr lang="en-GB" sz="2800" dirty="0">
                <a:solidFill>
                  <a:schemeClr val="tx1"/>
                </a:solidFill>
              </a:rPr>
              <a:t>The addresses of number will be different for </a:t>
            </a:r>
            <a:r>
              <a:rPr lang="en-GB" sz="2800" dirty="0">
                <a:solidFill>
                  <a:srgbClr val="C00000"/>
                </a:solidFill>
              </a:rPr>
              <a:t>obj1 and obj2</a:t>
            </a:r>
            <a:r>
              <a:rPr lang="en-GB" sz="2800" dirty="0">
                <a:solidFill>
                  <a:schemeClr val="tx1"/>
                </a:solidFill>
              </a:rPr>
              <a:t>, as they refer to separate instances of </a:t>
            </a:r>
            <a:r>
              <a:rPr lang="en-GB" sz="2800" dirty="0" err="1">
                <a:solidFill>
                  <a:srgbClr val="0070C0"/>
                </a:solidFill>
              </a:rPr>
              <a:t>MyClass</a:t>
            </a:r>
            <a:r>
              <a:rPr lang="en-GB" sz="2800" dirty="0">
                <a:solidFill>
                  <a:schemeClr val="tx1"/>
                </a:solidFill>
              </a:rPr>
              <a:t>.</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161</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pic>
        <p:nvPicPr>
          <p:cNvPr id="8" name="Picture 7"/>
          <p:cNvPicPr>
            <a:picLocks noChangeAspect="1"/>
          </p:cNvPicPr>
          <p:nvPr/>
        </p:nvPicPr>
        <p:blipFill>
          <a:blip r:embed="rId3"/>
          <a:stretch>
            <a:fillRect/>
          </a:stretch>
        </p:blipFill>
        <p:spPr>
          <a:xfrm>
            <a:off x="5361272" y="1781624"/>
            <a:ext cx="6081012" cy="4579871"/>
          </a:xfrm>
          <a:prstGeom prst="rect">
            <a:avLst/>
          </a:prstGeom>
        </p:spPr>
      </p:pic>
      <p:pic>
        <p:nvPicPr>
          <p:cNvPr id="9" name="Picture 8"/>
          <p:cNvPicPr>
            <a:picLocks noChangeAspect="1"/>
          </p:cNvPicPr>
          <p:nvPr/>
        </p:nvPicPr>
        <p:blipFill>
          <a:blip r:embed="rId4"/>
          <a:stretch>
            <a:fillRect/>
          </a:stretch>
        </p:blipFill>
        <p:spPr>
          <a:xfrm>
            <a:off x="628427" y="5047824"/>
            <a:ext cx="4624839" cy="1243301"/>
          </a:xfrm>
          <a:prstGeom prst="rect">
            <a:avLst/>
          </a:prstGeom>
        </p:spPr>
      </p:pic>
    </p:spTree>
    <p:extLst>
      <p:ext uri="{BB962C8B-B14F-4D97-AF65-F5344CB8AC3E}">
        <p14:creationId xmlns:p14="http://schemas.microsoft.com/office/powerpoint/2010/main" val="19448474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a:bodyPr>
          <a:lstStyle/>
          <a:p>
            <a:pPr algn="ctr"/>
            <a:r>
              <a:rPr lang="en-GB" sz="8000" dirty="0"/>
              <a:t>Static Data Member </a:t>
            </a:r>
            <a:endParaRPr lang="en-GB" sz="8000" dirty="0">
              <a:cs typeface="Times New Roman" panose="02020603050405020304" pitchFamily="18" charset="0"/>
            </a:endParaRPr>
          </a:p>
        </p:txBody>
      </p:sp>
    </p:spTree>
    <p:extLst>
      <p:ext uri="{BB962C8B-B14F-4D97-AF65-F5344CB8AC3E}">
        <p14:creationId xmlns:p14="http://schemas.microsoft.com/office/powerpoint/2010/main" val="37287432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471" y="584989"/>
            <a:ext cx="9806940" cy="1118684"/>
          </a:xfrm>
        </p:spPr>
        <p:txBody>
          <a:bodyPr>
            <a:normAutofit/>
          </a:bodyPr>
          <a:lstStyle/>
          <a:p>
            <a:pPr algn="ctr">
              <a:lnSpc>
                <a:spcPct val="100000"/>
              </a:lnSpc>
            </a:pPr>
            <a:r>
              <a:rPr lang="en-GB" sz="4800" dirty="0"/>
              <a:t>Static Data Member </a:t>
            </a:r>
          </a:p>
        </p:txBody>
      </p:sp>
      <p:sp>
        <p:nvSpPr>
          <p:cNvPr id="3" name="Content Placeholder 2"/>
          <p:cNvSpPr>
            <a:spLocks noGrp="1"/>
          </p:cNvSpPr>
          <p:nvPr>
            <p:ph idx="1"/>
          </p:nvPr>
        </p:nvSpPr>
        <p:spPr>
          <a:xfrm>
            <a:off x="365761" y="1967740"/>
            <a:ext cx="11367436" cy="4356057"/>
          </a:xfrm>
          <a:noFill/>
        </p:spPr>
        <p:txBody>
          <a:bodyPr>
            <a:normAutofit fontScale="85000" lnSpcReduction="10000"/>
          </a:bodyPr>
          <a:lstStyle/>
          <a:p>
            <a:pPr algn="just">
              <a:lnSpc>
                <a:spcPct val="100000"/>
              </a:lnSpc>
              <a:buFont typeface="Wingdings" panose="05000000000000000000" pitchFamily="2" charset="2"/>
              <a:buChar char="Ø"/>
            </a:pPr>
            <a:r>
              <a:rPr lang="en-GB" sz="2800" dirty="0">
                <a:solidFill>
                  <a:schemeClr val="tx1"/>
                </a:solidFill>
              </a:rPr>
              <a:t>In C++, a static member is a class member that is shared by all instances of the class. </a:t>
            </a:r>
          </a:p>
          <a:p>
            <a:pPr algn="just">
              <a:lnSpc>
                <a:spcPct val="100000"/>
              </a:lnSpc>
              <a:buFont typeface="Wingdings" panose="05000000000000000000" pitchFamily="2" charset="2"/>
              <a:buChar char="Ø"/>
            </a:pPr>
            <a:r>
              <a:rPr lang="en-GB" sz="2800" dirty="0">
                <a:solidFill>
                  <a:srgbClr val="C00000"/>
                </a:solidFill>
              </a:rPr>
              <a:t>Static</a:t>
            </a:r>
            <a:r>
              <a:rPr lang="en-GB" sz="2800" dirty="0">
                <a:solidFill>
                  <a:schemeClr val="tx1"/>
                </a:solidFill>
              </a:rPr>
              <a:t> </a:t>
            </a:r>
            <a:r>
              <a:rPr lang="en-GB" sz="2800" dirty="0">
                <a:solidFill>
                  <a:srgbClr val="C00000"/>
                </a:solidFill>
              </a:rPr>
              <a:t>members</a:t>
            </a:r>
            <a:r>
              <a:rPr lang="en-GB" sz="2800" dirty="0">
                <a:solidFill>
                  <a:schemeClr val="tx1"/>
                </a:solidFill>
              </a:rPr>
              <a:t> can be variables or functions, and they are </a:t>
            </a:r>
            <a:r>
              <a:rPr lang="en-GB" sz="2800" dirty="0">
                <a:solidFill>
                  <a:srgbClr val="C00000"/>
                </a:solidFill>
              </a:rPr>
              <a:t>associated</a:t>
            </a:r>
            <a:r>
              <a:rPr lang="en-GB" sz="2800" dirty="0">
                <a:solidFill>
                  <a:schemeClr val="tx1"/>
                </a:solidFill>
              </a:rPr>
              <a:t> with the class itself rather than any specific object. </a:t>
            </a:r>
          </a:p>
          <a:p>
            <a:pPr algn="just">
              <a:lnSpc>
                <a:spcPct val="100000"/>
              </a:lnSpc>
              <a:buFont typeface="Wingdings" panose="05000000000000000000" pitchFamily="2" charset="2"/>
              <a:buChar char="Ø"/>
            </a:pPr>
            <a:r>
              <a:rPr lang="en-GB" sz="2800" dirty="0">
                <a:solidFill>
                  <a:schemeClr val="tx1"/>
                </a:solidFill>
              </a:rPr>
              <a:t>This means that </a:t>
            </a:r>
            <a:r>
              <a:rPr lang="en-GB" sz="2800" dirty="0">
                <a:solidFill>
                  <a:srgbClr val="C00000"/>
                </a:solidFill>
              </a:rPr>
              <a:t>static</a:t>
            </a:r>
            <a:r>
              <a:rPr lang="en-GB" sz="2800" dirty="0">
                <a:solidFill>
                  <a:schemeClr val="tx1"/>
                </a:solidFill>
              </a:rPr>
              <a:t> members are shared </a:t>
            </a:r>
            <a:r>
              <a:rPr lang="en-GB" sz="2800" dirty="0">
                <a:solidFill>
                  <a:srgbClr val="C00000"/>
                </a:solidFill>
              </a:rPr>
              <a:t>across</a:t>
            </a:r>
            <a:r>
              <a:rPr lang="en-GB" sz="2800" dirty="0">
                <a:solidFill>
                  <a:schemeClr val="tx1"/>
                </a:solidFill>
              </a:rPr>
              <a:t> all objects of the class, and they can be accessed without creating an instance of the class.</a:t>
            </a:r>
          </a:p>
          <a:p>
            <a:pPr algn="just">
              <a:lnSpc>
                <a:spcPct val="100000"/>
              </a:lnSpc>
              <a:buFont typeface="Wingdings" panose="05000000000000000000" pitchFamily="2" charset="2"/>
              <a:buChar char="Ø"/>
            </a:pPr>
            <a:r>
              <a:rPr lang="en-GB" sz="2800" dirty="0">
                <a:solidFill>
                  <a:schemeClr val="tx1"/>
                </a:solidFill>
              </a:rPr>
              <a:t>A static member variable is allocated only once, regardless of how many objects are created from the class. </a:t>
            </a:r>
          </a:p>
          <a:p>
            <a:pPr algn="just">
              <a:lnSpc>
                <a:spcPct val="100000"/>
              </a:lnSpc>
              <a:buFont typeface="Wingdings" panose="05000000000000000000" pitchFamily="2" charset="2"/>
              <a:buChar char="Ø"/>
            </a:pPr>
            <a:r>
              <a:rPr lang="en-GB" sz="2800" dirty="0">
                <a:solidFill>
                  <a:schemeClr val="tx1"/>
                </a:solidFill>
              </a:rPr>
              <a:t>All objects share the same </a:t>
            </a:r>
            <a:r>
              <a:rPr lang="en-GB" sz="2800" dirty="0">
                <a:solidFill>
                  <a:srgbClr val="C00000"/>
                </a:solidFill>
              </a:rPr>
              <a:t>copy</a:t>
            </a:r>
            <a:r>
              <a:rPr lang="en-GB" sz="2800" dirty="0">
                <a:solidFill>
                  <a:schemeClr val="tx1"/>
                </a:solidFill>
              </a:rPr>
              <a:t> of that </a:t>
            </a:r>
            <a:r>
              <a:rPr lang="en-GB" sz="2800" dirty="0">
                <a:solidFill>
                  <a:srgbClr val="C00000"/>
                </a:solidFill>
              </a:rPr>
              <a:t>variable</a:t>
            </a:r>
            <a:r>
              <a:rPr lang="en-GB" sz="2800" dirty="0">
                <a:solidFill>
                  <a:schemeClr val="tx1"/>
                </a:solidFill>
              </a:rPr>
              <a:t>.</a:t>
            </a:r>
          </a:p>
          <a:p>
            <a:pPr algn="just">
              <a:lnSpc>
                <a:spcPct val="100000"/>
              </a:lnSpc>
              <a:buFont typeface="Wingdings" panose="05000000000000000000" pitchFamily="2" charset="2"/>
              <a:buChar char="Ø"/>
            </a:pPr>
            <a:r>
              <a:rPr lang="en-GB" sz="2800" dirty="0">
                <a:solidFill>
                  <a:schemeClr val="tx1"/>
                </a:solidFill>
              </a:rPr>
              <a:t>This means every object has access to the same memory location for the </a:t>
            </a:r>
            <a:r>
              <a:rPr lang="en-GB" sz="2800" dirty="0">
                <a:solidFill>
                  <a:srgbClr val="C00000"/>
                </a:solidFill>
              </a:rPr>
              <a:t>static</a:t>
            </a:r>
            <a:r>
              <a:rPr lang="en-GB" sz="2800" dirty="0">
                <a:solidFill>
                  <a:schemeClr val="tx1"/>
                </a:solidFill>
              </a:rPr>
              <a:t> </a:t>
            </a:r>
            <a:r>
              <a:rPr lang="en-GB" sz="2800" dirty="0">
                <a:solidFill>
                  <a:srgbClr val="C00000"/>
                </a:solidFill>
              </a:rPr>
              <a:t>member</a:t>
            </a:r>
            <a:r>
              <a:rPr lang="en-GB" sz="2800" dirty="0">
                <a:solidFill>
                  <a:schemeClr val="tx1"/>
                </a:solidFill>
              </a:rPr>
              <a:t>, and changes made to that </a:t>
            </a:r>
            <a:r>
              <a:rPr lang="en-GB" sz="2800" dirty="0">
                <a:solidFill>
                  <a:srgbClr val="C00000"/>
                </a:solidFill>
              </a:rPr>
              <a:t>variable</a:t>
            </a:r>
            <a:r>
              <a:rPr lang="en-GB" sz="2800" dirty="0">
                <a:solidFill>
                  <a:schemeClr val="tx1"/>
                </a:solidFill>
              </a:rPr>
              <a:t> through one object will be </a:t>
            </a:r>
            <a:r>
              <a:rPr lang="en-GB" sz="2800" dirty="0">
                <a:solidFill>
                  <a:srgbClr val="C00000"/>
                </a:solidFill>
              </a:rPr>
              <a:t>reflected</a:t>
            </a:r>
            <a:r>
              <a:rPr lang="en-GB" sz="2800" dirty="0">
                <a:solidFill>
                  <a:schemeClr val="tx1"/>
                </a:solidFill>
              </a:rPr>
              <a:t> in all other </a:t>
            </a:r>
            <a:r>
              <a:rPr lang="en-GB" sz="2800" dirty="0">
                <a:solidFill>
                  <a:srgbClr val="C00000"/>
                </a:solidFill>
              </a:rPr>
              <a:t>objects</a:t>
            </a:r>
            <a:r>
              <a:rPr lang="en-GB" sz="2800" dirty="0">
                <a:solidFill>
                  <a:schemeClr val="tx1"/>
                </a:solidFill>
              </a:rPr>
              <a:t>.</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163</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Tree>
    <p:extLst>
      <p:ext uri="{BB962C8B-B14F-4D97-AF65-F5344CB8AC3E}">
        <p14:creationId xmlns:p14="http://schemas.microsoft.com/office/powerpoint/2010/main" val="21199953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471" y="584989"/>
            <a:ext cx="9806940" cy="1118684"/>
          </a:xfrm>
        </p:spPr>
        <p:txBody>
          <a:bodyPr>
            <a:normAutofit/>
          </a:bodyPr>
          <a:lstStyle/>
          <a:p>
            <a:pPr algn="ctr">
              <a:lnSpc>
                <a:spcPct val="100000"/>
              </a:lnSpc>
            </a:pPr>
            <a:r>
              <a:rPr lang="en-GB" sz="4800" dirty="0"/>
              <a:t>static data member cont.</a:t>
            </a:r>
          </a:p>
        </p:txBody>
      </p:sp>
      <p:sp>
        <p:nvSpPr>
          <p:cNvPr id="3" name="Content Placeholder 2"/>
          <p:cNvSpPr>
            <a:spLocks noGrp="1"/>
          </p:cNvSpPr>
          <p:nvPr>
            <p:ph idx="1"/>
          </p:nvPr>
        </p:nvSpPr>
        <p:spPr>
          <a:xfrm>
            <a:off x="67378" y="1835707"/>
            <a:ext cx="6343046" cy="4471708"/>
          </a:xfrm>
          <a:noFill/>
        </p:spPr>
        <p:txBody>
          <a:bodyPr>
            <a:normAutofit fontScale="77500" lnSpcReduction="20000"/>
          </a:bodyPr>
          <a:lstStyle/>
          <a:p>
            <a:pPr algn="just">
              <a:lnSpc>
                <a:spcPct val="100000"/>
              </a:lnSpc>
              <a:buFont typeface="Wingdings" panose="05000000000000000000" pitchFamily="2" charset="2"/>
              <a:buChar char="Ø"/>
            </a:pPr>
            <a:r>
              <a:rPr lang="en-GB" sz="2800" dirty="0">
                <a:solidFill>
                  <a:schemeClr val="tx1"/>
                </a:solidFill>
              </a:rPr>
              <a:t>The static member variable </a:t>
            </a:r>
            <a:r>
              <a:rPr lang="en-GB" sz="2800" dirty="0">
                <a:solidFill>
                  <a:srgbClr val="C00000"/>
                </a:solidFill>
              </a:rPr>
              <a:t>number2</a:t>
            </a:r>
            <a:r>
              <a:rPr lang="en-GB" sz="2800" dirty="0">
                <a:solidFill>
                  <a:schemeClr val="tx1"/>
                </a:solidFill>
              </a:rPr>
              <a:t> is declared inside the class using the static keyword.</a:t>
            </a:r>
          </a:p>
          <a:p>
            <a:pPr algn="just">
              <a:lnSpc>
                <a:spcPct val="100000"/>
              </a:lnSpc>
              <a:buFont typeface="Wingdings" panose="05000000000000000000" pitchFamily="2" charset="2"/>
              <a:buChar char="Ø"/>
            </a:pPr>
            <a:r>
              <a:rPr lang="en-GB" sz="2800" dirty="0">
                <a:solidFill>
                  <a:srgbClr val="C00000"/>
                </a:solidFill>
              </a:rPr>
              <a:t>Static</a:t>
            </a:r>
            <a:r>
              <a:rPr lang="en-GB" sz="2800" dirty="0">
                <a:solidFill>
                  <a:schemeClr val="tx1"/>
                </a:solidFill>
              </a:rPr>
              <a:t> </a:t>
            </a:r>
            <a:r>
              <a:rPr lang="en-GB" sz="2800" dirty="0">
                <a:solidFill>
                  <a:srgbClr val="C00000"/>
                </a:solidFill>
              </a:rPr>
              <a:t>member</a:t>
            </a:r>
            <a:r>
              <a:rPr lang="en-GB" sz="2800" dirty="0">
                <a:solidFill>
                  <a:schemeClr val="tx1"/>
                </a:solidFill>
              </a:rPr>
              <a:t> variables are shared among all objects of the class. </a:t>
            </a:r>
          </a:p>
          <a:p>
            <a:pPr algn="just">
              <a:lnSpc>
                <a:spcPct val="100000"/>
              </a:lnSpc>
              <a:buFont typeface="Wingdings" panose="05000000000000000000" pitchFamily="2" charset="2"/>
              <a:buChar char="Ø"/>
            </a:pPr>
            <a:r>
              <a:rPr lang="en-GB" sz="2800" dirty="0">
                <a:solidFill>
                  <a:schemeClr val="tx1"/>
                </a:solidFill>
              </a:rPr>
              <a:t>There is </a:t>
            </a:r>
            <a:r>
              <a:rPr lang="en-GB" sz="2800" dirty="0">
                <a:solidFill>
                  <a:srgbClr val="C00000"/>
                </a:solidFill>
              </a:rPr>
              <a:t>only</a:t>
            </a:r>
            <a:r>
              <a:rPr lang="en-GB" sz="2800" dirty="0">
                <a:solidFill>
                  <a:schemeClr val="tx1"/>
                </a:solidFill>
              </a:rPr>
              <a:t> one </a:t>
            </a:r>
            <a:r>
              <a:rPr lang="en-GB" sz="2800" dirty="0">
                <a:solidFill>
                  <a:srgbClr val="C00000"/>
                </a:solidFill>
              </a:rPr>
              <a:t>copy</a:t>
            </a:r>
            <a:r>
              <a:rPr lang="en-GB" sz="2800" dirty="0">
                <a:solidFill>
                  <a:schemeClr val="tx1"/>
                </a:solidFill>
              </a:rPr>
              <a:t> of the </a:t>
            </a:r>
            <a:r>
              <a:rPr lang="en-GB" sz="2800" dirty="0">
                <a:solidFill>
                  <a:srgbClr val="C00000"/>
                </a:solidFill>
              </a:rPr>
              <a:t>static</a:t>
            </a:r>
            <a:r>
              <a:rPr lang="en-GB" sz="2800" dirty="0">
                <a:solidFill>
                  <a:schemeClr val="tx1"/>
                </a:solidFill>
              </a:rPr>
              <a:t> variable, regardless of how many objects are created.</a:t>
            </a:r>
          </a:p>
          <a:p>
            <a:pPr algn="just">
              <a:lnSpc>
                <a:spcPct val="100000"/>
              </a:lnSpc>
              <a:buFont typeface="Wingdings" panose="05000000000000000000" pitchFamily="2" charset="2"/>
              <a:buChar char="Ø"/>
            </a:pPr>
            <a:r>
              <a:rPr lang="en-GB" sz="2800" dirty="0">
                <a:solidFill>
                  <a:schemeClr val="tx1"/>
                </a:solidFill>
              </a:rPr>
              <a:t>Static member variables must be defined </a:t>
            </a:r>
            <a:r>
              <a:rPr lang="en-GB" sz="2800" dirty="0">
                <a:solidFill>
                  <a:srgbClr val="C00000"/>
                </a:solidFill>
              </a:rPr>
              <a:t>outside </a:t>
            </a:r>
            <a:r>
              <a:rPr lang="en-GB" sz="2800" dirty="0">
                <a:solidFill>
                  <a:schemeClr val="tx1"/>
                </a:solidFill>
              </a:rPr>
              <a:t>the class. </a:t>
            </a:r>
          </a:p>
          <a:p>
            <a:pPr algn="just">
              <a:lnSpc>
                <a:spcPct val="100000"/>
              </a:lnSpc>
              <a:buFont typeface="Wingdings" panose="05000000000000000000" pitchFamily="2" charset="2"/>
              <a:buChar char="Ø"/>
            </a:pPr>
            <a:r>
              <a:rPr lang="en-GB" sz="2800" dirty="0">
                <a:solidFill>
                  <a:schemeClr val="tx1"/>
                </a:solidFill>
              </a:rPr>
              <a:t>This is necessary because they exist at the </a:t>
            </a:r>
            <a:r>
              <a:rPr lang="en-GB" sz="2800" dirty="0">
                <a:solidFill>
                  <a:srgbClr val="C00000"/>
                </a:solidFill>
              </a:rPr>
              <a:t>class </a:t>
            </a:r>
            <a:r>
              <a:rPr lang="en-GB" sz="2800" dirty="0">
                <a:solidFill>
                  <a:schemeClr val="tx1"/>
                </a:solidFill>
              </a:rPr>
              <a:t>level, </a:t>
            </a:r>
            <a:r>
              <a:rPr lang="en-GB" sz="2800" dirty="0">
                <a:solidFill>
                  <a:srgbClr val="C00000"/>
                </a:solidFill>
              </a:rPr>
              <a:t>not the instance </a:t>
            </a:r>
            <a:r>
              <a:rPr lang="en-GB" sz="2800" dirty="0">
                <a:solidFill>
                  <a:schemeClr val="tx1"/>
                </a:solidFill>
              </a:rPr>
              <a:t>level.</a:t>
            </a:r>
          </a:p>
          <a:p>
            <a:pPr algn="just">
              <a:lnSpc>
                <a:spcPct val="100000"/>
              </a:lnSpc>
              <a:buFont typeface="Wingdings" panose="05000000000000000000" pitchFamily="2" charset="2"/>
              <a:buChar char="Ø"/>
            </a:pPr>
            <a:r>
              <a:rPr lang="en-GB" sz="2800" dirty="0">
                <a:solidFill>
                  <a:schemeClr val="tx1"/>
                </a:solidFill>
              </a:rPr>
              <a:t>Inside the member function </a:t>
            </a:r>
            <a:r>
              <a:rPr lang="en-GB" sz="2800" dirty="0" err="1">
                <a:solidFill>
                  <a:srgbClr val="C00000"/>
                </a:solidFill>
              </a:rPr>
              <a:t>member_fun</a:t>
            </a:r>
            <a:r>
              <a:rPr lang="en-GB" sz="2800" dirty="0">
                <a:solidFill>
                  <a:schemeClr val="tx1"/>
                </a:solidFill>
              </a:rPr>
              <a:t>(), both the </a:t>
            </a:r>
            <a:r>
              <a:rPr lang="en-GB" sz="2800" dirty="0">
                <a:solidFill>
                  <a:srgbClr val="C00000"/>
                </a:solidFill>
              </a:rPr>
              <a:t>regular</a:t>
            </a:r>
            <a:r>
              <a:rPr lang="en-GB" sz="2800" dirty="0">
                <a:solidFill>
                  <a:schemeClr val="tx1"/>
                </a:solidFill>
              </a:rPr>
              <a:t> and </a:t>
            </a:r>
            <a:r>
              <a:rPr lang="en-GB" sz="2800" dirty="0">
                <a:solidFill>
                  <a:srgbClr val="C00000"/>
                </a:solidFill>
              </a:rPr>
              <a:t>static</a:t>
            </a:r>
            <a:r>
              <a:rPr lang="en-GB" sz="2800" dirty="0">
                <a:solidFill>
                  <a:schemeClr val="tx1"/>
                </a:solidFill>
              </a:rPr>
              <a:t> member variables are accessed</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164</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pic>
        <p:nvPicPr>
          <p:cNvPr id="9" name="Picture 8"/>
          <p:cNvPicPr>
            <a:picLocks noChangeAspect="1"/>
          </p:cNvPicPr>
          <p:nvPr/>
        </p:nvPicPr>
        <p:blipFill>
          <a:blip r:embed="rId3"/>
          <a:stretch>
            <a:fillRect/>
          </a:stretch>
        </p:blipFill>
        <p:spPr>
          <a:xfrm>
            <a:off x="6516302" y="1835707"/>
            <a:ext cx="5225093" cy="4042610"/>
          </a:xfrm>
          <a:prstGeom prst="rect">
            <a:avLst/>
          </a:prstGeom>
        </p:spPr>
      </p:pic>
    </p:spTree>
    <p:extLst>
      <p:ext uri="{BB962C8B-B14F-4D97-AF65-F5344CB8AC3E}">
        <p14:creationId xmlns:p14="http://schemas.microsoft.com/office/powerpoint/2010/main" val="40825032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471" y="584989"/>
            <a:ext cx="9806940" cy="1118684"/>
          </a:xfrm>
        </p:spPr>
        <p:txBody>
          <a:bodyPr>
            <a:normAutofit/>
          </a:bodyPr>
          <a:lstStyle/>
          <a:p>
            <a:pPr algn="ctr">
              <a:lnSpc>
                <a:spcPct val="100000"/>
              </a:lnSpc>
            </a:pPr>
            <a:r>
              <a:rPr lang="en-GB" sz="4800" dirty="0"/>
              <a:t>static data member cont.</a:t>
            </a:r>
          </a:p>
        </p:txBody>
      </p:sp>
      <p:sp>
        <p:nvSpPr>
          <p:cNvPr id="3" name="Content Placeholder 2"/>
          <p:cNvSpPr>
            <a:spLocks noGrp="1"/>
          </p:cNvSpPr>
          <p:nvPr>
            <p:ph idx="1"/>
          </p:nvPr>
        </p:nvSpPr>
        <p:spPr>
          <a:xfrm>
            <a:off x="429833" y="1835707"/>
            <a:ext cx="5855464" cy="4471708"/>
          </a:xfrm>
          <a:noFill/>
        </p:spPr>
        <p:txBody>
          <a:bodyPr>
            <a:normAutofit/>
          </a:bodyPr>
          <a:lstStyle/>
          <a:p>
            <a:pPr algn="just">
              <a:lnSpc>
                <a:spcPct val="100000"/>
              </a:lnSpc>
              <a:buFont typeface="Wingdings" panose="05000000000000000000" pitchFamily="2" charset="2"/>
              <a:buChar char="Ø"/>
            </a:pPr>
            <a:r>
              <a:rPr lang="en-GB" sz="2800" dirty="0">
                <a:solidFill>
                  <a:schemeClr val="tx1"/>
                </a:solidFill>
              </a:rPr>
              <a:t>number1 is unique for each object, so its address will differ for each object (</a:t>
            </a:r>
            <a:r>
              <a:rPr lang="en-GB" sz="2800" dirty="0">
                <a:solidFill>
                  <a:srgbClr val="C00000"/>
                </a:solidFill>
              </a:rPr>
              <a:t>obj1</a:t>
            </a:r>
            <a:r>
              <a:rPr lang="en-GB" sz="2800" dirty="0">
                <a:solidFill>
                  <a:schemeClr val="tx1"/>
                </a:solidFill>
              </a:rPr>
              <a:t>, </a:t>
            </a:r>
            <a:r>
              <a:rPr lang="en-GB" sz="2800" dirty="0">
                <a:solidFill>
                  <a:srgbClr val="C00000"/>
                </a:solidFill>
              </a:rPr>
              <a:t>obj2</a:t>
            </a:r>
            <a:r>
              <a:rPr lang="en-GB" sz="2800" dirty="0">
                <a:solidFill>
                  <a:schemeClr val="tx1"/>
                </a:solidFill>
              </a:rPr>
              <a:t>).</a:t>
            </a:r>
          </a:p>
          <a:p>
            <a:pPr algn="just">
              <a:lnSpc>
                <a:spcPct val="100000"/>
              </a:lnSpc>
              <a:buFont typeface="Wingdings" panose="05000000000000000000" pitchFamily="2" charset="2"/>
              <a:buChar char="Ø"/>
            </a:pPr>
            <a:r>
              <a:rPr lang="en-GB" sz="2800" dirty="0">
                <a:solidFill>
                  <a:schemeClr val="tx1"/>
                </a:solidFill>
              </a:rPr>
              <a:t>number2 is </a:t>
            </a:r>
            <a:r>
              <a:rPr lang="en-GB" sz="2800" dirty="0">
                <a:solidFill>
                  <a:srgbClr val="C00000"/>
                </a:solidFill>
              </a:rPr>
              <a:t>static</a:t>
            </a:r>
            <a:r>
              <a:rPr lang="en-GB" sz="2800" dirty="0">
                <a:solidFill>
                  <a:schemeClr val="tx1"/>
                </a:solidFill>
              </a:rPr>
              <a:t>, meaning its address will be the same for all objects (</a:t>
            </a:r>
            <a:r>
              <a:rPr lang="en-GB" sz="2800" dirty="0">
                <a:solidFill>
                  <a:srgbClr val="C00000"/>
                </a:solidFill>
              </a:rPr>
              <a:t>obj1</a:t>
            </a:r>
            <a:r>
              <a:rPr lang="en-GB" sz="2800" dirty="0">
                <a:solidFill>
                  <a:schemeClr val="tx1"/>
                </a:solidFill>
              </a:rPr>
              <a:t>, </a:t>
            </a:r>
            <a:r>
              <a:rPr lang="en-GB" sz="2800" dirty="0">
                <a:solidFill>
                  <a:srgbClr val="C00000"/>
                </a:solidFill>
              </a:rPr>
              <a:t>obj2</a:t>
            </a:r>
            <a:r>
              <a:rPr lang="en-GB" sz="2800" dirty="0">
                <a:solidFill>
                  <a:schemeClr val="tx1"/>
                </a:solidFill>
              </a:rPr>
              <a:t>) because only one copy of number2 exists.</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165</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pic>
        <p:nvPicPr>
          <p:cNvPr id="8" name="Picture 7"/>
          <p:cNvPicPr>
            <a:picLocks noChangeAspect="1"/>
          </p:cNvPicPr>
          <p:nvPr/>
        </p:nvPicPr>
        <p:blipFill>
          <a:blip r:embed="rId3"/>
          <a:stretch>
            <a:fillRect/>
          </a:stretch>
        </p:blipFill>
        <p:spPr>
          <a:xfrm>
            <a:off x="6869400" y="1929162"/>
            <a:ext cx="4457902" cy="2874600"/>
          </a:xfrm>
          <a:prstGeom prst="rect">
            <a:avLst/>
          </a:prstGeom>
        </p:spPr>
      </p:pic>
      <p:pic>
        <p:nvPicPr>
          <p:cNvPr id="10" name="Content Placeholder 8"/>
          <p:cNvPicPr>
            <a:picLocks noChangeAspect="1"/>
          </p:cNvPicPr>
          <p:nvPr/>
        </p:nvPicPr>
        <p:blipFill>
          <a:blip r:embed="rId4"/>
          <a:stretch>
            <a:fillRect/>
          </a:stretch>
        </p:blipFill>
        <p:spPr>
          <a:xfrm>
            <a:off x="6474642" y="4848050"/>
            <a:ext cx="5247417" cy="1386247"/>
          </a:xfrm>
          <a:prstGeom prst="rect">
            <a:avLst/>
          </a:prstGeom>
        </p:spPr>
      </p:pic>
    </p:spTree>
    <p:extLst>
      <p:ext uri="{BB962C8B-B14F-4D97-AF65-F5344CB8AC3E}">
        <p14:creationId xmlns:p14="http://schemas.microsoft.com/office/powerpoint/2010/main" val="31161724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a:bodyPr>
          <a:lstStyle/>
          <a:p>
            <a:pPr algn="ctr"/>
            <a:r>
              <a:rPr lang="en-GB" sz="8000" dirty="0"/>
              <a:t>Friend Function</a:t>
            </a:r>
            <a:endParaRPr lang="en-GB" sz="8000" dirty="0">
              <a:cs typeface="Times New Roman" panose="02020603050405020304" pitchFamily="18" charset="0"/>
            </a:endParaRPr>
          </a:p>
        </p:txBody>
      </p:sp>
    </p:spTree>
    <p:extLst>
      <p:ext uri="{BB962C8B-B14F-4D97-AF65-F5344CB8AC3E}">
        <p14:creationId xmlns:p14="http://schemas.microsoft.com/office/powerpoint/2010/main" val="8470165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471" y="584989"/>
            <a:ext cx="9806940" cy="1118684"/>
          </a:xfrm>
        </p:spPr>
        <p:txBody>
          <a:bodyPr>
            <a:normAutofit/>
          </a:bodyPr>
          <a:lstStyle/>
          <a:p>
            <a:pPr algn="ctr">
              <a:lnSpc>
                <a:spcPct val="100000"/>
              </a:lnSpc>
            </a:pPr>
            <a:r>
              <a:rPr lang="en-GB" sz="4800" dirty="0"/>
              <a:t>Friend Function</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167</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Content Placeholder 2"/>
          <p:cNvSpPr txBox="1">
            <a:spLocks/>
          </p:cNvSpPr>
          <p:nvPr/>
        </p:nvSpPr>
        <p:spPr>
          <a:xfrm>
            <a:off x="450567" y="1861861"/>
            <a:ext cx="7240018" cy="4375310"/>
          </a:xfrm>
          <a:prstGeom prst="rect">
            <a:avLst/>
          </a:prstGeom>
          <a:noFill/>
        </p:spPr>
        <p:txBody>
          <a:bodyPr vert="horz" lIns="0" tIns="45720" rIns="0" bIns="45720" rtlCol="0">
            <a:normAutofit/>
          </a:bodyPr>
          <a:lstStyle>
            <a:lvl1pPr marL="89154" indent="-89154" algn="l" defTabSz="891540" rtl="0" eaLnBrk="1" latinLnBrk="0" hangingPunct="1">
              <a:lnSpc>
                <a:spcPct val="90000"/>
              </a:lnSpc>
              <a:spcBef>
                <a:spcPts val="1170"/>
              </a:spcBef>
              <a:spcAft>
                <a:spcPts val="195"/>
              </a:spcAft>
              <a:buClr>
                <a:schemeClr val="accent1"/>
              </a:buClr>
              <a:buSzPct val="100000"/>
              <a:buFont typeface="Calibri" panose="020F0502020204030204" pitchFamily="34" charset="0"/>
              <a:buChar char=" "/>
              <a:defRPr sz="1950" kern="1200">
                <a:solidFill>
                  <a:schemeClr val="bg2">
                    <a:lumMod val="10000"/>
                  </a:schemeClr>
                </a:solidFill>
                <a:latin typeface="+mn-lt"/>
                <a:ea typeface="+mn-ea"/>
                <a:cs typeface="+mn-cs"/>
              </a:defRPr>
            </a:lvl1pPr>
            <a:lvl2pPr marL="374447" indent="-178308" algn="l" defTabSz="891540" rtl="0" eaLnBrk="1" latinLnBrk="0" hangingPunct="1">
              <a:lnSpc>
                <a:spcPct val="90000"/>
              </a:lnSpc>
              <a:spcBef>
                <a:spcPts val="195"/>
              </a:spcBef>
              <a:spcAft>
                <a:spcPts val="390"/>
              </a:spcAft>
              <a:buClr>
                <a:schemeClr val="accent1"/>
              </a:buClr>
              <a:buFont typeface="Calibri" pitchFamily="34" charset="0"/>
              <a:buChar char="◦"/>
              <a:defRPr sz="1755" kern="1200">
                <a:solidFill>
                  <a:schemeClr val="bg2">
                    <a:lumMod val="10000"/>
                  </a:schemeClr>
                </a:solidFill>
                <a:latin typeface="+mn-lt"/>
                <a:ea typeface="+mn-ea"/>
                <a:cs typeface="+mn-cs"/>
              </a:defRPr>
            </a:lvl2pPr>
            <a:lvl3pPr marL="552755"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3pPr>
            <a:lvl4pPr marL="731063"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4pPr>
            <a:lvl5pPr marL="909371"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5pPr>
            <a:lvl6pPr marL="107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6pPr>
            <a:lvl7pPr marL="126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7pPr>
            <a:lvl8pPr marL="146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8pPr>
            <a:lvl9pPr marL="165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9pPr>
          </a:lstStyle>
          <a:p>
            <a:pPr algn="just">
              <a:lnSpc>
                <a:spcPct val="100000"/>
              </a:lnSpc>
              <a:buFont typeface="Wingdings" panose="05000000000000000000" pitchFamily="2" charset="2"/>
              <a:buChar char="Ø"/>
            </a:pPr>
            <a:r>
              <a:rPr lang="en-GB" sz="2800" dirty="0">
                <a:solidFill>
                  <a:schemeClr val="tx1"/>
                </a:solidFill>
              </a:rPr>
              <a:t>In C++, a </a:t>
            </a:r>
            <a:r>
              <a:rPr lang="en-GB" sz="2800" dirty="0">
                <a:solidFill>
                  <a:srgbClr val="C00000"/>
                </a:solidFill>
              </a:rPr>
              <a:t>friend function</a:t>
            </a:r>
            <a:r>
              <a:rPr lang="en-GB" sz="2800" dirty="0">
                <a:solidFill>
                  <a:schemeClr val="tx1"/>
                </a:solidFill>
              </a:rPr>
              <a:t> is a function that is </a:t>
            </a:r>
            <a:r>
              <a:rPr lang="en-GB" sz="2800" dirty="0">
                <a:solidFill>
                  <a:srgbClr val="C00000"/>
                </a:solidFill>
              </a:rPr>
              <a:t>not</a:t>
            </a:r>
            <a:r>
              <a:rPr lang="en-GB" sz="2800" dirty="0">
                <a:solidFill>
                  <a:schemeClr val="tx1"/>
                </a:solidFill>
              </a:rPr>
              <a:t> a </a:t>
            </a:r>
            <a:r>
              <a:rPr lang="en-GB" sz="2800" dirty="0">
                <a:solidFill>
                  <a:srgbClr val="C00000"/>
                </a:solidFill>
              </a:rPr>
              <a:t>member</a:t>
            </a:r>
            <a:r>
              <a:rPr lang="en-GB" sz="2800" dirty="0">
                <a:solidFill>
                  <a:schemeClr val="tx1"/>
                </a:solidFill>
              </a:rPr>
              <a:t> of a class but is given access to the class's </a:t>
            </a:r>
            <a:r>
              <a:rPr lang="en-GB" sz="2800" dirty="0">
                <a:solidFill>
                  <a:srgbClr val="C00000"/>
                </a:solidFill>
              </a:rPr>
              <a:t>private</a:t>
            </a:r>
            <a:r>
              <a:rPr lang="en-GB" sz="2800" dirty="0">
                <a:solidFill>
                  <a:schemeClr val="tx1"/>
                </a:solidFill>
              </a:rPr>
              <a:t> and </a:t>
            </a:r>
            <a:r>
              <a:rPr lang="en-GB" sz="2800" dirty="0">
                <a:solidFill>
                  <a:srgbClr val="C00000"/>
                </a:solidFill>
              </a:rPr>
              <a:t>protected</a:t>
            </a:r>
            <a:r>
              <a:rPr lang="en-GB" sz="2800" dirty="0">
                <a:solidFill>
                  <a:schemeClr val="tx1"/>
                </a:solidFill>
              </a:rPr>
              <a:t> members. </a:t>
            </a:r>
          </a:p>
          <a:p>
            <a:pPr algn="just">
              <a:lnSpc>
                <a:spcPct val="100000"/>
              </a:lnSpc>
              <a:buFont typeface="Wingdings" panose="05000000000000000000" pitchFamily="2" charset="2"/>
              <a:buChar char="Ø"/>
            </a:pPr>
            <a:r>
              <a:rPr lang="en-GB" sz="2800" dirty="0">
                <a:solidFill>
                  <a:schemeClr val="tx1"/>
                </a:solidFill>
              </a:rPr>
              <a:t>Normally, only member </a:t>
            </a:r>
            <a:r>
              <a:rPr lang="en-GB" sz="2800" dirty="0">
                <a:solidFill>
                  <a:srgbClr val="C00000"/>
                </a:solidFill>
              </a:rPr>
              <a:t>functions</a:t>
            </a:r>
            <a:r>
              <a:rPr lang="en-GB" sz="2800" dirty="0">
                <a:solidFill>
                  <a:schemeClr val="tx1"/>
                </a:solidFill>
              </a:rPr>
              <a:t> of a class can access its private and protected members. </a:t>
            </a:r>
          </a:p>
          <a:p>
            <a:pPr algn="just">
              <a:lnSpc>
                <a:spcPct val="100000"/>
              </a:lnSpc>
              <a:buFont typeface="Wingdings" panose="05000000000000000000" pitchFamily="2" charset="2"/>
              <a:buChar char="Ø"/>
            </a:pPr>
            <a:r>
              <a:rPr lang="en-GB" sz="2800" dirty="0">
                <a:solidFill>
                  <a:schemeClr val="tx1"/>
                </a:solidFill>
              </a:rPr>
              <a:t>However, by declaring a function as a </a:t>
            </a:r>
            <a:r>
              <a:rPr lang="en-GB" sz="2800" dirty="0">
                <a:solidFill>
                  <a:srgbClr val="C00000"/>
                </a:solidFill>
              </a:rPr>
              <a:t>friend</a:t>
            </a:r>
            <a:r>
              <a:rPr lang="en-GB" sz="2800" dirty="0">
                <a:solidFill>
                  <a:schemeClr val="tx1"/>
                </a:solidFill>
              </a:rPr>
              <a:t>, the class gives that function access to its internal data.</a:t>
            </a:r>
          </a:p>
        </p:txBody>
      </p:sp>
      <p:pic>
        <p:nvPicPr>
          <p:cNvPr id="10" name="Picture 9"/>
          <p:cNvPicPr>
            <a:picLocks noChangeAspect="1"/>
          </p:cNvPicPr>
          <p:nvPr/>
        </p:nvPicPr>
        <p:blipFill>
          <a:blip r:embed="rId3"/>
          <a:stretch>
            <a:fillRect/>
          </a:stretch>
        </p:blipFill>
        <p:spPr>
          <a:xfrm>
            <a:off x="8322644" y="2394543"/>
            <a:ext cx="3024967" cy="3024967"/>
          </a:xfrm>
          <a:prstGeom prst="rect">
            <a:avLst/>
          </a:prstGeom>
        </p:spPr>
      </p:pic>
    </p:spTree>
    <p:extLst>
      <p:ext uri="{BB962C8B-B14F-4D97-AF65-F5344CB8AC3E}">
        <p14:creationId xmlns:p14="http://schemas.microsoft.com/office/powerpoint/2010/main" val="38485556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471" y="584989"/>
            <a:ext cx="9806940" cy="1118684"/>
          </a:xfrm>
        </p:spPr>
        <p:txBody>
          <a:bodyPr>
            <a:normAutofit/>
          </a:bodyPr>
          <a:lstStyle/>
          <a:p>
            <a:pPr algn="ctr">
              <a:lnSpc>
                <a:spcPct val="100000"/>
              </a:lnSpc>
            </a:pPr>
            <a:r>
              <a:rPr lang="en-GB" sz="4800" dirty="0"/>
              <a:t>Characteristics of Friend Functions</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168</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Content Placeholder 2"/>
          <p:cNvSpPr txBox="1">
            <a:spLocks/>
          </p:cNvSpPr>
          <p:nvPr/>
        </p:nvSpPr>
        <p:spPr>
          <a:xfrm>
            <a:off x="450567" y="1861861"/>
            <a:ext cx="11032188" cy="4259804"/>
          </a:xfrm>
          <a:prstGeom prst="rect">
            <a:avLst/>
          </a:prstGeom>
          <a:noFill/>
        </p:spPr>
        <p:txBody>
          <a:bodyPr vert="horz" lIns="0" tIns="45720" rIns="0" bIns="45720" rtlCol="0">
            <a:normAutofit/>
          </a:bodyPr>
          <a:lstStyle>
            <a:lvl1pPr marL="89154" indent="-89154" algn="l" defTabSz="891540" rtl="0" eaLnBrk="1" latinLnBrk="0" hangingPunct="1">
              <a:lnSpc>
                <a:spcPct val="90000"/>
              </a:lnSpc>
              <a:spcBef>
                <a:spcPts val="1170"/>
              </a:spcBef>
              <a:spcAft>
                <a:spcPts val="195"/>
              </a:spcAft>
              <a:buClr>
                <a:schemeClr val="accent1"/>
              </a:buClr>
              <a:buSzPct val="100000"/>
              <a:buFont typeface="Calibri" panose="020F0502020204030204" pitchFamily="34" charset="0"/>
              <a:buChar char=" "/>
              <a:defRPr sz="1950" kern="1200">
                <a:solidFill>
                  <a:schemeClr val="bg2">
                    <a:lumMod val="10000"/>
                  </a:schemeClr>
                </a:solidFill>
                <a:latin typeface="+mn-lt"/>
                <a:ea typeface="+mn-ea"/>
                <a:cs typeface="+mn-cs"/>
              </a:defRPr>
            </a:lvl1pPr>
            <a:lvl2pPr marL="374447" indent="-178308" algn="l" defTabSz="891540" rtl="0" eaLnBrk="1" latinLnBrk="0" hangingPunct="1">
              <a:lnSpc>
                <a:spcPct val="90000"/>
              </a:lnSpc>
              <a:spcBef>
                <a:spcPts val="195"/>
              </a:spcBef>
              <a:spcAft>
                <a:spcPts val="390"/>
              </a:spcAft>
              <a:buClr>
                <a:schemeClr val="accent1"/>
              </a:buClr>
              <a:buFont typeface="Calibri" pitchFamily="34" charset="0"/>
              <a:buChar char="◦"/>
              <a:defRPr sz="1755" kern="1200">
                <a:solidFill>
                  <a:schemeClr val="bg2">
                    <a:lumMod val="10000"/>
                  </a:schemeClr>
                </a:solidFill>
                <a:latin typeface="+mn-lt"/>
                <a:ea typeface="+mn-ea"/>
                <a:cs typeface="+mn-cs"/>
              </a:defRPr>
            </a:lvl2pPr>
            <a:lvl3pPr marL="552755"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3pPr>
            <a:lvl4pPr marL="731063"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4pPr>
            <a:lvl5pPr marL="909371"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5pPr>
            <a:lvl6pPr marL="107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6pPr>
            <a:lvl7pPr marL="126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7pPr>
            <a:lvl8pPr marL="146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8pPr>
            <a:lvl9pPr marL="165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9pPr>
          </a:lstStyle>
          <a:p>
            <a:pPr algn="just">
              <a:lnSpc>
                <a:spcPct val="100000"/>
              </a:lnSpc>
              <a:buFont typeface="Wingdings" panose="05000000000000000000" pitchFamily="2" charset="2"/>
              <a:buChar char="Ø"/>
            </a:pPr>
            <a:r>
              <a:rPr lang="en-GB" sz="2800" dirty="0">
                <a:solidFill>
                  <a:schemeClr val="tx1"/>
                </a:solidFill>
              </a:rPr>
              <a:t>A </a:t>
            </a:r>
            <a:r>
              <a:rPr lang="en-GB" sz="2800" dirty="0">
                <a:solidFill>
                  <a:srgbClr val="C00000"/>
                </a:solidFill>
              </a:rPr>
              <a:t>friend</a:t>
            </a:r>
            <a:r>
              <a:rPr lang="en-GB" sz="2800" dirty="0">
                <a:solidFill>
                  <a:schemeClr val="tx1"/>
                </a:solidFill>
              </a:rPr>
              <a:t> function is not a member of the class, yet it can access the private and protected members of the class.</a:t>
            </a:r>
          </a:p>
          <a:p>
            <a:pPr algn="just">
              <a:lnSpc>
                <a:spcPct val="100000"/>
              </a:lnSpc>
              <a:buFont typeface="Wingdings" panose="05000000000000000000" pitchFamily="2" charset="2"/>
              <a:buChar char="Ø"/>
            </a:pPr>
            <a:r>
              <a:rPr lang="en-GB" sz="2800" dirty="0">
                <a:solidFill>
                  <a:schemeClr val="tx1"/>
                </a:solidFill>
              </a:rPr>
              <a:t>A </a:t>
            </a:r>
            <a:r>
              <a:rPr lang="en-GB" sz="2800" dirty="0">
                <a:solidFill>
                  <a:srgbClr val="C00000"/>
                </a:solidFill>
              </a:rPr>
              <a:t>friend</a:t>
            </a:r>
            <a:r>
              <a:rPr lang="en-GB" sz="2800" dirty="0">
                <a:solidFill>
                  <a:schemeClr val="tx1"/>
                </a:solidFill>
              </a:rPr>
              <a:t> function has access to the private and protected members of a class, which otherwise would not be accessible from outside the class.</a:t>
            </a:r>
          </a:p>
          <a:p>
            <a:pPr algn="just">
              <a:lnSpc>
                <a:spcPct val="100000"/>
              </a:lnSpc>
              <a:buFont typeface="Wingdings" panose="05000000000000000000" pitchFamily="2" charset="2"/>
              <a:buChar char="Ø"/>
            </a:pPr>
            <a:r>
              <a:rPr lang="en-GB" sz="2800" dirty="0">
                <a:solidFill>
                  <a:schemeClr val="tx1"/>
                </a:solidFill>
              </a:rPr>
              <a:t>A </a:t>
            </a:r>
            <a:r>
              <a:rPr lang="en-GB" sz="2800" dirty="0">
                <a:solidFill>
                  <a:srgbClr val="C00000"/>
                </a:solidFill>
              </a:rPr>
              <a:t>friend</a:t>
            </a:r>
            <a:r>
              <a:rPr lang="en-GB" sz="2800" dirty="0">
                <a:solidFill>
                  <a:schemeClr val="tx1"/>
                </a:solidFill>
              </a:rPr>
              <a:t> function is </a:t>
            </a:r>
            <a:r>
              <a:rPr lang="en-GB" sz="2800" dirty="0">
                <a:solidFill>
                  <a:srgbClr val="C00000"/>
                </a:solidFill>
              </a:rPr>
              <a:t>declared</a:t>
            </a:r>
            <a:r>
              <a:rPr lang="en-GB" sz="2800" dirty="0">
                <a:solidFill>
                  <a:schemeClr val="tx1"/>
                </a:solidFill>
              </a:rPr>
              <a:t> inside the class, but its </a:t>
            </a:r>
            <a:r>
              <a:rPr lang="en-GB" sz="2800" dirty="0">
                <a:solidFill>
                  <a:srgbClr val="C00000"/>
                </a:solidFill>
              </a:rPr>
              <a:t>definition</a:t>
            </a:r>
            <a:r>
              <a:rPr lang="en-GB" sz="2800" dirty="0">
                <a:solidFill>
                  <a:schemeClr val="tx1"/>
                </a:solidFill>
              </a:rPr>
              <a:t> is written </a:t>
            </a:r>
            <a:r>
              <a:rPr lang="en-GB" sz="2800" dirty="0">
                <a:solidFill>
                  <a:srgbClr val="C00000"/>
                </a:solidFill>
              </a:rPr>
              <a:t>outside</a:t>
            </a:r>
            <a:r>
              <a:rPr lang="en-GB" sz="2800" dirty="0">
                <a:solidFill>
                  <a:schemeClr val="tx1"/>
                </a:solidFill>
              </a:rPr>
              <a:t> the </a:t>
            </a:r>
            <a:r>
              <a:rPr lang="en-GB" sz="2800" dirty="0">
                <a:solidFill>
                  <a:srgbClr val="C00000"/>
                </a:solidFill>
              </a:rPr>
              <a:t>class</a:t>
            </a:r>
            <a:r>
              <a:rPr lang="en-GB" sz="2800" dirty="0">
                <a:solidFill>
                  <a:schemeClr val="tx1"/>
                </a:solidFill>
              </a:rPr>
              <a:t>. </a:t>
            </a:r>
          </a:p>
          <a:p>
            <a:pPr algn="just">
              <a:lnSpc>
                <a:spcPct val="100000"/>
              </a:lnSpc>
              <a:buFont typeface="Wingdings" panose="05000000000000000000" pitchFamily="2" charset="2"/>
              <a:buChar char="Ø"/>
            </a:pPr>
            <a:r>
              <a:rPr lang="en-GB" sz="2800" dirty="0">
                <a:solidFill>
                  <a:schemeClr val="tx1"/>
                </a:solidFill>
              </a:rPr>
              <a:t>It is </a:t>
            </a:r>
            <a:r>
              <a:rPr lang="en-GB" sz="2800" dirty="0">
                <a:solidFill>
                  <a:srgbClr val="C00000"/>
                </a:solidFill>
              </a:rPr>
              <a:t>prefixed</a:t>
            </a:r>
            <a:r>
              <a:rPr lang="en-GB" sz="2800" dirty="0">
                <a:solidFill>
                  <a:schemeClr val="tx1"/>
                </a:solidFill>
              </a:rPr>
              <a:t> with the </a:t>
            </a:r>
            <a:r>
              <a:rPr lang="en-GB" sz="2800" dirty="0">
                <a:solidFill>
                  <a:srgbClr val="C00000"/>
                </a:solidFill>
              </a:rPr>
              <a:t>friend</a:t>
            </a:r>
            <a:r>
              <a:rPr lang="en-GB" sz="2800" dirty="0">
                <a:solidFill>
                  <a:schemeClr val="tx1"/>
                </a:solidFill>
              </a:rPr>
              <a:t> </a:t>
            </a:r>
            <a:r>
              <a:rPr lang="en-GB" sz="2800" dirty="0">
                <a:solidFill>
                  <a:srgbClr val="C00000"/>
                </a:solidFill>
              </a:rPr>
              <a:t>keyword</a:t>
            </a:r>
            <a:r>
              <a:rPr lang="en-GB" sz="2800" dirty="0">
                <a:solidFill>
                  <a:schemeClr val="tx1"/>
                </a:solidFill>
              </a:rPr>
              <a:t> in the class declaration.</a:t>
            </a:r>
          </a:p>
        </p:txBody>
      </p:sp>
    </p:spTree>
    <p:extLst>
      <p:ext uri="{BB962C8B-B14F-4D97-AF65-F5344CB8AC3E}">
        <p14:creationId xmlns:p14="http://schemas.microsoft.com/office/powerpoint/2010/main" val="27494415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471" y="584989"/>
            <a:ext cx="9806940" cy="1118684"/>
          </a:xfrm>
        </p:spPr>
        <p:txBody>
          <a:bodyPr>
            <a:normAutofit/>
          </a:bodyPr>
          <a:lstStyle/>
          <a:p>
            <a:pPr algn="ctr">
              <a:lnSpc>
                <a:spcPct val="100000"/>
              </a:lnSpc>
            </a:pPr>
            <a:r>
              <a:rPr lang="en-GB" sz="4800" dirty="0"/>
              <a:t>Characteristics of Friend Functions</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169</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Content Placeholder 2"/>
          <p:cNvSpPr txBox="1">
            <a:spLocks/>
          </p:cNvSpPr>
          <p:nvPr/>
        </p:nvSpPr>
        <p:spPr>
          <a:xfrm>
            <a:off x="450567" y="1861861"/>
            <a:ext cx="11032188" cy="4259804"/>
          </a:xfrm>
          <a:prstGeom prst="rect">
            <a:avLst/>
          </a:prstGeom>
          <a:noFill/>
        </p:spPr>
        <p:txBody>
          <a:bodyPr vert="horz" lIns="0" tIns="45720" rIns="0" bIns="45720" rtlCol="0">
            <a:normAutofit/>
          </a:bodyPr>
          <a:lstStyle>
            <a:lvl1pPr marL="89154" indent="-89154" algn="l" defTabSz="891540" rtl="0" eaLnBrk="1" latinLnBrk="0" hangingPunct="1">
              <a:lnSpc>
                <a:spcPct val="90000"/>
              </a:lnSpc>
              <a:spcBef>
                <a:spcPts val="1170"/>
              </a:spcBef>
              <a:spcAft>
                <a:spcPts val="195"/>
              </a:spcAft>
              <a:buClr>
                <a:schemeClr val="accent1"/>
              </a:buClr>
              <a:buSzPct val="100000"/>
              <a:buFont typeface="Calibri" panose="020F0502020204030204" pitchFamily="34" charset="0"/>
              <a:buChar char=" "/>
              <a:defRPr sz="1950" kern="1200">
                <a:solidFill>
                  <a:schemeClr val="bg2">
                    <a:lumMod val="10000"/>
                  </a:schemeClr>
                </a:solidFill>
                <a:latin typeface="+mn-lt"/>
                <a:ea typeface="+mn-ea"/>
                <a:cs typeface="+mn-cs"/>
              </a:defRPr>
            </a:lvl1pPr>
            <a:lvl2pPr marL="374447" indent="-178308" algn="l" defTabSz="891540" rtl="0" eaLnBrk="1" latinLnBrk="0" hangingPunct="1">
              <a:lnSpc>
                <a:spcPct val="90000"/>
              </a:lnSpc>
              <a:spcBef>
                <a:spcPts val="195"/>
              </a:spcBef>
              <a:spcAft>
                <a:spcPts val="390"/>
              </a:spcAft>
              <a:buClr>
                <a:schemeClr val="accent1"/>
              </a:buClr>
              <a:buFont typeface="Calibri" pitchFamily="34" charset="0"/>
              <a:buChar char="◦"/>
              <a:defRPr sz="1755" kern="1200">
                <a:solidFill>
                  <a:schemeClr val="bg2">
                    <a:lumMod val="10000"/>
                  </a:schemeClr>
                </a:solidFill>
                <a:latin typeface="+mn-lt"/>
                <a:ea typeface="+mn-ea"/>
                <a:cs typeface="+mn-cs"/>
              </a:defRPr>
            </a:lvl2pPr>
            <a:lvl3pPr marL="552755"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3pPr>
            <a:lvl4pPr marL="731063"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4pPr>
            <a:lvl5pPr marL="909371"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5pPr>
            <a:lvl6pPr marL="107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6pPr>
            <a:lvl7pPr marL="126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7pPr>
            <a:lvl8pPr marL="146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8pPr>
            <a:lvl9pPr marL="165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9pPr>
          </a:lstStyle>
          <a:p>
            <a:pPr algn="just">
              <a:lnSpc>
                <a:spcPct val="100000"/>
              </a:lnSpc>
              <a:buFont typeface="Wingdings" panose="05000000000000000000" pitchFamily="2" charset="2"/>
              <a:buChar char="Ø"/>
            </a:pPr>
            <a:r>
              <a:rPr lang="en-GB" sz="2800" dirty="0">
                <a:solidFill>
                  <a:schemeClr val="tx1"/>
                </a:solidFill>
              </a:rPr>
              <a:t>A friend function can be a </a:t>
            </a:r>
            <a:r>
              <a:rPr lang="en-GB" sz="2800" dirty="0">
                <a:solidFill>
                  <a:srgbClr val="C00000"/>
                </a:solidFill>
              </a:rPr>
              <a:t>global</a:t>
            </a:r>
            <a:r>
              <a:rPr lang="en-GB" sz="2800" dirty="0">
                <a:solidFill>
                  <a:schemeClr val="tx1"/>
                </a:solidFill>
              </a:rPr>
              <a:t> function or a </a:t>
            </a:r>
            <a:r>
              <a:rPr lang="en-GB" sz="2800" dirty="0">
                <a:solidFill>
                  <a:srgbClr val="C00000"/>
                </a:solidFill>
              </a:rPr>
              <a:t>member</a:t>
            </a:r>
            <a:r>
              <a:rPr lang="en-GB" sz="2800" dirty="0">
                <a:solidFill>
                  <a:schemeClr val="tx1"/>
                </a:solidFill>
              </a:rPr>
              <a:t> function of another class.</a:t>
            </a:r>
          </a:p>
          <a:p>
            <a:pPr algn="just">
              <a:lnSpc>
                <a:spcPct val="100000"/>
              </a:lnSpc>
              <a:buFont typeface="Wingdings" panose="05000000000000000000" pitchFamily="2" charset="2"/>
              <a:buChar char="Ø"/>
            </a:pPr>
            <a:r>
              <a:rPr lang="en-GB" sz="2800" dirty="0">
                <a:solidFill>
                  <a:schemeClr val="tx1"/>
                </a:solidFill>
              </a:rPr>
              <a:t>Friendship is </a:t>
            </a:r>
            <a:r>
              <a:rPr lang="en-GB" sz="2800" dirty="0">
                <a:solidFill>
                  <a:srgbClr val="C00000"/>
                </a:solidFill>
              </a:rPr>
              <a:t>not</a:t>
            </a:r>
            <a:r>
              <a:rPr lang="en-GB" sz="2800" dirty="0">
                <a:solidFill>
                  <a:schemeClr val="tx1"/>
                </a:solidFill>
              </a:rPr>
              <a:t> </a:t>
            </a:r>
            <a:r>
              <a:rPr lang="en-GB" sz="2800" dirty="0">
                <a:solidFill>
                  <a:srgbClr val="C00000"/>
                </a:solidFill>
              </a:rPr>
              <a:t>inherited</a:t>
            </a:r>
            <a:r>
              <a:rPr lang="en-GB" sz="2800" dirty="0">
                <a:solidFill>
                  <a:schemeClr val="tx1"/>
                </a:solidFill>
              </a:rPr>
              <a:t>, which means derived classes do not inherit the friend functions of their base classes.</a:t>
            </a:r>
          </a:p>
          <a:p>
            <a:pPr algn="just">
              <a:lnSpc>
                <a:spcPct val="100000"/>
              </a:lnSpc>
              <a:buFont typeface="Wingdings" panose="05000000000000000000" pitchFamily="2" charset="2"/>
              <a:buChar char="Ø"/>
            </a:pPr>
            <a:r>
              <a:rPr lang="en-GB" sz="2800" dirty="0">
                <a:solidFill>
                  <a:schemeClr val="tx1"/>
                </a:solidFill>
              </a:rPr>
              <a:t>A single friend function can be declared as a friend by multiple classes, allowing it to access the private members of more than one class.</a:t>
            </a:r>
          </a:p>
          <a:p>
            <a:pPr algn="just">
              <a:lnSpc>
                <a:spcPct val="100000"/>
              </a:lnSpc>
              <a:buFont typeface="Wingdings" panose="05000000000000000000" pitchFamily="2" charset="2"/>
              <a:buChar char="Ø"/>
            </a:pPr>
            <a:r>
              <a:rPr lang="en-GB" sz="2800" dirty="0">
                <a:solidFill>
                  <a:schemeClr val="tx1"/>
                </a:solidFill>
              </a:rPr>
              <a:t>Since a friend </a:t>
            </a:r>
            <a:r>
              <a:rPr lang="en-GB" sz="2800" dirty="0">
                <a:solidFill>
                  <a:srgbClr val="C00000"/>
                </a:solidFill>
              </a:rPr>
              <a:t>function</a:t>
            </a:r>
            <a:r>
              <a:rPr lang="en-GB" sz="2800" dirty="0">
                <a:solidFill>
                  <a:schemeClr val="tx1"/>
                </a:solidFill>
              </a:rPr>
              <a:t> is not a </a:t>
            </a:r>
            <a:r>
              <a:rPr lang="en-GB" sz="2800" dirty="0">
                <a:solidFill>
                  <a:srgbClr val="C00000"/>
                </a:solidFill>
              </a:rPr>
              <a:t>member</a:t>
            </a:r>
            <a:r>
              <a:rPr lang="en-GB" sz="2800" dirty="0">
                <a:solidFill>
                  <a:schemeClr val="tx1"/>
                </a:solidFill>
              </a:rPr>
              <a:t> of the class, it does not have a this pointer (unlike member functions of the class).</a:t>
            </a:r>
          </a:p>
        </p:txBody>
      </p:sp>
    </p:spTree>
    <p:extLst>
      <p:ext uri="{BB962C8B-B14F-4D97-AF65-F5344CB8AC3E}">
        <p14:creationId xmlns:p14="http://schemas.microsoft.com/office/powerpoint/2010/main" val="24999035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471" y="584989"/>
            <a:ext cx="9806940" cy="1118684"/>
          </a:xfrm>
        </p:spPr>
        <p:txBody>
          <a:bodyPr>
            <a:normAutofit/>
          </a:bodyPr>
          <a:lstStyle/>
          <a:p>
            <a:pPr algn="ctr">
              <a:lnSpc>
                <a:spcPct val="100000"/>
              </a:lnSpc>
            </a:pPr>
            <a:r>
              <a:rPr lang="en-GB" sz="4800" dirty="0"/>
              <a:t>Friend Functions Example</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170</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Content Placeholder 2"/>
          <p:cNvSpPr txBox="1">
            <a:spLocks/>
          </p:cNvSpPr>
          <p:nvPr/>
        </p:nvSpPr>
        <p:spPr>
          <a:xfrm>
            <a:off x="450567" y="1861860"/>
            <a:ext cx="5834730" cy="4279057"/>
          </a:xfrm>
          <a:prstGeom prst="rect">
            <a:avLst/>
          </a:prstGeom>
          <a:noFill/>
        </p:spPr>
        <p:txBody>
          <a:bodyPr vert="horz" lIns="0" tIns="45720" rIns="0" bIns="45720" rtlCol="0">
            <a:normAutofit fontScale="85000" lnSpcReduction="20000"/>
          </a:bodyPr>
          <a:lstStyle>
            <a:lvl1pPr marL="89154" indent="-89154" algn="l" defTabSz="891540" rtl="0" eaLnBrk="1" latinLnBrk="0" hangingPunct="1">
              <a:lnSpc>
                <a:spcPct val="90000"/>
              </a:lnSpc>
              <a:spcBef>
                <a:spcPts val="1170"/>
              </a:spcBef>
              <a:spcAft>
                <a:spcPts val="195"/>
              </a:spcAft>
              <a:buClr>
                <a:schemeClr val="accent1"/>
              </a:buClr>
              <a:buSzPct val="100000"/>
              <a:buFont typeface="Calibri" panose="020F0502020204030204" pitchFamily="34" charset="0"/>
              <a:buChar char=" "/>
              <a:defRPr sz="1950" kern="1200">
                <a:solidFill>
                  <a:schemeClr val="bg2">
                    <a:lumMod val="10000"/>
                  </a:schemeClr>
                </a:solidFill>
                <a:latin typeface="+mn-lt"/>
                <a:ea typeface="+mn-ea"/>
                <a:cs typeface="+mn-cs"/>
              </a:defRPr>
            </a:lvl1pPr>
            <a:lvl2pPr marL="374447" indent="-178308" algn="l" defTabSz="891540" rtl="0" eaLnBrk="1" latinLnBrk="0" hangingPunct="1">
              <a:lnSpc>
                <a:spcPct val="90000"/>
              </a:lnSpc>
              <a:spcBef>
                <a:spcPts val="195"/>
              </a:spcBef>
              <a:spcAft>
                <a:spcPts val="390"/>
              </a:spcAft>
              <a:buClr>
                <a:schemeClr val="accent1"/>
              </a:buClr>
              <a:buFont typeface="Calibri" pitchFamily="34" charset="0"/>
              <a:buChar char="◦"/>
              <a:defRPr sz="1755" kern="1200">
                <a:solidFill>
                  <a:schemeClr val="bg2">
                    <a:lumMod val="10000"/>
                  </a:schemeClr>
                </a:solidFill>
                <a:latin typeface="+mn-lt"/>
                <a:ea typeface="+mn-ea"/>
                <a:cs typeface="+mn-cs"/>
              </a:defRPr>
            </a:lvl2pPr>
            <a:lvl3pPr marL="552755"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3pPr>
            <a:lvl4pPr marL="731063"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4pPr>
            <a:lvl5pPr marL="909371"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5pPr>
            <a:lvl6pPr marL="107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6pPr>
            <a:lvl7pPr marL="126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7pPr>
            <a:lvl8pPr marL="146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8pPr>
            <a:lvl9pPr marL="165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9pPr>
          </a:lstStyle>
          <a:p>
            <a:pPr algn="just">
              <a:lnSpc>
                <a:spcPct val="100000"/>
              </a:lnSpc>
              <a:buFont typeface="Wingdings" panose="05000000000000000000" pitchFamily="2" charset="2"/>
              <a:buChar char="Ø"/>
            </a:pPr>
            <a:r>
              <a:rPr lang="en-GB" sz="2800" dirty="0" err="1">
                <a:solidFill>
                  <a:srgbClr val="C00000"/>
                </a:solidFill>
              </a:rPr>
              <a:t>MyClass</a:t>
            </a:r>
            <a:r>
              <a:rPr lang="en-GB" sz="2800" dirty="0">
                <a:solidFill>
                  <a:srgbClr val="C00000"/>
                </a:solidFill>
              </a:rPr>
              <a:t> </a:t>
            </a:r>
            <a:r>
              <a:rPr lang="en-GB" sz="2800" dirty="0">
                <a:solidFill>
                  <a:schemeClr val="tx1"/>
                </a:solidFill>
              </a:rPr>
              <a:t>is a class with a private member variable </a:t>
            </a:r>
            <a:r>
              <a:rPr lang="en-GB" sz="2800" dirty="0">
                <a:solidFill>
                  <a:srgbClr val="C00000"/>
                </a:solidFill>
              </a:rPr>
              <a:t>number1</a:t>
            </a:r>
            <a:r>
              <a:rPr lang="en-GB" sz="2800" dirty="0">
                <a:solidFill>
                  <a:schemeClr val="tx1"/>
                </a:solidFill>
              </a:rPr>
              <a:t> and a private member function </a:t>
            </a:r>
            <a:r>
              <a:rPr lang="en-GB" sz="2800" dirty="0" err="1">
                <a:solidFill>
                  <a:srgbClr val="C00000"/>
                </a:solidFill>
              </a:rPr>
              <a:t>display_member_fun</a:t>
            </a:r>
            <a:r>
              <a:rPr lang="en-GB" sz="2800" dirty="0">
                <a:solidFill>
                  <a:schemeClr val="tx1"/>
                </a:solidFill>
              </a:rPr>
              <a:t>(). </a:t>
            </a:r>
          </a:p>
          <a:p>
            <a:pPr algn="just">
              <a:lnSpc>
                <a:spcPct val="100000"/>
              </a:lnSpc>
              <a:buFont typeface="Wingdings" panose="05000000000000000000" pitchFamily="2" charset="2"/>
              <a:buChar char="Ø"/>
            </a:pPr>
            <a:r>
              <a:rPr lang="en-GB" sz="2800" dirty="0">
                <a:solidFill>
                  <a:schemeClr val="tx1"/>
                </a:solidFill>
              </a:rPr>
              <a:t>These cannot be accessed directly from outside the class.</a:t>
            </a:r>
          </a:p>
          <a:p>
            <a:pPr algn="just">
              <a:lnSpc>
                <a:spcPct val="100000"/>
              </a:lnSpc>
              <a:buFont typeface="Wingdings" panose="05000000000000000000" pitchFamily="2" charset="2"/>
              <a:buChar char="Ø"/>
            </a:pPr>
            <a:r>
              <a:rPr lang="en-GB" sz="2800" dirty="0">
                <a:solidFill>
                  <a:schemeClr val="tx1"/>
                </a:solidFill>
              </a:rPr>
              <a:t>The function </a:t>
            </a:r>
            <a:r>
              <a:rPr lang="en-GB" sz="2800" dirty="0" err="1">
                <a:solidFill>
                  <a:srgbClr val="C00000"/>
                </a:solidFill>
              </a:rPr>
              <a:t>display_friend</a:t>
            </a:r>
            <a:r>
              <a:rPr lang="en-GB" sz="2800" dirty="0">
                <a:solidFill>
                  <a:srgbClr val="C00000"/>
                </a:solidFill>
              </a:rPr>
              <a:t>(</a:t>
            </a:r>
            <a:r>
              <a:rPr lang="en-GB" sz="2800" dirty="0" err="1">
                <a:solidFill>
                  <a:srgbClr val="C00000"/>
                </a:solidFill>
              </a:rPr>
              <a:t>MyClass</a:t>
            </a:r>
            <a:r>
              <a:rPr lang="en-GB" sz="2800" dirty="0">
                <a:solidFill>
                  <a:srgbClr val="C00000"/>
                </a:solidFill>
              </a:rPr>
              <a:t> </a:t>
            </a:r>
            <a:r>
              <a:rPr lang="en-GB" sz="2800" dirty="0" err="1">
                <a:solidFill>
                  <a:schemeClr val="tx1"/>
                </a:solidFill>
              </a:rPr>
              <a:t>oj</a:t>
            </a:r>
            <a:r>
              <a:rPr lang="en-GB" sz="2800" dirty="0">
                <a:solidFill>
                  <a:schemeClr val="tx1"/>
                </a:solidFill>
              </a:rPr>
              <a:t>) is declared as a </a:t>
            </a:r>
            <a:r>
              <a:rPr lang="en-GB" sz="2800" dirty="0">
                <a:solidFill>
                  <a:srgbClr val="0070C0"/>
                </a:solidFill>
              </a:rPr>
              <a:t>friend function </a:t>
            </a:r>
            <a:r>
              <a:rPr lang="en-GB" sz="2800" dirty="0">
                <a:solidFill>
                  <a:schemeClr val="tx1"/>
                </a:solidFill>
              </a:rPr>
              <a:t>of the class </a:t>
            </a:r>
            <a:r>
              <a:rPr lang="en-GB" sz="2800" dirty="0" err="1">
                <a:solidFill>
                  <a:srgbClr val="C00000"/>
                </a:solidFill>
              </a:rPr>
              <a:t>MyClass</a:t>
            </a:r>
            <a:r>
              <a:rPr lang="en-GB" sz="2800" dirty="0">
                <a:solidFill>
                  <a:schemeClr val="tx1"/>
                </a:solidFill>
              </a:rPr>
              <a:t>.</a:t>
            </a:r>
          </a:p>
          <a:p>
            <a:pPr algn="just">
              <a:lnSpc>
                <a:spcPct val="100000"/>
              </a:lnSpc>
              <a:buFont typeface="Wingdings" panose="05000000000000000000" pitchFamily="2" charset="2"/>
              <a:buChar char="Ø"/>
            </a:pPr>
            <a:r>
              <a:rPr lang="en-GB" sz="2800" dirty="0">
                <a:solidFill>
                  <a:schemeClr val="tx1"/>
                </a:solidFill>
              </a:rPr>
              <a:t>Being a friend function allows it to access </a:t>
            </a:r>
            <a:r>
              <a:rPr lang="en-GB" sz="2800" dirty="0">
                <a:solidFill>
                  <a:srgbClr val="C00000"/>
                </a:solidFill>
              </a:rPr>
              <a:t>private members </a:t>
            </a:r>
            <a:r>
              <a:rPr lang="en-GB" sz="2800" dirty="0">
                <a:solidFill>
                  <a:schemeClr val="tx1"/>
                </a:solidFill>
              </a:rPr>
              <a:t>(variables and functions) of the class directly, which would otherwise be inaccessible.</a:t>
            </a:r>
          </a:p>
        </p:txBody>
      </p:sp>
      <p:pic>
        <p:nvPicPr>
          <p:cNvPr id="3" name="Picture 2"/>
          <p:cNvPicPr>
            <a:picLocks noChangeAspect="1"/>
          </p:cNvPicPr>
          <p:nvPr/>
        </p:nvPicPr>
        <p:blipFill>
          <a:blip r:embed="rId3"/>
          <a:stretch>
            <a:fillRect/>
          </a:stretch>
        </p:blipFill>
        <p:spPr>
          <a:xfrm>
            <a:off x="6468177" y="1838344"/>
            <a:ext cx="5265019" cy="4486770"/>
          </a:xfrm>
          <a:prstGeom prst="rect">
            <a:avLst/>
          </a:prstGeom>
        </p:spPr>
      </p:pic>
    </p:spTree>
    <p:extLst>
      <p:ext uri="{BB962C8B-B14F-4D97-AF65-F5344CB8AC3E}">
        <p14:creationId xmlns:p14="http://schemas.microsoft.com/office/powerpoint/2010/main" val="9133380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471" y="584989"/>
            <a:ext cx="9806940" cy="1118684"/>
          </a:xfrm>
        </p:spPr>
        <p:txBody>
          <a:bodyPr>
            <a:normAutofit/>
          </a:bodyPr>
          <a:lstStyle/>
          <a:p>
            <a:pPr algn="ctr">
              <a:lnSpc>
                <a:spcPct val="100000"/>
              </a:lnSpc>
            </a:pPr>
            <a:r>
              <a:rPr lang="en-GB" sz="4800" dirty="0"/>
              <a:t>Friend Functions Example cont.</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171</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Content Placeholder 2"/>
          <p:cNvSpPr txBox="1">
            <a:spLocks/>
          </p:cNvSpPr>
          <p:nvPr/>
        </p:nvSpPr>
        <p:spPr>
          <a:xfrm>
            <a:off x="450567" y="1861860"/>
            <a:ext cx="5834730" cy="4279057"/>
          </a:xfrm>
          <a:prstGeom prst="rect">
            <a:avLst/>
          </a:prstGeom>
          <a:noFill/>
        </p:spPr>
        <p:txBody>
          <a:bodyPr vert="horz" lIns="0" tIns="45720" rIns="0" bIns="45720" rtlCol="0">
            <a:normAutofit lnSpcReduction="10000"/>
          </a:bodyPr>
          <a:lstStyle>
            <a:lvl1pPr marL="89154" indent="-89154" algn="l" defTabSz="891540" rtl="0" eaLnBrk="1" latinLnBrk="0" hangingPunct="1">
              <a:lnSpc>
                <a:spcPct val="90000"/>
              </a:lnSpc>
              <a:spcBef>
                <a:spcPts val="1170"/>
              </a:spcBef>
              <a:spcAft>
                <a:spcPts val="195"/>
              </a:spcAft>
              <a:buClr>
                <a:schemeClr val="accent1"/>
              </a:buClr>
              <a:buSzPct val="100000"/>
              <a:buFont typeface="Calibri" panose="020F0502020204030204" pitchFamily="34" charset="0"/>
              <a:buChar char=" "/>
              <a:defRPr sz="1950" kern="1200">
                <a:solidFill>
                  <a:schemeClr val="bg2">
                    <a:lumMod val="10000"/>
                  </a:schemeClr>
                </a:solidFill>
                <a:latin typeface="+mn-lt"/>
                <a:ea typeface="+mn-ea"/>
                <a:cs typeface="+mn-cs"/>
              </a:defRPr>
            </a:lvl1pPr>
            <a:lvl2pPr marL="374447" indent="-178308" algn="l" defTabSz="891540" rtl="0" eaLnBrk="1" latinLnBrk="0" hangingPunct="1">
              <a:lnSpc>
                <a:spcPct val="90000"/>
              </a:lnSpc>
              <a:spcBef>
                <a:spcPts val="195"/>
              </a:spcBef>
              <a:spcAft>
                <a:spcPts val="390"/>
              </a:spcAft>
              <a:buClr>
                <a:schemeClr val="accent1"/>
              </a:buClr>
              <a:buFont typeface="Calibri" pitchFamily="34" charset="0"/>
              <a:buChar char="◦"/>
              <a:defRPr sz="1755" kern="1200">
                <a:solidFill>
                  <a:schemeClr val="bg2">
                    <a:lumMod val="10000"/>
                  </a:schemeClr>
                </a:solidFill>
                <a:latin typeface="+mn-lt"/>
                <a:ea typeface="+mn-ea"/>
                <a:cs typeface="+mn-cs"/>
              </a:defRPr>
            </a:lvl2pPr>
            <a:lvl3pPr marL="552755"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3pPr>
            <a:lvl4pPr marL="731063"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4pPr>
            <a:lvl5pPr marL="909371"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5pPr>
            <a:lvl6pPr marL="107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6pPr>
            <a:lvl7pPr marL="126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7pPr>
            <a:lvl8pPr marL="146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8pPr>
            <a:lvl9pPr marL="165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9pPr>
          </a:lstStyle>
          <a:p>
            <a:pPr algn="just">
              <a:lnSpc>
                <a:spcPct val="100000"/>
              </a:lnSpc>
              <a:buFont typeface="Wingdings" panose="05000000000000000000" pitchFamily="2" charset="2"/>
              <a:buChar char="Ø"/>
            </a:pPr>
            <a:r>
              <a:rPr lang="en-GB" sz="2800" dirty="0">
                <a:solidFill>
                  <a:schemeClr val="tx1"/>
                </a:solidFill>
              </a:rPr>
              <a:t>Since </a:t>
            </a:r>
            <a:r>
              <a:rPr lang="en-GB" sz="2800" dirty="0" err="1">
                <a:solidFill>
                  <a:schemeClr val="tx1"/>
                </a:solidFill>
              </a:rPr>
              <a:t>display_friend</a:t>
            </a:r>
            <a:r>
              <a:rPr lang="en-GB" sz="2800" dirty="0">
                <a:solidFill>
                  <a:schemeClr val="tx1"/>
                </a:solidFill>
              </a:rPr>
              <a:t> is a friend of </a:t>
            </a:r>
            <a:r>
              <a:rPr lang="en-GB" sz="2800" dirty="0" err="1">
                <a:solidFill>
                  <a:schemeClr val="tx1"/>
                </a:solidFill>
              </a:rPr>
              <a:t>MyClass</a:t>
            </a:r>
            <a:r>
              <a:rPr lang="en-GB" sz="2800" dirty="0">
                <a:solidFill>
                  <a:schemeClr val="tx1"/>
                </a:solidFill>
              </a:rPr>
              <a:t>, it can directly access the private member number1. </a:t>
            </a:r>
          </a:p>
          <a:p>
            <a:pPr algn="just">
              <a:lnSpc>
                <a:spcPct val="100000"/>
              </a:lnSpc>
              <a:buFont typeface="Wingdings" panose="05000000000000000000" pitchFamily="2" charset="2"/>
              <a:buChar char="Ø"/>
            </a:pPr>
            <a:r>
              <a:rPr lang="en-GB" sz="2800" dirty="0">
                <a:solidFill>
                  <a:schemeClr val="tx1"/>
                </a:solidFill>
              </a:rPr>
              <a:t>Here, the function assigns 100 to number1.</a:t>
            </a:r>
          </a:p>
          <a:p>
            <a:pPr algn="just">
              <a:lnSpc>
                <a:spcPct val="100000"/>
              </a:lnSpc>
              <a:buFont typeface="Wingdings" panose="05000000000000000000" pitchFamily="2" charset="2"/>
              <a:buChar char="Ø"/>
            </a:pPr>
            <a:r>
              <a:rPr lang="en-GB" sz="2800" dirty="0">
                <a:solidFill>
                  <a:schemeClr val="tx1"/>
                </a:solidFill>
              </a:rPr>
              <a:t>Even though </a:t>
            </a:r>
            <a:r>
              <a:rPr lang="en-GB" sz="2800" dirty="0" err="1">
                <a:solidFill>
                  <a:srgbClr val="C00000"/>
                </a:solidFill>
              </a:rPr>
              <a:t>display_member_fun</a:t>
            </a:r>
            <a:r>
              <a:rPr lang="en-GB" sz="2800" dirty="0">
                <a:solidFill>
                  <a:schemeClr val="tx1"/>
                </a:solidFill>
              </a:rPr>
              <a:t>() is </a:t>
            </a:r>
            <a:r>
              <a:rPr lang="en-GB" sz="2800" dirty="0">
                <a:solidFill>
                  <a:srgbClr val="C00000"/>
                </a:solidFill>
              </a:rPr>
              <a:t>private</a:t>
            </a:r>
            <a:r>
              <a:rPr lang="en-GB" sz="2800" dirty="0">
                <a:solidFill>
                  <a:schemeClr val="tx1"/>
                </a:solidFill>
              </a:rPr>
              <a:t>, the friend function can call it. This function prints the message "member function".</a:t>
            </a:r>
          </a:p>
        </p:txBody>
      </p:sp>
      <p:pic>
        <p:nvPicPr>
          <p:cNvPr id="3" name="Picture 2"/>
          <p:cNvPicPr>
            <a:picLocks noChangeAspect="1"/>
          </p:cNvPicPr>
          <p:nvPr/>
        </p:nvPicPr>
        <p:blipFill>
          <a:blip r:embed="rId3"/>
          <a:stretch>
            <a:fillRect/>
          </a:stretch>
        </p:blipFill>
        <p:spPr>
          <a:xfrm>
            <a:off x="6468177" y="1838344"/>
            <a:ext cx="5265019" cy="4486770"/>
          </a:xfrm>
          <a:prstGeom prst="rect">
            <a:avLst/>
          </a:prstGeom>
        </p:spPr>
      </p:pic>
    </p:spTree>
    <p:extLst>
      <p:ext uri="{BB962C8B-B14F-4D97-AF65-F5344CB8AC3E}">
        <p14:creationId xmlns:p14="http://schemas.microsoft.com/office/powerpoint/2010/main" val="26354534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471" y="584989"/>
            <a:ext cx="9806940" cy="1118684"/>
          </a:xfrm>
        </p:spPr>
        <p:txBody>
          <a:bodyPr>
            <a:normAutofit/>
          </a:bodyPr>
          <a:lstStyle/>
          <a:p>
            <a:pPr algn="ctr">
              <a:lnSpc>
                <a:spcPct val="100000"/>
              </a:lnSpc>
            </a:pPr>
            <a:r>
              <a:rPr lang="en-GB" sz="4800" dirty="0"/>
              <a:t>Friend Functions Example cont.</a:t>
            </a: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172</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Content Placeholder 2"/>
          <p:cNvSpPr txBox="1">
            <a:spLocks/>
          </p:cNvSpPr>
          <p:nvPr/>
        </p:nvSpPr>
        <p:spPr>
          <a:xfrm>
            <a:off x="155574" y="1722925"/>
            <a:ext cx="7082623" cy="4648999"/>
          </a:xfrm>
          <a:prstGeom prst="rect">
            <a:avLst/>
          </a:prstGeom>
          <a:noFill/>
        </p:spPr>
        <p:txBody>
          <a:bodyPr vert="horz" lIns="0" tIns="45720" rIns="0" bIns="45720" rtlCol="0">
            <a:normAutofit fontScale="77500" lnSpcReduction="20000"/>
          </a:bodyPr>
          <a:lstStyle>
            <a:lvl1pPr marL="89154" indent="-89154" algn="l" defTabSz="891540" rtl="0" eaLnBrk="1" latinLnBrk="0" hangingPunct="1">
              <a:lnSpc>
                <a:spcPct val="90000"/>
              </a:lnSpc>
              <a:spcBef>
                <a:spcPts val="1170"/>
              </a:spcBef>
              <a:spcAft>
                <a:spcPts val="195"/>
              </a:spcAft>
              <a:buClr>
                <a:schemeClr val="accent1"/>
              </a:buClr>
              <a:buSzPct val="100000"/>
              <a:buFont typeface="Calibri" panose="020F0502020204030204" pitchFamily="34" charset="0"/>
              <a:buChar char=" "/>
              <a:defRPr sz="1950" kern="1200">
                <a:solidFill>
                  <a:schemeClr val="bg2">
                    <a:lumMod val="10000"/>
                  </a:schemeClr>
                </a:solidFill>
                <a:latin typeface="+mn-lt"/>
                <a:ea typeface="+mn-ea"/>
                <a:cs typeface="+mn-cs"/>
              </a:defRPr>
            </a:lvl1pPr>
            <a:lvl2pPr marL="374447" indent="-178308" algn="l" defTabSz="891540" rtl="0" eaLnBrk="1" latinLnBrk="0" hangingPunct="1">
              <a:lnSpc>
                <a:spcPct val="90000"/>
              </a:lnSpc>
              <a:spcBef>
                <a:spcPts val="195"/>
              </a:spcBef>
              <a:spcAft>
                <a:spcPts val="390"/>
              </a:spcAft>
              <a:buClr>
                <a:schemeClr val="accent1"/>
              </a:buClr>
              <a:buFont typeface="Calibri" pitchFamily="34" charset="0"/>
              <a:buChar char="◦"/>
              <a:defRPr sz="1755" kern="1200">
                <a:solidFill>
                  <a:schemeClr val="bg2">
                    <a:lumMod val="10000"/>
                  </a:schemeClr>
                </a:solidFill>
                <a:latin typeface="+mn-lt"/>
                <a:ea typeface="+mn-ea"/>
                <a:cs typeface="+mn-cs"/>
              </a:defRPr>
            </a:lvl2pPr>
            <a:lvl3pPr marL="552755"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3pPr>
            <a:lvl4pPr marL="731063"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4pPr>
            <a:lvl5pPr marL="909371" indent="-178308"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bg2">
                    <a:lumMod val="10000"/>
                  </a:schemeClr>
                </a:solidFill>
                <a:latin typeface="+mn-lt"/>
                <a:ea typeface="+mn-ea"/>
                <a:cs typeface="+mn-cs"/>
              </a:defRPr>
            </a:lvl5pPr>
            <a:lvl6pPr marL="107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6pPr>
            <a:lvl7pPr marL="126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7pPr>
            <a:lvl8pPr marL="1462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8pPr>
            <a:lvl9pPr marL="1657500" indent="-222885" algn="l" defTabSz="891540" rtl="0" eaLnBrk="1" latinLnBrk="0" hangingPunct="1">
              <a:lnSpc>
                <a:spcPct val="90000"/>
              </a:lnSpc>
              <a:spcBef>
                <a:spcPts val="195"/>
              </a:spcBef>
              <a:spcAft>
                <a:spcPts val="390"/>
              </a:spcAft>
              <a:buClr>
                <a:schemeClr val="accent1"/>
              </a:buClr>
              <a:buFont typeface="Calibri" pitchFamily="34" charset="0"/>
              <a:buChar char="◦"/>
              <a:defRPr sz="1365" kern="1200">
                <a:solidFill>
                  <a:schemeClr val="tx1">
                    <a:lumMod val="75000"/>
                    <a:lumOff val="25000"/>
                  </a:schemeClr>
                </a:solidFill>
                <a:latin typeface="+mn-lt"/>
                <a:ea typeface="+mn-ea"/>
                <a:cs typeface="+mn-cs"/>
              </a:defRPr>
            </a:lvl9pPr>
          </a:lstStyle>
          <a:p>
            <a:pPr algn="just">
              <a:lnSpc>
                <a:spcPct val="100000"/>
              </a:lnSpc>
              <a:buFont typeface="Wingdings" panose="05000000000000000000" pitchFamily="2" charset="2"/>
              <a:buChar char="Ø"/>
            </a:pPr>
            <a:r>
              <a:rPr lang="en-GB" sz="2800" dirty="0">
                <a:solidFill>
                  <a:schemeClr val="tx1"/>
                </a:solidFill>
              </a:rPr>
              <a:t>An object </a:t>
            </a:r>
            <a:r>
              <a:rPr lang="en-GB" sz="2800" dirty="0" err="1">
                <a:solidFill>
                  <a:schemeClr val="tx1"/>
                </a:solidFill>
              </a:rPr>
              <a:t>oj</a:t>
            </a:r>
            <a:r>
              <a:rPr lang="en-GB" sz="2800" dirty="0">
                <a:solidFill>
                  <a:schemeClr val="tx1"/>
                </a:solidFill>
              </a:rPr>
              <a:t> of class </a:t>
            </a:r>
            <a:r>
              <a:rPr lang="en-GB" sz="2800" dirty="0" err="1">
                <a:solidFill>
                  <a:schemeClr val="tx1"/>
                </a:solidFill>
              </a:rPr>
              <a:t>MyClass</a:t>
            </a:r>
            <a:r>
              <a:rPr lang="en-GB" sz="2800" dirty="0">
                <a:solidFill>
                  <a:schemeClr val="tx1"/>
                </a:solidFill>
              </a:rPr>
              <a:t> is created. </a:t>
            </a:r>
          </a:p>
          <a:p>
            <a:pPr algn="just">
              <a:lnSpc>
                <a:spcPct val="100000"/>
              </a:lnSpc>
              <a:buFont typeface="Wingdings" panose="05000000000000000000" pitchFamily="2" charset="2"/>
              <a:buChar char="Ø"/>
            </a:pPr>
            <a:r>
              <a:rPr lang="en-GB" sz="2800" dirty="0">
                <a:solidFill>
                  <a:schemeClr val="tx1"/>
                </a:solidFill>
              </a:rPr>
              <a:t>The private members (</a:t>
            </a:r>
            <a:r>
              <a:rPr lang="en-GB" sz="2800" dirty="0">
                <a:solidFill>
                  <a:srgbClr val="C00000"/>
                </a:solidFill>
              </a:rPr>
              <a:t>number1</a:t>
            </a:r>
            <a:r>
              <a:rPr lang="en-GB" sz="2800" dirty="0">
                <a:solidFill>
                  <a:schemeClr val="tx1"/>
                </a:solidFill>
              </a:rPr>
              <a:t> and </a:t>
            </a:r>
            <a:r>
              <a:rPr lang="en-GB" sz="2800" dirty="0" err="1">
                <a:solidFill>
                  <a:srgbClr val="C00000"/>
                </a:solidFill>
              </a:rPr>
              <a:t>display_member_fun</a:t>
            </a:r>
            <a:r>
              <a:rPr lang="en-GB" sz="2800" dirty="0">
                <a:solidFill>
                  <a:schemeClr val="tx1"/>
                </a:solidFill>
              </a:rPr>
              <a:t>()) cannot be accessed directly through </a:t>
            </a:r>
            <a:r>
              <a:rPr lang="en-GB" sz="2800" dirty="0" err="1">
                <a:solidFill>
                  <a:schemeClr val="tx1"/>
                </a:solidFill>
              </a:rPr>
              <a:t>oj</a:t>
            </a:r>
            <a:r>
              <a:rPr lang="en-GB" sz="2800" dirty="0">
                <a:solidFill>
                  <a:schemeClr val="tx1"/>
                </a:solidFill>
              </a:rPr>
              <a:t> in the main() function.</a:t>
            </a:r>
          </a:p>
          <a:p>
            <a:pPr algn="just">
              <a:lnSpc>
                <a:spcPct val="100000"/>
              </a:lnSpc>
              <a:buFont typeface="Wingdings" panose="05000000000000000000" pitchFamily="2" charset="2"/>
              <a:buChar char="Ø"/>
            </a:pPr>
            <a:r>
              <a:rPr lang="en-GB" sz="2800" dirty="0">
                <a:solidFill>
                  <a:schemeClr val="tx1"/>
                </a:solidFill>
              </a:rPr>
              <a:t>The friend function </a:t>
            </a:r>
            <a:r>
              <a:rPr lang="en-GB" sz="2800" dirty="0" err="1">
                <a:solidFill>
                  <a:srgbClr val="C00000"/>
                </a:solidFill>
              </a:rPr>
              <a:t>display_friend</a:t>
            </a:r>
            <a:r>
              <a:rPr lang="en-GB" sz="2800" dirty="0">
                <a:solidFill>
                  <a:schemeClr val="tx1"/>
                </a:solidFill>
              </a:rPr>
              <a:t>() is called directly with the object </a:t>
            </a:r>
            <a:r>
              <a:rPr lang="en-GB" sz="2800" dirty="0" err="1">
                <a:solidFill>
                  <a:schemeClr val="tx1"/>
                </a:solidFill>
              </a:rPr>
              <a:t>oj</a:t>
            </a:r>
            <a:r>
              <a:rPr lang="en-GB" sz="2800" dirty="0">
                <a:solidFill>
                  <a:schemeClr val="tx1"/>
                </a:solidFill>
              </a:rPr>
              <a:t> as an argument. </a:t>
            </a:r>
          </a:p>
          <a:p>
            <a:pPr algn="just">
              <a:lnSpc>
                <a:spcPct val="100000"/>
              </a:lnSpc>
              <a:buFont typeface="Wingdings" panose="05000000000000000000" pitchFamily="2" charset="2"/>
              <a:buChar char="Ø"/>
            </a:pPr>
            <a:r>
              <a:rPr lang="en-GB" sz="2800" dirty="0">
                <a:solidFill>
                  <a:schemeClr val="tx1"/>
                </a:solidFill>
              </a:rPr>
              <a:t>The friend function can </a:t>
            </a:r>
            <a:r>
              <a:rPr lang="en-GB" sz="2800" dirty="0">
                <a:solidFill>
                  <a:srgbClr val="C00000"/>
                </a:solidFill>
              </a:rPr>
              <a:t>access</a:t>
            </a:r>
            <a:r>
              <a:rPr lang="en-GB" sz="2800" dirty="0">
                <a:solidFill>
                  <a:schemeClr val="tx1"/>
                </a:solidFill>
              </a:rPr>
              <a:t> the </a:t>
            </a:r>
            <a:r>
              <a:rPr lang="en-GB" sz="2800" dirty="0">
                <a:solidFill>
                  <a:srgbClr val="C00000"/>
                </a:solidFill>
              </a:rPr>
              <a:t>private</a:t>
            </a:r>
            <a:r>
              <a:rPr lang="en-GB" sz="2800" dirty="0">
                <a:solidFill>
                  <a:schemeClr val="tx1"/>
                </a:solidFill>
              </a:rPr>
              <a:t> member variable and member function of </a:t>
            </a:r>
            <a:r>
              <a:rPr lang="en-GB" sz="2800" dirty="0" err="1">
                <a:solidFill>
                  <a:srgbClr val="C00000"/>
                </a:solidFill>
              </a:rPr>
              <a:t>oj</a:t>
            </a:r>
            <a:r>
              <a:rPr lang="en-GB" sz="2800" dirty="0">
                <a:solidFill>
                  <a:schemeClr val="tx1"/>
                </a:solidFill>
              </a:rPr>
              <a:t>, despite them being private. </a:t>
            </a:r>
          </a:p>
          <a:p>
            <a:pPr algn="just">
              <a:lnSpc>
                <a:spcPct val="100000"/>
              </a:lnSpc>
              <a:buFont typeface="Wingdings" panose="05000000000000000000" pitchFamily="2" charset="2"/>
              <a:buChar char="Ø"/>
            </a:pPr>
            <a:r>
              <a:rPr lang="en-GB" sz="2800" dirty="0">
                <a:solidFill>
                  <a:srgbClr val="C00000"/>
                </a:solidFill>
              </a:rPr>
              <a:t>Friend</a:t>
            </a:r>
            <a:r>
              <a:rPr lang="en-GB" sz="2800" dirty="0">
                <a:solidFill>
                  <a:schemeClr val="tx1"/>
                </a:solidFill>
              </a:rPr>
              <a:t> </a:t>
            </a:r>
            <a:r>
              <a:rPr lang="en-GB" sz="2800" dirty="0">
                <a:solidFill>
                  <a:srgbClr val="C00000"/>
                </a:solidFill>
              </a:rPr>
              <a:t>functions</a:t>
            </a:r>
            <a:r>
              <a:rPr lang="en-GB" sz="2800" dirty="0">
                <a:solidFill>
                  <a:schemeClr val="tx1"/>
                </a:solidFill>
              </a:rPr>
              <a:t> are </a:t>
            </a:r>
            <a:r>
              <a:rPr lang="en-GB" sz="2800" dirty="0">
                <a:solidFill>
                  <a:srgbClr val="C00000"/>
                </a:solidFill>
              </a:rPr>
              <a:t>not</a:t>
            </a:r>
            <a:r>
              <a:rPr lang="en-GB" sz="2800" dirty="0">
                <a:solidFill>
                  <a:schemeClr val="tx1"/>
                </a:solidFill>
              </a:rPr>
              <a:t> called using an </a:t>
            </a:r>
            <a:r>
              <a:rPr lang="en-GB" sz="2800" dirty="0">
                <a:solidFill>
                  <a:srgbClr val="C00000"/>
                </a:solidFill>
              </a:rPr>
              <a:t>object</a:t>
            </a:r>
            <a:r>
              <a:rPr lang="en-GB" sz="2800" dirty="0">
                <a:solidFill>
                  <a:schemeClr val="tx1"/>
                </a:solidFill>
              </a:rPr>
              <a:t> of the class, as they are not class members. </a:t>
            </a:r>
          </a:p>
          <a:p>
            <a:pPr algn="just">
              <a:lnSpc>
                <a:spcPct val="100000"/>
              </a:lnSpc>
              <a:buFont typeface="Wingdings" panose="05000000000000000000" pitchFamily="2" charset="2"/>
              <a:buChar char="Ø"/>
            </a:pPr>
            <a:r>
              <a:rPr lang="en-GB" sz="2800" dirty="0">
                <a:solidFill>
                  <a:schemeClr val="tx1"/>
                </a:solidFill>
              </a:rPr>
              <a:t>Instead, they are called like normal </a:t>
            </a:r>
            <a:r>
              <a:rPr lang="en-GB" sz="2800" dirty="0">
                <a:solidFill>
                  <a:srgbClr val="C00000"/>
                </a:solidFill>
              </a:rPr>
              <a:t>non-member</a:t>
            </a:r>
            <a:r>
              <a:rPr lang="en-GB" sz="2800" dirty="0">
                <a:solidFill>
                  <a:schemeClr val="tx1"/>
                </a:solidFill>
              </a:rPr>
              <a:t> functions.</a:t>
            </a:r>
          </a:p>
          <a:p>
            <a:pPr algn="just">
              <a:lnSpc>
                <a:spcPct val="100000"/>
              </a:lnSpc>
              <a:buFont typeface="Wingdings" panose="05000000000000000000" pitchFamily="2" charset="2"/>
              <a:buChar char="Ø"/>
            </a:pPr>
            <a:endParaRPr lang="en-GB" sz="2800" dirty="0">
              <a:solidFill>
                <a:schemeClr val="tx1"/>
              </a:solidFill>
            </a:endParaRPr>
          </a:p>
        </p:txBody>
      </p:sp>
      <p:pic>
        <p:nvPicPr>
          <p:cNvPr id="7" name="Picture 6"/>
          <p:cNvPicPr>
            <a:picLocks noChangeAspect="1"/>
          </p:cNvPicPr>
          <p:nvPr/>
        </p:nvPicPr>
        <p:blipFill rotWithShape="1">
          <a:blip r:embed="rId3"/>
          <a:srcRect r="26107"/>
          <a:stretch/>
        </p:blipFill>
        <p:spPr>
          <a:xfrm>
            <a:off x="7324825" y="1924673"/>
            <a:ext cx="4517889" cy="2404383"/>
          </a:xfrm>
          <a:prstGeom prst="rect">
            <a:avLst/>
          </a:prstGeom>
        </p:spPr>
      </p:pic>
      <p:pic>
        <p:nvPicPr>
          <p:cNvPr id="8" name="Picture 7"/>
          <p:cNvPicPr>
            <a:picLocks noChangeAspect="1"/>
          </p:cNvPicPr>
          <p:nvPr/>
        </p:nvPicPr>
        <p:blipFill>
          <a:blip r:embed="rId4"/>
          <a:stretch>
            <a:fillRect/>
          </a:stretch>
        </p:blipFill>
        <p:spPr>
          <a:xfrm>
            <a:off x="7665331" y="4953653"/>
            <a:ext cx="3975232" cy="881537"/>
          </a:xfrm>
          <a:prstGeom prst="rect">
            <a:avLst/>
          </a:prstGeom>
        </p:spPr>
      </p:pic>
    </p:spTree>
    <p:extLst>
      <p:ext uri="{BB962C8B-B14F-4D97-AF65-F5344CB8AC3E}">
        <p14:creationId xmlns:p14="http://schemas.microsoft.com/office/powerpoint/2010/main" val="2665060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12914-C207-4DEA-C542-EEA93306FB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FDF08D-FBE1-1B10-DB89-8EA9C6ADF82C}"/>
              </a:ext>
            </a:extLst>
          </p:cNvPr>
          <p:cNvSpPr>
            <a:spLocks noGrp="1"/>
          </p:cNvSpPr>
          <p:nvPr>
            <p:ph type="ctrTitle"/>
          </p:nvPr>
        </p:nvSpPr>
        <p:spPr>
          <a:xfrm>
            <a:off x="915844" y="1848050"/>
            <a:ext cx="10518969" cy="2050182"/>
          </a:xfrm>
        </p:spPr>
        <p:txBody>
          <a:bodyPr>
            <a:normAutofit/>
          </a:bodyPr>
          <a:lstStyle/>
          <a:p>
            <a:pPr algn="ctr"/>
            <a:r>
              <a:rPr lang="en-GB" sz="8000" dirty="0">
                <a:solidFill>
                  <a:srgbClr val="C00000"/>
                </a:solidFill>
              </a:rPr>
              <a:t>MID EXAM</a:t>
            </a:r>
            <a:endParaRPr lang="en-GB" sz="8000" dirty="0">
              <a:solidFill>
                <a:srgbClr val="C00000"/>
              </a:solidFill>
              <a:cs typeface="Times New Roman" panose="02020603050405020304" pitchFamily="18" charset="0"/>
            </a:endParaRPr>
          </a:p>
        </p:txBody>
      </p:sp>
    </p:spTree>
    <p:extLst>
      <p:ext uri="{BB962C8B-B14F-4D97-AF65-F5344CB8AC3E}">
        <p14:creationId xmlns:p14="http://schemas.microsoft.com/office/powerpoint/2010/main" val="2769313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fontScale="90000"/>
          </a:bodyPr>
          <a:lstStyle/>
          <a:p>
            <a:pPr algn="ctr"/>
            <a:r>
              <a:rPr lang="en-GB" sz="8000" dirty="0">
                <a:cs typeface="Times New Roman" panose="02020603050405020304" pitchFamily="18" charset="0"/>
              </a:rPr>
              <a:t>Constructors</a:t>
            </a:r>
            <a:br>
              <a:rPr lang="en-GB" sz="8000" dirty="0">
                <a:cs typeface="Times New Roman" panose="02020603050405020304" pitchFamily="18" charset="0"/>
              </a:rPr>
            </a:br>
            <a:r>
              <a:rPr lang="en-GB" dirty="0">
                <a:solidFill>
                  <a:srgbClr val="C00000"/>
                </a:solidFill>
              </a:rPr>
              <a:t>week-12</a:t>
            </a:r>
            <a:endParaRPr lang="en-GB" sz="8000" dirty="0">
              <a:solidFill>
                <a:srgbClr val="C00000"/>
              </a:solidFill>
              <a:cs typeface="Times New Roman" panose="02020603050405020304" pitchFamily="18" charset="0"/>
            </a:endParaRPr>
          </a:p>
        </p:txBody>
      </p:sp>
    </p:spTree>
    <p:extLst>
      <p:ext uri="{BB962C8B-B14F-4D97-AF65-F5344CB8AC3E}">
        <p14:creationId xmlns:p14="http://schemas.microsoft.com/office/powerpoint/2010/main" val="39427579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t>Constructors </a:t>
            </a:r>
            <a:r>
              <a:rPr lang="en-US" sz="4800" dirty="0"/>
              <a:t>in C++</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175</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Rectangle 6"/>
          <p:cNvSpPr/>
          <p:nvPr/>
        </p:nvSpPr>
        <p:spPr>
          <a:xfrm>
            <a:off x="307976" y="1848739"/>
            <a:ext cx="10924706" cy="2308324"/>
          </a:xfrm>
          <a:prstGeom prst="rect">
            <a:avLst/>
          </a:prstGeom>
        </p:spPr>
        <p:txBody>
          <a:bodyPr wrap="square">
            <a:spAutoFit/>
          </a:bodyPr>
          <a:lstStyle/>
          <a:p>
            <a:pPr marL="342900" indent="-342900" algn="just">
              <a:buFont typeface="Wingdings" panose="05000000000000000000" pitchFamily="2" charset="2"/>
              <a:buChar char="Ø"/>
            </a:pPr>
            <a:r>
              <a:rPr lang="en-GB" sz="2400" dirty="0"/>
              <a:t>In programming, constructors are special methods used to initialize objects in classes. </a:t>
            </a:r>
          </a:p>
          <a:p>
            <a:pPr marL="342900" indent="-342900" algn="just">
              <a:buFont typeface="Wingdings" panose="05000000000000000000" pitchFamily="2" charset="2"/>
              <a:buChar char="Ø"/>
            </a:pPr>
            <a:r>
              <a:rPr lang="en-GB" sz="2400" dirty="0"/>
              <a:t>They allow for setting up initial conditions for the object when it's created, such as assigning default values to its properties. </a:t>
            </a:r>
          </a:p>
          <a:p>
            <a:pPr marL="342900" indent="-342900" algn="just">
              <a:buFont typeface="Wingdings" panose="05000000000000000000" pitchFamily="2" charset="2"/>
              <a:buChar char="Ø"/>
            </a:pPr>
            <a:r>
              <a:rPr lang="en-GB" sz="2400" dirty="0"/>
              <a:t>Constructors are a core feature in object-oriented programming (OOP) and are often recognized by their unique characteristics in different languages. </a:t>
            </a:r>
          </a:p>
        </p:txBody>
      </p:sp>
      <p:pic>
        <p:nvPicPr>
          <p:cNvPr id="12" name="Picture 11"/>
          <p:cNvPicPr>
            <a:picLocks noChangeAspect="1"/>
          </p:cNvPicPr>
          <p:nvPr/>
        </p:nvPicPr>
        <p:blipFill>
          <a:blip r:embed="rId3"/>
          <a:stretch>
            <a:fillRect/>
          </a:stretch>
        </p:blipFill>
        <p:spPr>
          <a:xfrm>
            <a:off x="2976534" y="4260031"/>
            <a:ext cx="5734329" cy="1844031"/>
          </a:xfrm>
          <a:prstGeom prst="rect">
            <a:avLst/>
          </a:prstGeom>
        </p:spPr>
      </p:pic>
    </p:spTree>
    <p:extLst>
      <p:ext uri="{BB962C8B-B14F-4D97-AF65-F5344CB8AC3E}">
        <p14:creationId xmlns:p14="http://schemas.microsoft.com/office/powerpoint/2010/main" val="38656333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5231" y="479798"/>
            <a:ext cx="9806940" cy="1118684"/>
          </a:xfrm>
        </p:spPr>
        <p:txBody>
          <a:bodyPr>
            <a:normAutofit/>
          </a:bodyPr>
          <a:lstStyle/>
          <a:p>
            <a:pPr algn="ctr"/>
            <a:r>
              <a:rPr lang="en-US" sz="4800" dirty="0"/>
              <a:t>Characteristics of </a:t>
            </a:r>
            <a:r>
              <a:rPr lang="en-GB" sz="4800" dirty="0"/>
              <a:t>Constructors</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176</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Rectangle 6"/>
          <p:cNvSpPr/>
          <p:nvPr/>
        </p:nvSpPr>
        <p:spPr>
          <a:xfrm>
            <a:off x="155574" y="1598482"/>
            <a:ext cx="11500619" cy="4580937"/>
          </a:xfrm>
          <a:prstGeom prst="rect">
            <a:avLst/>
          </a:prstGeom>
        </p:spPr>
        <p:txBody>
          <a:bodyPr wrap="square">
            <a:spAutoFit/>
          </a:bodyPr>
          <a:lstStyle/>
          <a:p>
            <a:pPr algn="just"/>
            <a:r>
              <a:rPr lang="en-GB" sz="2400" b="1" dirty="0"/>
              <a:t>1.Automatic Invocation on Object Creation</a:t>
            </a:r>
          </a:p>
          <a:p>
            <a:pPr marL="891495" lvl="1" indent="-342900" algn="just">
              <a:buFont typeface="Wingdings" panose="05000000000000000000" pitchFamily="2" charset="2"/>
              <a:buChar char="Ø"/>
            </a:pPr>
            <a:r>
              <a:rPr lang="en-GB" sz="2400" dirty="0"/>
              <a:t>A constructor is automatically called when a new instance of a class is created, so it’s never explicitly called like regular methods.</a:t>
            </a:r>
          </a:p>
          <a:p>
            <a:pPr marL="891495" lvl="1" indent="-342900" algn="just">
              <a:buFont typeface="Wingdings" panose="05000000000000000000" pitchFamily="2" charset="2"/>
              <a:buChar char="Ø"/>
            </a:pPr>
            <a:r>
              <a:rPr lang="en-GB" sz="2400" dirty="0"/>
              <a:t>Developers don’t need to call the constructor directly; it’s implicitly invoked during object creation.</a:t>
            </a:r>
          </a:p>
          <a:p>
            <a:pPr algn="just"/>
            <a:r>
              <a:rPr lang="en-GB" sz="2400" dirty="0"/>
              <a:t>2</a:t>
            </a:r>
            <a:r>
              <a:rPr lang="en-GB" sz="2400" b="1" dirty="0"/>
              <a:t>. Same Name as the Class</a:t>
            </a:r>
          </a:p>
          <a:p>
            <a:pPr marL="891495" lvl="1" indent="-342900" algn="just">
              <a:buFont typeface="Wingdings" panose="05000000000000000000" pitchFamily="2" charset="2"/>
              <a:buChar char="Ø"/>
            </a:pPr>
            <a:r>
              <a:rPr lang="en-GB" sz="2400" dirty="0"/>
              <a:t>In most languages (e.g., Java, C++, and PHP), a constructor must have the same name as the class, which differentiates it from other methods.</a:t>
            </a:r>
          </a:p>
          <a:p>
            <a:pPr algn="just"/>
            <a:r>
              <a:rPr lang="en-GB" sz="2400" b="1" dirty="0"/>
              <a:t>3. No Return Type</a:t>
            </a:r>
          </a:p>
          <a:p>
            <a:pPr marL="891495" lvl="1" indent="-342900" algn="just">
              <a:buFont typeface="Wingdings" panose="05000000000000000000" pitchFamily="2" charset="2"/>
              <a:buChar char="Ø"/>
            </a:pPr>
            <a:r>
              <a:rPr lang="en-GB" sz="2400" dirty="0"/>
              <a:t>No Return Type Specified: Constructors don’t have a return type, not even void, as their purpose is solely to initialize objects rather than return values.</a:t>
            </a:r>
          </a:p>
          <a:p>
            <a:pPr marL="891495" lvl="1" indent="-342900" algn="just">
              <a:buFont typeface="Wingdings" panose="05000000000000000000" pitchFamily="2" charset="2"/>
              <a:buChar char="Ø"/>
            </a:pPr>
            <a:r>
              <a:rPr lang="en-GB" sz="2400" dirty="0"/>
              <a:t>Constructors initialize the object's state without returning any output.</a:t>
            </a:r>
          </a:p>
        </p:txBody>
      </p:sp>
    </p:spTree>
    <p:extLst>
      <p:ext uri="{BB962C8B-B14F-4D97-AF65-F5344CB8AC3E}">
        <p14:creationId xmlns:p14="http://schemas.microsoft.com/office/powerpoint/2010/main" val="3957148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Characteristics of </a:t>
            </a:r>
            <a:r>
              <a:rPr lang="en-GB" sz="4800" dirty="0"/>
              <a:t>Constructors Cont.</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177</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1"/>
          <p:cNvSpPr>
            <a:spLocks noChangeArrowheads="1"/>
          </p:cNvSpPr>
          <p:nvPr/>
        </p:nvSpPr>
        <p:spPr bwMode="auto">
          <a:xfrm>
            <a:off x="450567" y="1507790"/>
            <a:ext cx="11106713"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1" i="0" u="none" strike="noStrike" cap="none" normalizeH="0" baseline="0" dirty="0">
                <a:ln>
                  <a:noFill/>
                </a:ln>
                <a:solidFill>
                  <a:schemeClr val="tx1"/>
                </a:solidFill>
                <a:effectLst/>
              </a:rPr>
              <a:t>4. Multiple Constructors (Overloading)</a:t>
            </a:r>
          </a:p>
          <a:p>
            <a:pPr marL="891495" lvl="1" indent="-342900" algn="just" defTabSz="914400" eaLnBrk="0" fontAlgn="base" hangingPunct="0">
              <a:spcBef>
                <a:spcPct val="0"/>
              </a:spcBef>
              <a:spcAft>
                <a:spcPct val="0"/>
              </a:spcAft>
              <a:buFont typeface="Wingdings" panose="05000000000000000000" pitchFamily="2" charset="2"/>
              <a:buChar char="Ø"/>
            </a:pPr>
            <a:r>
              <a:rPr kumimoji="0" lang="en-US" sz="2200" b="1" i="0" u="none" strike="noStrike" cap="none" normalizeH="0" baseline="0" dirty="0">
                <a:ln>
                  <a:noFill/>
                </a:ln>
                <a:solidFill>
                  <a:schemeClr val="tx1"/>
                </a:solidFill>
                <a:effectLst/>
              </a:rPr>
              <a:t>Constructor Overloading</a:t>
            </a:r>
            <a:r>
              <a:rPr kumimoji="0" lang="en-US" sz="2200" b="0" i="0" u="none" strike="noStrike" cap="none" normalizeH="0" baseline="0" dirty="0">
                <a:ln>
                  <a:noFill/>
                </a:ln>
                <a:solidFill>
                  <a:schemeClr val="tx1"/>
                </a:solidFill>
                <a:effectLst/>
              </a:rPr>
              <a:t>: Many languages support constructor overloading, allowing multiple constructors with different parameter lists to coexist within a single class.</a:t>
            </a:r>
            <a:endParaRPr kumimoji="0" lang="en-US" sz="2200" b="1"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1" i="0" u="none" strike="noStrike" cap="none" normalizeH="0" baseline="0" dirty="0">
                <a:ln>
                  <a:noFill/>
                </a:ln>
                <a:solidFill>
                  <a:schemeClr val="tx1"/>
                </a:solidFill>
                <a:effectLst/>
              </a:rPr>
              <a:t>5. Cannot Be Called Directly</a:t>
            </a:r>
          </a:p>
          <a:p>
            <a:pPr marL="891495" lvl="1" indent="-342900" algn="just" defTabSz="914400" eaLnBrk="0" fontAlgn="base" hangingPunct="0">
              <a:spcBef>
                <a:spcPct val="0"/>
              </a:spcBef>
              <a:spcAft>
                <a:spcPct val="0"/>
              </a:spcAft>
              <a:buFont typeface="Wingdings" panose="05000000000000000000" pitchFamily="2" charset="2"/>
              <a:buChar char="Ø"/>
            </a:pPr>
            <a:r>
              <a:rPr kumimoji="0" lang="en-US" sz="2200" b="1" i="0" u="none" strike="noStrike" cap="none" normalizeH="0" baseline="0" dirty="0">
                <a:ln>
                  <a:noFill/>
                </a:ln>
                <a:solidFill>
                  <a:schemeClr val="tx1"/>
                </a:solidFill>
                <a:effectLst/>
              </a:rPr>
              <a:t>Implicit Call Only</a:t>
            </a:r>
            <a:r>
              <a:rPr kumimoji="0" lang="en-US" sz="2200" b="0" i="0" u="none" strike="noStrike" cap="none" normalizeH="0" baseline="0" dirty="0">
                <a:ln>
                  <a:noFill/>
                </a:ln>
                <a:solidFill>
                  <a:schemeClr val="tx1"/>
                </a:solidFill>
                <a:effectLst/>
              </a:rPr>
              <a:t>: You cannot invoke a constructor as you would with regular methods. It's only called indirectly through object instantiation.</a:t>
            </a:r>
          </a:p>
          <a:p>
            <a:pPr lvl="0" algn="just" defTabSz="914400" eaLnBrk="0" fontAlgn="base" hangingPunct="0">
              <a:spcBef>
                <a:spcPct val="0"/>
              </a:spcBef>
              <a:spcAft>
                <a:spcPct val="0"/>
              </a:spcAft>
            </a:pPr>
            <a:r>
              <a:rPr lang="en-US" sz="2200" b="1" dirty="0"/>
              <a:t>6. Inheritance and Constructors</a:t>
            </a:r>
          </a:p>
          <a:p>
            <a:pPr marL="891495" lvl="1" indent="-342900" algn="just" defTabSz="914400" eaLnBrk="0" fontAlgn="base" hangingPunct="0">
              <a:spcBef>
                <a:spcPct val="0"/>
              </a:spcBef>
              <a:spcAft>
                <a:spcPct val="0"/>
              </a:spcAft>
              <a:buFont typeface="Wingdings" panose="05000000000000000000" pitchFamily="2" charset="2"/>
              <a:buChar char="Ø"/>
            </a:pPr>
            <a:r>
              <a:rPr lang="en-US" sz="2200" b="1" dirty="0"/>
              <a:t>Inherited Behavior</a:t>
            </a:r>
            <a:r>
              <a:rPr lang="en-US" sz="2200" dirty="0"/>
              <a:t>: In languages like Java and C++, if a class inherits another class, the constructor of the superclass is automatically called before the subclass constructor.</a:t>
            </a:r>
          </a:p>
          <a:p>
            <a:pPr marL="891495" lvl="1" indent="-342900" algn="just" defTabSz="914400" eaLnBrk="0" fontAlgn="base" hangingPunct="0">
              <a:spcBef>
                <a:spcPct val="0"/>
              </a:spcBef>
              <a:spcAft>
                <a:spcPct val="0"/>
              </a:spcAft>
              <a:buFont typeface="Wingdings" panose="05000000000000000000" pitchFamily="2" charset="2"/>
              <a:buChar char="Ø"/>
            </a:pPr>
            <a:r>
              <a:rPr lang="en-US" sz="2200" b="1" dirty="0"/>
              <a:t>Chained Constructors</a:t>
            </a:r>
            <a:r>
              <a:rPr lang="en-US" sz="2200" dirty="0"/>
              <a:t>: Constructors can call each other in a chain (e.g., a parameterized constructor calling a default constructor), typically via the this or super keywords.</a:t>
            </a:r>
            <a:endParaRPr kumimoji="0" lang="en-US" sz="22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8065313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 Types of Constructors</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178</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Rectangle 6"/>
          <p:cNvSpPr/>
          <p:nvPr/>
        </p:nvSpPr>
        <p:spPr>
          <a:xfrm>
            <a:off x="530832" y="2175308"/>
            <a:ext cx="6485985" cy="3785652"/>
          </a:xfrm>
          <a:prstGeom prst="rect">
            <a:avLst/>
          </a:prstGeom>
        </p:spPr>
        <p:txBody>
          <a:bodyPr wrap="square">
            <a:spAutoFit/>
          </a:bodyPr>
          <a:lstStyle/>
          <a:p>
            <a:r>
              <a:rPr lang="en-GB" sz="2400" b="1" dirty="0"/>
              <a:t>Default Constructor: </a:t>
            </a:r>
            <a:r>
              <a:rPr lang="en-GB" sz="2400" dirty="0"/>
              <a:t>A constructor with no parameters. It initializes objects with default values.</a:t>
            </a:r>
          </a:p>
          <a:p>
            <a:endParaRPr lang="en-GB" sz="2400" dirty="0"/>
          </a:p>
          <a:p>
            <a:r>
              <a:rPr lang="en-GB" sz="2400" b="1" dirty="0"/>
              <a:t>Parameterized Constructor: </a:t>
            </a:r>
            <a:r>
              <a:rPr lang="en-GB" sz="2400" dirty="0"/>
              <a:t>Accepts parameters to assign specific values to object properties at creation.</a:t>
            </a:r>
          </a:p>
          <a:p>
            <a:endParaRPr lang="en-GB" sz="2400" dirty="0"/>
          </a:p>
          <a:p>
            <a:r>
              <a:rPr lang="en-GB" sz="2400" b="1" dirty="0"/>
              <a:t>Copy Constructor: </a:t>
            </a:r>
            <a:r>
              <a:rPr lang="en-GB" sz="2400" dirty="0"/>
              <a:t>Creates a new object as a copy of an existing object (common in C++).</a:t>
            </a:r>
            <a:endParaRPr lang="en-US" sz="2400" dirty="0"/>
          </a:p>
        </p:txBody>
      </p:sp>
      <p:pic>
        <p:nvPicPr>
          <p:cNvPr id="8" name="Picture 7"/>
          <p:cNvPicPr>
            <a:picLocks noChangeAspect="1"/>
          </p:cNvPicPr>
          <p:nvPr/>
        </p:nvPicPr>
        <p:blipFill rotWithShape="1">
          <a:blip r:embed="rId3"/>
          <a:srcRect l="5982" r="6079" b="25316"/>
          <a:stretch/>
        </p:blipFill>
        <p:spPr>
          <a:xfrm>
            <a:off x="6931492" y="2046213"/>
            <a:ext cx="4736408" cy="3914747"/>
          </a:xfrm>
          <a:prstGeom prst="rect">
            <a:avLst/>
          </a:prstGeom>
        </p:spPr>
      </p:pic>
    </p:spTree>
    <p:extLst>
      <p:ext uri="{BB962C8B-B14F-4D97-AF65-F5344CB8AC3E}">
        <p14:creationId xmlns:p14="http://schemas.microsoft.com/office/powerpoint/2010/main" val="15298031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a:bodyPr>
          <a:lstStyle/>
          <a:p>
            <a:pPr algn="ctr"/>
            <a:r>
              <a:rPr lang="en-US" sz="8000" dirty="0"/>
              <a:t>Default Constructor</a:t>
            </a:r>
            <a:endParaRPr lang="en-GB" sz="8000" dirty="0">
              <a:cs typeface="Times New Roman" panose="02020603050405020304" pitchFamily="18" charset="0"/>
            </a:endParaRPr>
          </a:p>
        </p:txBody>
      </p:sp>
    </p:spTree>
    <p:extLst>
      <p:ext uri="{BB962C8B-B14F-4D97-AF65-F5344CB8AC3E}">
        <p14:creationId xmlns:p14="http://schemas.microsoft.com/office/powerpoint/2010/main" val="20795311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 Default Constructor</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180</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1"/>
          <p:cNvSpPr>
            <a:spLocks noChangeArrowheads="1"/>
          </p:cNvSpPr>
          <p:nvPr/>
        </p:nvSpPr>
        <p:spPr bwMode="auto">
          <a:xfrm>
            <a:off x="346509" y="3603737"/>
            <a:ext cx="1135781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endParaRPr>
          </a:p>
        </p:txBody>
      </p:sp>
      <p:sp>
        <p:nvSpPr>
          <p:cNvPr id="7" name="Rectangle 6"/>
          <p:cNvSpPr/>
          <p:nvPr/>
        </p:nvSpPr>
        <p:spPr>
          <a:xfrm>
            <a:off x="1069848" y="2126177"/>
            <a:ext cx="9652695" cy="3901837"/>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en-GB" sz="2400" dirty="0"/>
              <a:t>In C++, a default constructor is a type of constructor that takes no parameters. </a:t>
            </a:r>
          </a:p>
          <a:p>
            <a:pPr marL="342900" indent="-342900" algn="just">
              <a:lnSpc>
                <a:spcPct val="150000"/>
              </a:lnSpc>
              <a:buFont typeface="Wingdings" panose="05000000000000000000" pitchFamily="2" charset="2"/>
              <a:buChar char="Ø"/>
            </a:pPr>
            <a:r>
              <a:rPr lang="en-GB" sz="2400" dirty="0"/>
              <a:t>Its primary purpose is to initialize an object with default values. </a:t>
            </a:r>
          </a:p>
          <a:p>
            <a:pPr marL="342900" indent="-342900" algn="just">
              <a:lnSpc>
                <a:spcPct val="150000"/>
              </a:lnSpc>
              <a:buFont typeface="Wingdings" panose="05000000000000000000" pitchFamily="2" charset="2"/>
              <a:buChar char="Ø"/>
            </a:pPr>
            <a:r>
              <a:rPr lang="en-GB" sz="2400" dirty="0"/>
              <a:t>If no constructor is explicitly defined for a class, the compiler automatically provides a default constructor, </a:t>
            </a:r>
          </a:p>
          <a:p>
            <a:pPr marL="342900" indent="-342900" algn="just">
              <a:lnSpc>
                <a:spcPct val="150000"/>
              </a:lnSpc>
              <a:buFont typeface="Wingdings" panose="05000000000000000000" pitchFamily="2" charset="2"/>
              <a:buChar char="Ø"/>
            </a:pPr>
            <a:r>
              <a:rPr lang="en-GB" sz="2400" dirty="0"/>
              <a:t>which initializes the object with default values for its members (if applicable).</a:t>
            </a:r>
            <a:endParaRPr lang="en-US" sz="2400" dirty="0"/>
          </a:p>
        </p:txBody>
      </p:sp>
    </p:spTree>
    <p:extLst>
      <p:ext uri="{BB962C8B-B14F-4D97-AF65-F5344CB8AC3E}">
        <p14:creationId xmlns:p14="http://schemas.microsoft.com/office/powerpoint/2010/main" val="24860026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 </a:t>
            </a:r>
            <a:r>
              <a:rPr lang="en-GB" sz="4800" dirty="0"/>
              <a:t>Characteristics of a Default Constructor</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181</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1"/>
          <p:cNvSpPr>
            <a:spLocks noChangeArrowheads="1"/>
          </p:cNvSpPr>
          <p:nvPr/>
        </p:nvSpPr>
        <p:spPr bwMode="auto">
          <a:xfrm>
            <a:off x="346509" y="3603737"/>
            <a:ext cx="1135781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endParaRPr>
          </a:p>
        </p:txBody>
      </p:sp>
      <p:sp>
        <p:nvSpPr>
          <p:cNvPr id="7" name="Rectangle 6"/>
          <p:cNvSpPr/>
          <p:nvPr/>
        </p:nvSpPr>
        <p:spPr>
          <a:xfrm>
            <a:off x="155575" y="1903062"/>
            <a:ext cx="6206724" cy="3939540"/>
          </a:xfrm>
          <a:prstGeom prst="rect">
            <a:avLst/>
          </a:prstGeom>
        </p:spPr>
        <p:txBody>
          <a:bodyPr wrap="square">
            <a:spAutoFit/>
          </a:bodyPr>
          <a:lstStyle/>
          <a:p>
            <a:pPr marL="342900" indent="-342900" algn="just">
              <a:spcAft>
                <a:spcPts val="600"/>
              </a:spcAft>
              <a:buFont typeface="Wingdings" panose="05000000000000000000" pitchFamily="2" charset="2"/>
              <a:buChar char="Ø"/>
            </a:pPr>
            <a:r>
              <a:rPr lang="en-GB" sz="2400" b="1" dirty="0"/>
              <a:t>No Parameters: </a:t>
            </a:r>
            <a:r>
              <a:rPr lang="en-GB" sz="2400" dirty="0"/>
              <a:t>The default constructor has no parameters, so it doesn't take any arguments.</a:t>
            </a:r>
          </a:p>
          <a:p>
            <a:pPr marL="342900" indent="-342900" algn="just">
              <a:spcAft>
                <a:spcPts val="600"/>
              </a:spcAft>
              <a:buFont typeface="Wingdings" panose="05000000000000000000" pitchFamily="2" charset="2"/>
              <a:buChar char="Ø"/>
            </a:pPr>
            <a:r>
              <a:rPr lang="en-GB" sz="2400" b="1" dirty="0"/>
              <a:t>Implicit Creation: </a:t>
            </a:r>
            <a:r>
              <a:rPr lang="en-GB" sz="2400" dirty="0"/>
              <a:t>If no other constructors are defined, the compiler generates a default constructor automatically.</a:t>
            </a:r>
          </a:p>
          <a:p>
            <a:pPr marL="342900" indent="-342900" algn="just">
              <a:spcAft>
                <a:spcPts val="600"/>
              </a:spcAft>
              <a:buFont typeface="Wingdings" panose="05000000000000000000" pitchFamily="2" charset="2"/>
              <a:buChar char="Ø"/>
            </a:pPr>
            <a:r>
              <a:rPr lang="en-GB" sz="2400" b="1" dirty="0"/>
              <a:t>Automatic Initialization: </a:t>
            </a:r>
            <a:r>
              <a:rPr lang="en-GB" sz="2400" dirty="0"/>
              <a:t>It initializes the object with default values, which can be user-defined if explicitly written.</a:t>
            </a:r>
            <a:endParaRPr lang="en-US" sz="2400" dirty="0"/>
          </a:p>
        </p:txBody>
      </p:sp>
      <p:pic>
        <p:nvPicPr>
          <p:cNvPr id="9" name="Picture 8"/>
          <p:cNvPicPr>
            <a:picLocks noChangeAspect="1"/>
          </p:cNvPicPr>
          <p:nvPr/>
        </p:nvPicPr>
        <p:blipFill>
          <a:blip r:embed="rId3"/>
          <a:stretch>
            <a:fillRect/>
          </a:stretch>
        </p:blipFill>
        <p:spPr>
          <a:xfrm>
            <a:off x="6410867" y="2261937"/>
            <a:ext cx="5484385" cy="3964826"/>
          </a:xfrm>
          <a:prstGeom prst="rect">
            <a:avLst/>
          </a:prstGeom>
        </p:spPr>
      </p:pic>
    </p:spTree>
    <p:extLst>
      <p:ext uri="{BB962C8B-B14F-4D97-AF65-F5344CB8AC3E}">
        <p14:creationId xmlns:p14="http://schemas.microsoft.com/office/powerpoint/2010/main" val="1557489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fontScale="90000"/>
          </a:bodyPr>
          <a:lstStyle/>
          <a:p>
            <a:pPr algn="ctr"/>
            <a:r>
              <a:rPr lang="en-GB" sz="8000" dirty="0"/>
              <a:t>Parameterized Constructor</a:t>
            </a:r>
            <a:endParaRPr lang="en-GB" sz="8000" dirty="0">
              <a:cs typeface="Times New Roman" panose="02020603050405020304" pitchFamily="18" charset="0"/>
            </a:endParaRPr>
          </a:p>
        </p:txBody>
      </p:sp>
    </p:spTree>
    <p:extLst>
      <p:ext uri="{BB962C8B-B14F-4D97-AF65-F5344CB8AC3E}">
        <p14:creationId xmlns:p14="http://schemas.microsoft.com/office/powerpoint/2010/main" val="28076997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 </a:t>
            </a:r>
            <a:r>
              <a:rPr lang="en-GB" sz="4800" dirty="0"/>
              <a:t>Parameterized Constructor</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183</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1"/>
          <p:cNvSpPr>
            <a:spLocks noChangeArrowheads="1"/>
          </p:cNvSpPr>
          <p:nvPr/>
        </p:nvSpPr>
        <p:spPr bwMode="auto">
          <a:xfrm>
            <a:off x="346509" y="3603737"/>
            <a:ext cx="1135781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endParaRPr>
          </a:p>
        </p:txBody>
      </p:sp>
      <p:sp>
        <p:nvSpPr>
          <p:cNvPr id="7" name="Rectangle 6"/>
          <p:cNvSpPr/>
          <p:nvPr/>
        </p:nvSpPr>
        <p:spPr>
          <a:xfrm>
            <a:off x="155575" y="1779687"/>
            <a:ext cx="6564430" cy="5078313"/>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en-GB" sz="2400" dirty="0"/>
              <a:t>In C++, a parameterized constructor is a constructor that takes one or more parameters, allowing you to initialize an object with specific values at the time of creation. </a:t>
            </a:r>
          </a:p>
          <a:p>
            <a:pPr marL="342900" indent="-342900" algn="just">
              <a:lnSpc>
                <a:spcPct val="150000"/>
              </a:lnSpc>
              <a:buFont typeface="Wingdings" panose="05000000000000000000" pitchFamily="2" charset="2"/>
              <a:buChar char="Ø"/>
            </a:pPr>
            <a:r>
              <a:rPr lang="en-GB" sz="2400" dirty="0"/>
              <a:t>This type of constructor provides flexibility in object initialization, letting you set object properties with custom values instead of default ones.</a:t>
            </a:r>
            <a:endParaRPr lang="en-US" sz="2400" dirty="0"/>
          </a:p>
        </p:txBody>
      </p:sp>
      <p:pic>
        <p:nvPicPr>
          <p:cNvPr id="8" name="Picture 7"/>
          <p:cNvPicPr>
            <a:picLocks noChangeAspect="1"/>
          </p:cNvPicPr>
          <p:nvPr/>
        </p:nvPicPr>
        <p:blipFill>
          <a:blip r:embed="rId3"/>
          <a:stretch>
            <a:fillRect/>
          </a:stretch>
        </p:blipFill>
        <p:spPr>
          <a:xfrm>
            <a:off x="6910939" y="2287696"/>
            <a:ext cx="4872814" cy="3859104"/>
          </a:xfrm>
          <a:prstGeom prst="rect">
            <a:avLst/>
          </a:prstGeom>
        </p:spPr>
      </p:pic>
    </p:spTree>
    <p:extLst>
      <p:ext uri="{BB962C8B-B14F-4D97-AF65-F5344CB8AC3E}">
        <p14:creationId xmlns:p14="http://schemas.microsoft.com/office/powerpoint/2010/main" val="5543638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fontScale="90000"/>
          </a:bodyPr>
          <a:lstStyle/>
          <a:p>
            <a:pPr algn="ctr"/>
            <a:r>
              <a:rPr lang="en-US" sz="4800" dirty="0"/>
              <a:t> </a:t>
            </a:r>
            <a:r>
              <a:rPr lang="en-GB" sz="4800" dirty="0"/>
              <a:t>Characteristics of a Parameterized Constructor</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184</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1"/>
          <p:cNvSpPr>
            <a:spLocks noChangeArrowheads="1"/>
          </p:cNvSpPr>
          <p:nvPr/>
        </p:nvSpPr>
        <p:spPr bwMode="auto">
          <a:xfrm>
            <a:off x="346509" y="3603737"/>
            <a:ext cx="1135781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endParaRPr>
          </a:p>
        </p:txBody>
      </p:sp>
      <p:sp>
        <p:nvSpPr>
          <p:cNvPr id="7" name="Rectangle 6"/>
          <p:cNvSpPr/>
          <p:nvPr/>
        </p:nvSpPr>
        <p:spPr>
          <a:xfrm>
            <a:off x="838962" y="1818169"/>
            <a:ext cx="10268712" cy="4524315"/>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en-GB" sz="2400" b="1" dirty="0"/>
              <a:t>Takes Parameters: </a:t>
            </a:r>
            <a:r>
              <a:rPr lang="en-GB" sz="2400" dirty="0"/>
              <a:t>Unlike the default constructor, a parameterized constructor requires arguments, enabling the assignment of specific values to data members.</a:t>
            </a:r>
          </a:p>
          <a:p>
            <a:pPr marL="342900" indent="-342900" algn="just">
              <a:lnSpc>
                <a:spcPct val="150000"/>
              </a:lnSpc>
              <a:buFont typeface="Wingdings" panose="05000000000000000000" pitchFamily="2" charset="2"/>
              <a:buChar char="Ø"/>
            </a:pPr>
            <a:r>
              <a:rPr lang="en-GB" sz="2400" b="1" dirty="0"/>
              <a:t>Overloading Possibility: </a:t>
            </a:r>
            <a:r>
              <a:rPr lang="en-GB" sz="2400" dirty="0"/>
              <a:t>Parameterized constructors can be overloaded, meaning you can have multiple constructors with different parameter lists within the same class.</a:t>
            </a:r>
          </a:p>
          <a:p>
            <a:pPr marL="342900" indent="-342900" algn="just">
              <a:lnSpc>
                <a:spcPct val="150000"/>
              </a:lnSpc>
              <a:buFont typeface="Wingdings" panose="05000000000000000000" pitchFamily="2" charset="2"/>
              <a:buChar char="Ø"/>
            </a:pPr>
            <a:r>
              <a:rPr lang="en-GB" sz="2400" b="1" dirty="0"/>
              <a:t>No Return Type: </a:t>
            </a:r>
            <a:r>
              <a:rPr lang="en-GB" sz="2400" dirty="0"/>
              <a:t>As with all constructors, parameterized constructors have no return type.</a:t>
            </a:r>
          </a:p>
        </p:txBody>
      </p:sp>
    </p:spTree>
    <p:extLst>
      <p:ext uri="{BB962C8B-B14F-4D97-AF65-F5344CB8AC3E}">
        <p14:creationId xmlns:p14="http://schemas.microsoft.com/office/powerpoint/2010/main" val="2751427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fontScale="90000"/>
          </a:bodyPr>
          <a:lstStyle/>
          <a:p>
            <a:pPr algn="ctr"/>
            <a:r>
              <a:rPr lang="en-US" sz="4800" dirty="0"/>
              <a:t> </a:t>
            </a:r>
            <a:r>
              <a:rPr lang="en-GB" sz="4800" dirty="0"/>
              <a:t>Characteristics of a Parameterized Constructor Cont.</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185</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1"/>
          <p:cNvSpPr>
            <a:spLocks noChangeArrowheads="1"/>
          </p:cNvSpPr>
          <p:nvPr/>
        </p:nvSpPr>
        <p:spPr bwMode="auto">
          <a:xfrm>
            <a:off x="346509" y="3603737"/>
            <a:ext cx="1135781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endParaRPr>
          </a:p>
        </p:txBody>
      </p:sp>
      <p:sp>
        <p:nvSpPr>
          <p:cNvPr id="7" name="Rectangle 6"/>
          <p:cNvSpPr/>
          <p:nvPr/>
        </p:nvSpPr>
        <p:spPr>
          <a:xfrm>
            <a:off x="1069848" y="2228527"/>
            <a:ext cx="9862323" cy="3231654"/>
          </a:xfrm>
          <a:prstGeom prst="rect">
            <a:avLst/>
          </a:prstGeom>
        </p:spPr>
        <p:txBody>
          <a:bodyPr wrap="square">
            <a:spAutoFit/>
          </a:bodyPr>
          <a:lstStyle/>
          <a:p>
            <a:pPr algn="just"/>
            <a:endParaRPr lang="en-GB" sz="2400" dirty="0"/>
          </a:p>
          <a:p>
            <a:pPr marL="342900" indent="-342900" algn="just">
              <a:lnSpc>
                <a:spcPct val="150000"/>
              </a:lnSpc>
              <a:buFont typeface="Wingdings" panose="05000000000000000000" pitchFamily="2" charset="2"/>
              <a:buChar char="Ø"/>
            </a:pPr>
            <a:r>
              <a:rPr lang="en-GB" sz="2400" b="1" dirty="0"/>
              <a:t>Automatic Invocation with Arguments: </a:t>
            </a:r>
            <a:r>
              <a:rPr lang="en-GB" sz="2400" dirty="0"/>
              <a:t>When an object is created with arguments, the parameterized constructor is automatically called.</a:t>
            </a:r>
          </a:p>
          <a:p>
            <a:pPr marL="342900" indent="-342900" algn="just">
              <a:lnSpc>
                <a:spcPct val="150000"/>
              </a:lnSpc>
              <a:buFont typeface="Wingdings" panose="05000000000000000000" pitchFamily="2" charset="2"/>
              <a:buChar char="Ø"/>
            </a:pPr>
            <a:r>
              <a:rPr lang="en-GB" sz="2400" b="1" dirty="0"/>
              <a:t>Improves Code Flexibility: </a:t>
            </a:r>
            <a:r>
              <a:rPr lang="en-GB" sz="2400" dirty="0"/>
              <a:t>Enables the creation of objects in different states without needing setter methods after instantiation.</a:t>
            </a:r>
            <a:endParaRPr lang="en-US" sz="2400" dirty="0"/>
          </a:p>
        </p:txBody>
      </p:sp>
    </p:spTree>
    <p:extLst>
      <p:ext uri="{BB962C8B-B14F-4D97-AF65-F5344CB8AC3E}">
        <p14:creationId xmlns:p14="http://schemas.microsoft.com/office/powerpoint/2010/main" val="20618388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 </a:t>
            </a:r>
            <a:r>
              <a:rPr lang="en-GB" sz="4800" dirty="0"/>
              <a:t>Overloading Parameterized Constructor</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186</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1"/>
          <p:cNvSpPr>
            <a:spLocks noChangeArrowheads="1"/>
          </p:cNvSpPr>
          <p:nvPr/>
        </p:nvSpPr>
        <p:spPr bwMode="auto">
          <a:xfrm>
            <a:off x="346509" y="3603737"/>
            <a:ext cx="1135781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endParaRPr>
          </a:p>
        </p:txBody>
      </p:sp>
      <p:sp>
        <p:nvSpPr>
          <p:cNvPr id="7" name="Rectangle 6"/>
          <p:cNvSpPr/>
          <p:nvPr/>
        </p:nvSpPr>
        <p:spPr>
          <a:xfrm>
            <a:off x="924746" y="1787855"/>
            <a:ext cx="10201335" cy="4339650"/>
          </a:xfrm>
          <a:prstGeom prst="rect">
            <a:avLst/>
          </a:prstGeom>
        </p:spPr>
        <p:txBody>
          <a:bodyPr wrap="square">
            <a:spAutoFit/>
          </a:bodyPr>
          <a:lstStyle/>
          <a:p>
            <a:pPr algn="just"/>
            <a:endParaRPr lang="en-GB" sz="2400" dirty="0"/>
          </a:p>
          <a:p>
            <a:pPr marL="342900" indent="-342900" algn="just">
              <a:lnSpc>
                <a:spcPct val="150000"/>
              </a:lnSpc>
              <a:buFont typeface="Wingdings" panose="05000000000000000000" pitchFamily="2" charset="2"/>
              <a:buChar char="Ø"/>
            </a:pPr>
            <a:r>
              <a:rPr lang="en-GB" sz="2400" dirty="0"/>
              <a:t>In C++, constructor overloading allows a class to have multiple constructors with different parameter lists. </a:t>
            </a:r>
          </a:p>
          <a:p>
            <a:pPr marL="342900" indent="-342900" algn="just">
              <a:lnSpc>
                <a:spcPct val="150000"/>
              </a:lnSpc>
              <a:buFont typeface="Wingdings" panose="05000000000000000000" pitchFamily="2" charset="2"/>
              <a:buChar char="Ø"/>
            </a:pPr>
            <a:r>
              <a:rPr lang="en-GB" sz="2400" dirty="0"/>
              <a:t>This enables objects to be initialized in different ways based on the arguments passed. </a:t>
            </a:r>
          </a:p>
          <a:p>
            <a:pPr marL="342900" indent="-342900" algn="just">
              <a:lnSpc>
                <a:spcPct val="150000"/>
              </a:lnSpc>
              <a:buFont typeface="Wingdings" panose="05000000000000000000" pitchFamily="2" charset="2"/>
              <a:buChar char="Ø"/>
            </a:pPr>
            <a:r>
              <a:rPr lang="en-GB" sz="2400" dirty="0"/>
              <a:t>Overloaded constructors are a form of function overloading where each constructor has the same name as the class but a unique set of parameters.</a:t>
            </a:r>
            <a:endParaRPr lang="en-US" sz="2400" dirty="0"/>
          </a:p>
        </p:txBody>
      </p:sp>
    </p:spTree>
    <p:extLst>
      <p:ext uri="{BB962C8B-B14F-4D97-AF65-F5344CB8AC3E}">
        <p14:creationId xmlns:p14="http://schemas.microsoft.com/office/powerpoint/2010/main" val="18942874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400" dirty="0"/>
              <a:t>Characteristics of Overloaded Constructors</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187</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1"/>
          <p:cNvSpPr>
            <a:spLocks noChangeArrowheads="1"/>
          </p:cNvSpPr>
          <p:nvPr/>
        </p:nvSpPr>
        <p:spPr bwMode="auto">
          <a:xfrm>
            <a:off x="346509" y="3603737"/>
            <a:ext cx="1135781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endParaRPr>
          </a:p>
        </p:txBody>
      </p:sp>
      <p:sp>
        <p:nvSpPr>
          <p:cNvPr id="7" name="Rectangle 6"/>
          <p:cNvSpPr/>
          <p:nvPr/>
        </p:nvSpPr>
        <p:spPr>
          <a:xfrm>
            <a:off x="636469" y="1864857"/>
            <a:ext cx="10846469" cy="3785652"/>
          </a:xfrm>
          <a:prstGeom prst="rect">
            <a:avLst/>
          </a:prstGeom>
        </p:spPr>
        <p:txBody>
          <a:bodyPr wrap="square">
            <a:spAutoFit/>
          </a:bodyPr>
          <a:lstStyle/>
          <a:p>
            <a:pPr algn="just"/>
            <a:endParaRPr lang="en-GB" sz="2400" dirty="0"/>
          </a:p>
          <a:p>
            <a:pPr marL="342900" indent="-342900" algn="just">
              <a:buFont typeface="Wingdings" panose="05000000000000000000" pitchFamily="2" charset="2"/>
              <a:buChar char="Ø"/>
            </a:pPr>
            <a:r>
              <a:rPr lang="en-GB" sz="2400" b="1" dirty="0"/>
              <a:t>Same Name, Different Parameters: </a:t>
            </a:r>
            <a:r>
              <a:rPr lang="en-GB" sz="2400" dirty="0"/>
              <a:t>Each overloaded constructor shares the same name as the class but has different numbers or types of parameters.</a:t>
            </a:r>
          </a:p>
          <a:p>
            <a:pPr marL="342900" indent="-342900" algn="just">
              <a:buFont typeface="Wingdings" panose="05000000000000000000" pitchFamily="2" charset="2"/>
              <a:buChar char="Ø"/>
            </a:pPr>
            <a:r>
              <a:rPr lang="en-GB" sz="2400" b="1" dirty="0"/>
              <a:t>Flexible Initialization: </a:t>
            </a:r>
            <a:r>
              <a:rPr lang="en-GB" sz="2400" dirty="0"/>
              <a:t>Allows objects to be created with varying levels of detail, providing default or customized values depending on the use case.</a:t>
            </a:r>
          </a:p>
          <a:p>
            <a:pPr marL="342900" indent="-342900" algn="just">
              <a:buFont typeface="Wingdings" panose="05000000000000000000" pitchFamily="2" charset="2"/>
              <a:buChar char="Ø"/>
            </a:pPr>
            <a:r>
              <a:rPr lang="en-GB" sz="2400" b="1" dirty="0"/>
              <a:t>Code Reusability: </a:t>
            </a:r>
            <a:r>
              <a:rPr lang="en-GB" sz="2400" dirty="0"/>
              <a:t>Avoids the need to create multiple classes for similar initialization logic, as one class can handle various initialization needs.</a:t>
            </a:r>
          </a:p>
          <a:p>
            <a:pPr marL="342900" indent="-342900" algn="just">
              <a:buFont typeface="Wingdings" panose="05000000000000000000" pitchFamily="2" charset="2"/>
              <a:buChar char="Ø"/>
            </a:pPr>
            <a:r>
              <a:rPr lang="en-GB" sz="2400" b="1" dirty="0"/>
              <a:t>Automatic Selection: </a:t>
            </a:r>
            <a:r>
              <a:rPr lang="en-GB" sz="2400" dirty="0"/>
              <a:t>The compiler determines which constructor to use based on the arguments provided during object creation.</a:t>
            </a:r>
            <a:endParaRPr lang="en-US" sz="2400" dirty="0"/>
          </a:p>
        </p:txBody>
      </p:sp>
    </p:spTree>
    <p:extLst>
      <p:ext uri="{BB962C8B-B14F-4D97-AF65-F5344CB8AC3E}">
        <p14:creationId xmlns:p14="http://schemas.microsoft.com/office/powerpoint/2010/main" val="34297465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4"/>
            <a:ext cx="9363937" cy="1295333"/>
          </a:xfrm>
        </p:spPr>
        <p:txBody>
          <a:bodyPr>
            <a:normAutofit fontScale="90000"/>
          </a:bodyPr>
          <a:lstStyle/>
          <a:p>
            <a:pPr algn="ctr"/>
            <a:r>
              <a:rPr lang="en-US" sz="4800" dirty="0"/>
              <a:t> </a:t>
            </a:r>
            <a:r>
              <a:rPr lang="en-GB" sz="4800" dirty="0"/>
              <a:t>Overloading Parameterized Constructor Example</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188</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1"/>
          <p:cNvSpPr>
            <a:spLocks noChangeArrowheads="1"/>
          </p:cNvSpPr>
          <p:nvPr/>
        </p:nvSpPr>
        <p:spPr bwMode="auto">
          <a:xfrm>
            <a:off x="346509" y="3603737"/>
            <a:ext cx="1135781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endParaRPr>
          </a:p>
        </p:txBody>
      </p:sp>
      <p:pic>
        <p:nvPicPr>
          <p:cNvPr id="8" name="Picture 7"/>
          <p:cNvPicPr>
            <a:picLocks noChangeAspect="1"/>
          </p:cNvPicPr>
          <p:nvPr/>
        </p:nvPicPr>
        <p:blipFill>
          <a:blip r:embed="rId3"/>
          <a:stretch>
            <a:fillRect/>
          </a:stretch>
        </p:blipFill>
        <p:spPr>
          <a:xfrm>
            <a:off x="6178835" y="2929969"/>
            <a:ext cx="5525485" cy="2296549"/>
          </a:xfrm>
          <a:prstGeom prst="rect">
            <a:avLst/>
          </a:prstGeom>
        </p:spPr>
      </p:pic>
      <p:pic>
        <p:nvPicPr>
          <p:cNvPr id="9" name="Picture 8"/>
          <p:cNvPicPr>
            <a:picLocks noChangeAspect="1"/>
          </p:cNvPicPr>
          <p:nvPr/>
        </p:nvPicPr>
        <p:blipFill>
          <a:blip r:embed="rId4"/>
          <a:stretch>
            <a:fillRect/>
          </a:stretch>
        </p:blipFill>
        <p:spPr>
          <a:xfrm>
            <a:off x="609441" y="1623357"/>
            <a:ext cx="5558236" cy="4710065"/>
          </a:xfrm>
          <a:prstGeom prst="rect">
            <a:avLst/>
          </a:prstGeom>
        </p:spPr>
      </p:pic>
    </p:spTree>
    <p:extLst>
      <p:ext uri="{BB962C8B-B14F-4D97-AF65-F5344CB8AC3E}">
        <p14:creationId xmlns:p14="http://schemas.microsoft.com/office/powerpoint/2010/main" val="22514425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fontScale="90000"/>
          </a:bodyPr>
          <a:lstStyle/>
          <a:p>
            <a:pPr algn="ctr"/>
            <a:r>
              <a:rPr lang="en-GB" sz="8000" dirty="0"/>
              <a:t>Copy Constructor</a:t>
            </a:r>
            <a:br>
              <a:rPr lang="en-GB" sz="8000" dirty="0"/>
            </a:br>
            <a:r>
              <a:rPr lang="en-GB" dirty="0">
                <a:solidFill>
                  <a:srgbClr val="C00000"/>
                </a:solidFill>
              </a:rPr>
              <a:t>week-13</a:t>
            </a:r>
            <a:endParaRPr lang="en-GB" sz="8000" dirty="0">
              <a:solidFill>
                <a:srgbClr val="C00000"/>
              </a:solidFill>
              <a:cs typeface="Times New Roman" panose="02020603050405020304" pitchFamily="18" charset="0"/>
            </a:endParaRPr>
          </a:p>
        </p:txBody>
      </p:sp>
    </p:spTree>
    <p:extLst>
      <p:ext uri="{BB962C8B-B14F-4D97-AF65-F5344CB8AC3E}">
        <p14:creationId xmlns:p14="http://schemas.microsoft.com/office/powerpoint/2010/main" val="1021747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Copy Constructor</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190</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1"/>
          <p:cNvSpPr>
            <a:spLocks noChangeArrowheads="1"/>
          </p:cNvSpPr>
          <p:nvPr/>
        </p:nvSpPr>
        <p:spPr bwMode="auto">
          <a:xfrm>
            <a:off x="346509" y="3603737"/>
            <a:ext cx="1135781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endParaRPr>
          </a:p>
        </p:txBody>
      </p:sp>
      <p:sp>
        <p:nvSpPr>
          <p:cNvPr id="7" name="Rectangle 6"/>
          <p:cNvSpPr/>
          <p:nvPr/>
        </p:nvSpPr>
        <p:spPr>
          <a:xfrm>
            <a:off x="155575" y="1779687"/>
            <a:ext cx="6476231" cy="4524315"/>
          </a:xfrm>
          <a:prstGeom prst="rect">
            <a:avLst/>
          </a:prstGeom>
        </p:spPr>
        <p:txBody>
          <a:bodyPr wrap="square">
            <a:spAutoFit/>
          </a:bodyPr>
          <a:lstStyle/>
          <a:p>
            <a:pPr marL="342900" indent="-342900" algn="just">
              <a:buFont typeface="Wingdings" panose="05000000000000000000" pitchFamily="2" charset="2"/>
              <a:buChar char="Ø"/>
            </a:pPr>
            <a:r>
              <a:rPr lang="en-GB" sz="2400" dirty="0"/>
              <a:t>In C++, a copy constructor is a special constructor used to create a new object as a copy of an existing object. </a:t>
            </a:r>
          </a:p>
          <a:p>
            <a:pPr marL="342900" indent="-342900" algn="just">
              <a:buFont typeface="Wingdings" panose="05000000000000000000" pitchFamily="2" charset="2"/>
              <a:buChar char="Ø"/>
            </a:pPr>
            <a:r>
              <a:rPr lang="en-GB" sz="2400" dirty="0"/>
              <a:t>It takes a reference to an object of the same class as an argument, copying the values of each data member from the original object to the new one. </a:t>
            </a:r>
          </a:p>
          <a:p>
            <a:pPr marL="342900" indent="-342900" algn="just">
              <a:buFont typeface="Wingdings" panose="05000000000000000000" pitchFamily="2" charset="2"/>
              <a:buChar char="Ø"/>
            </a:pPr>
            <a:r>
              <a:rPr lang="en-GB" sz="2400" dirty="0"/>
              <a:t>Copy constructors are essential when you want to duplicate objects, especially when they contain dynamically allocated resources, ensuring a deep copy rather than a shallow</a:t>
            </a:r>
            <a:endParaRPr lang="en-US" sz="2400" dirty="0"/>
          </a:p>
        </p:txBody>
      </p:sp>
      <p:pic>
        <p:nvPicPr>
          <p:cNvPr id="8" name="Picture 7"/>
          <p:cNvPicPr>
            <a:picLocks noChangeAspect="1"/>
          </p:cNvPicPr>
          <p:nvPr/>
        </p:nvPicPr>
        <p:blipFill>
          <a:blip r:embed="rId3"/>
          <a:stretch>
            <a:fillRect/>
          </a:stretch>
        </p:blipFill>
        <p:spPr>
          <a:xfrm>
            <a:off x="6910939" y="2152942"/>
            <a:ext cx="4872814" cy="3859104"/>
          </a:xfrm>
          <a:prstGeom prst="rect">
            <a:avLst/>
          </a:prstGeom>
        </p:spPr>
      </p:pic>
    </p:spTree>
    <p:extLst>
      <p:ext uri="{BB962C8B-B14F-4D97-AF65-F5344CB8AC3E}">
        <p14:creationId xmlns:p14="http://schemas.microsoft.com/office/powerpoint/2010/main" val="25107152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Copy Constructor Cont.</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191</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1"/>
          <p:cNvSpPr>
            <a:spLocks noChangeArrowheads="1"/>
          </p:cNvSpPr>
          <p:nvPr/>
        </p:nvSpPr>
        <p:spPr bwMode="auto">
          <a:xfrm>
            <a:off x="346509" y="3603737"/>
            <a:ext cx="1135781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endParaRPr>
          </a:p>
        </p:txBody>
      </p:sp>
      <p:sp>
        <p:nvSpPr>
          <p:cNvPr id="7" name="Rectangle 6"/>
          <p:cNvSpPr/>
          <p:nvPr/>
        </p:nvSpPr>
        <p:spPr>
          <a:xfrm>
            <a:off x="155575" y="1779689"/>
            <a:ext cx="11346614" cy="4031873"/>
          </a:xfrm>
          <a:prstGeom prst="rect">
            <a:avLst/>
          </a:prstGeom>
        </p:spPr>
        <p:txBody>
          <a:bodyPr wrap="square">
            <a:spAutoFit/>
          </a:bodyPr>
          <a:lstStyle/>
          <a:p>
            <a:pPr marL="342900" indent="-342900" algn="just">
              <a:spcAft>
                <a:spcPts val="1200"/>
              </a:spcAft>
              <a:buFont typeface="Wingdings" panose="05000000000000000000" pitchFamily="2" charset="2"/>
              <a:buChar char="Ø"/>
            </a:pPr>
            <a:r>
              <a:rPr lang="en-GB" sz="2400" dirty="0"/>
              <a:t>Copies Another Object: The copy constructor creates a new object that’s an exact copy of an existing object of the same class.</a:t>
            </a:r>
          </a:p>
          <a:p>
            <a:pPr marL="342900" indent="-342900" algn="just">
              <a:spcAft>
                <a:spcPts val="1200"/>
              </a:spcAft>
              <a:buFont typeface="Wingdings" panose="05000000000000000000" pitchFamily="2" charset="2"/>
              <a:buChar char="Ø"/>
            </a:pPr>
            <a:r>
              <a:rPr lang="en-GB" sz="2400" dirty="0"/>
              <a:t>One Argument: It takes one argument, which is a reference to the object you want to copy.</a:t>
            </a:r>
          </a:p>
          <a:p>
            <a:pPr marL="342900" indent="-342900" algn="just">
              <a:spcAft>
                <a:spcPts val="1200"/>
              </a:spcAft>
              <a:buFont typeface="Wingdings" panose="05000000000000000000" pitchFamily="2" charset="2"/>
              <a:buChar char="Ø"/>
            </a:pPr>
            <a:r>
              <a:rPr lang="en-GB" sz="2400" dirty="0"/>
              <a:t>Automatic Call: The copy constructor is automatically called in certain situations, like:</a:t>
            </a:r>
          </a:p>
          <a:p>
            <a:pPr marL="891495" lvl="1" indent="-342900" algn="just">
              <a:spcAft>
                <a:spcPts val="1200"/>
              </a:spcAft>
              <a:buFont typeface="Arial" panose="020B0604020202020204" pitchFamily="34" charset="0"/>
              <a:buChar char="•"/>
            </a:pPr>
            <a:r>
              <a:rPr lang="en-GB" sz="2400" dirty="0"/>
              <a:t>When you create a new object from an existing one, e.g., </a:t>
            </a:r>
            <a:r>
              <a:rPr lang="en-GB" sz="2400" dirty="0" err="1"/>
              <a:t>MyClass</a:t>
            </a:r>
            <a:r>
              <a:rPr lang="en-GB" sz="2400" dirty="0"/>
              <a:t> obj2 = obj1;</a:t>
            </a:r>
          </a:p>
          <a:p>
            <a:pPr marL="891495" lvl="1" indent="-342900" algn="just">
              <a:spcAft>
                <a:spcPts val="1200"/>
              </a:spcAft>
              <a:buFont typeface="Arial" panose="020B0604020202020204" pitchFamily="34" charset="0"/>
              <a:buChar char="•"/>
            </a:pPr>
            <a:r>
              <a:rPr lang="en-GB" sz="2400" dirty="0"/>
              <a:t>When an object is passed by value to a function or returned by value.</a:t>
            </a:r>
          </a:p>
        </p:txBody>
      </p:sp>
    </p:spTree>
    <p:extLst>
      <p:ext uri="{BB962C8B-B14F-4D97-AF65-F5344CB8AC3E}">
        <p14:creationId xmlns:p14="http://schemas.microsoft.com/office/powerpoint/2010/main" val="14525205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Copy Constructor Cont.</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192</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1"/>
          <p:cNvSpPr>
            <a:spLocks noChangeArrowheads="1"/>
          </p:cNvSpPr>
          <p:nvPr/>
        </p:nvSpPr>
        <p:spPr bwMode="auto">
          <a:xfrm>
            <a:off x="346509" y="3603737"/>
            <a:ext cx="1135781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endParaRPr>
          </a:p>
        </p:txBody>
      </p:sp>
      <p:sp>
        <p:nvSpPr>
          <p:cNvPr id="7" name="Rectangle 6"/>
          <p:cNvSpPr/>
          <p:nvPr/>
        </p:nvSpPr>
        <p:spPr>
          <a:xfrm>
            <a:off x="155575" y="1779686"/>
            <a:ext cx="5511964" cy="3416320"/>
          </a:xfrm>
          <a:prstGeom prst="rect">
            <a:avLst/>
          </a:prstGeom>
        </p:spPr>
        <p:txBody>
          <a:bodyPr wrap="square">
            <a:spAutoFit/>
          </a:bodyPr>
          <a:lstStyle/>
          <a:p>
            <a:pPr marL="342900" indent="-342900" algn="just">
              <a:buFont typeface="Wingdings" panose="05000000000000000000" pitchFamily="2" charset="2"/>
              <a:buChar char="Ø"/>
            </a:pPr>
            <a:r>
              <a:rPr lang="en-GB" sz="2400" dirty="0"/>
              <a:t>Default by Compiler: If you don’t define your own copy constructor, C++ will create a simple one for you. </a:t>
            </a:r>
          </a:p>
          <a:p>
            <a:pPr marL="342900" indent="-342900" algn="just">
              <a:buFont typeface="Wingdings" panose="05000000000000000000" pitchFamily="2" charset="2"/>
              <a:buChar char="Ø"/>
            </a:pPr>
            <a:endParaRPr lang="en-GB" sz="2400" dirty="0"/>
          </a:p>
          <a:p>
            <a:pPr marL="342900" indent="-342900" algn="just">
              <a:buFont typeface="Wingdings" panose="05000000000000000000" pitchFamily="2" charset="2"/>
              <a:buChar char="Ø"/>
            </a:pPr>
            <a:r>
              <a:rPr lang="en-GB" sz="2400" dirty="0"/>
              <a:t>However, this default one might only do a "shallow copy" (copying values as they are), which can lead to issues if the class contains pointers or other dynamic data.</a:t>
            </a:r>
            <a:endParaRPr lang="en-US" sz="2400" dirty="0"/>
          </a:p>
        </p:txBody>
      </p:sp>
      <p:pic>
        <p:nvPicPr>
          <p:cNvPr id="8" name="Picture 7"/>
          <p:cNvPicPr>
            <a:picLocks noChangeAspect="1"/>
          </p:cNvPicPr>
          <p:nvPr/>
        </p:nvPicPr>
        <p:blipFill>
          <a:blip r:embed="rId3"/>
          <a:stretch>
            <a:fillRect/>
          </a:stretch>
        </p:blipFill>
        <p:spPr>
          <a:xfrm>
            <a:off x="5667539" y="1930775"/>
            <a:ext cx="5898390" cy="4277519"/>
          </a:xfrm>
          <a:prstGeom prst="rect">
            <a:avLst/>
          </a:prstGeom>
        </p:spPr>
      </p:pic>
    </p:spTree>
    <p:extLst>
      <p:ext uri="{BB962C8B-B14F-4D97-AF65-F5344CB8AC3E}">
        <p14:creationId xmlns:p14="http://schemas.microsoft.com/office/powerpoint/2010/main" val="33439584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US" sz="4800" dirty="0"/>
              <a:t>Copy Constructor Cont.</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193</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1"/>
          <p:cNvSpPr>
            <a:spLocks noChangeArrowheads="1"/>
          </p:cNvSpPr>
          <p:nvPr/>
        </p:nvSpPr>
        <p:spPr bwMode="auto">
          <a:xfrm>
            <a:off x="346509" y="3603737"/>
            <a:ext cx="1135781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endParaRPr>
          </a:p>
        </p:txBody>
      </p:sp>
      <p:pic>
        <p:nvPicPr>
          <p:cNvPr id="8" name="Picture 7"/>
          <p:cNvPicPr>
            <a:picLocks noChangeAspect="1"/>
          </p:cNvPicPr>
          <p:nvPr/>
        </p:nvPicPr>
        <p:blipFill>
          <a:blip r:embed="rId3"/>
          <a:stretch>
            <a:fillRect/>
          </a:stretch>
        </p:blipFill>
        <p:spPr>
          <a:xfrm>
            <a:off x="346509" y="1959651"/>
            <a:ext cx="5898390" cy="4277519"/>
          </a:xfrm>
          <a:prstGeom prst="rect">
            <a:avLst/>
          </a:prstGeom>
        </p:spPr>
      </p:pic>
      <p:pic>
        <p:nvPicPr>
          <p:cNvPr id="9" name="Picture 8"/>
          <p:cNvPicPr>
            <a:picLocks noChangeAspect="1"/>
          </p:cNvPicPr>
          <p:nvPr/>
        </p:nvPicPr>
        <p:blipFill>
          <a:blip r:embed="rId4"/>
          <a:stretch>
            <a:fillRect/>
          </a:stretch>
        </p:blipFill>
        <p:spPr>
          <a:xfrm>
            <a:off x="6650232" y="1852691"/>
            <a:ext cx="5162583" cy="2150336"/>
          </a:xfrm>
          <a:prstGeom prst="rect">
            <a:avLst/>
          </a:prstGeom>
        </p:spPr>
      </p:pic>
      <p:pic>
        <p:nvPicPr>
          <p:cNvPr id="10" name="Picture 9"/>
          <p:cNvPicPr>
            <a:picLocks noChangeAspect="1"/>
          </p:cNvPicPr>
          <p:nvPr/>
        </p:nvPicPr>
        <p:blipFill>
          <a:blip r:embed="rId5"/>
          <a:stretch>
            <a:fillRect/>
          </a:stretch>
        </p:blipFill>
        <p:spPr>
          <a:xfrm>
            <a:off x="7195538" y="4311623"/>
            <a:ext cx="3998643" cy="1682121"/>
          </a:xfrm>
          <a:prstGeom prst="rect">
            <a:avLst/>
          </a:prstGeom>
        </p:spPr>
      </p:pic>
      <p:sp>
        <p:nvSpPr>
          <p:cNvPr id="11" name="Rectangle 10"/>
          <p:cNvSpPr/>
          <p:nvPr/>
        </p:nvSpPr>
        <p:spPr>
          <a:xfrm>
            <a:off x="6995700" y="3864221"/>
            <a:ext cx="1192955" cy="461665"/>
          </a:xfrm>
          <a:prstGeom prst="rect">
            <a:avLst/>
          </a:prstGeom>
        </p:spPr>
        <p:txBody>
          <a:bodyPr wrap="none">
            <a:spAutoFit/>
          </a:bodyPr>
          <a:lstStyle/>
          <a:p>
            <a:r>
              <a:rPr lang="en-US" sz="2400" dirty="0"/>
              <a:t>Output:</a:t>
            </a:r>
            <a:endParaRPr lang="en-US" dirty="0"/>
          </a:p>
        </p:txBody>
      </p:sp>
    </p:spTree>
    <p:extLst>
      <p:ext uri="{BB962C8B-B14F-4D97-AF65-F5344CB8AC3E}">
        <p14:creationId xmlns:p14="http://schemas.microsoft.com/office/powerpoint/2010/main" val="16026789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4" y="1848050"/>
            <a:ext cx="10518969" cy="2050182"/>
          </a:xfrm>
        </p:spPr>
        <p:txBody>
          <a:bodyPr>
            <a:normAutofit/>
          </a:bodyPr>
          <a:lstStyle/>
          <a:p>
            <a:pPr algn="ctr"/>
            <a:r>
              <a:rPr lang="en-GB" sz="8000" dirty="0"/>
              <a:t>Destructor</a:t>
            </a:r>
            <a:endParaRPr lang="en-GB" sz="8000" dirty="0">
              <a:cs typeface="Times New Roman" panose="02020603050405020304" pitchFamily="18" charset="0"/>
            </a:endParaRPr>
          </a:p>
        </p:txBody>
      </p:sp>
    </p:spTree>
    <p:extLst>
      <p:ext uri="{BB962C8B-B14F-4D97-AF65-F5344CB8AC3E}">
        <p14:creationId xmlns:p14="http://schemas.microsoft.com/office/powerpoint/2010/main" val="22908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t>Destructor </a:t>
            </a:r>
            <a:r>
              <a:rPr lang="en-US" sz="4800" dirty="0"/>
              <a:t>in C++</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195</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Rectangle 6"/>
          <p:cNvSpPr/>
          <p:nvPr/>
        </p:nvSpPr>
        <p:spPr>
          <a:xfrm>
            <a:off x="307976" y="1848739"/>
            <a:ext cx="10924706" cy="4524315"/>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en-GB" sz="2400" dirty="0"/>
              <a:t>In C++, a destructor is a special member function of a class that is automatically called when an object goes out of scope or is explicitly deleted. </a:t>
            </a:r>
          </a:p>
          <a:p>
            <a:pPr marL="342900" indent="-342900" algn="just">
              <a:lnSpc>
                <a:spcPct val="150000"/>
              </a:lnSpc>
              <a:buFont typeface="Wingdings" panose="05000000000000000000" pitchFamily="2" charset="2"/>
              <a:buChar char="Ø"/>
            </a:pPr>
            <a:r>
              <a:rPr lang="en-GB" sz="2400" dirty="0"/>
              <a:t>The destructor’s main role is to release resources the object may have acquired during its lifetime, such as dynamically allocated memory or file handles.  </a:t>
            </a:r>
          </a:p>
          <a:p>
            <a:pPr marL="342900" indent="-342900" algn="just">
              <a:lnSpc>
                <a:spcPct val="150000"/>
              </a:lnSpc>
              <a:buFont typeface="Wingdings" panose="05000000000000000000" pitchFamily="2" charset="2"/>
              <a:buChar char="Ø"/>
            </a:pPr>
            <a:r>
              <a:rPr lang="en-GB" sz="2400" dirty="0"/>
              <a:t>A destructor has the same name as the class, but it starts with a ~ symbol.</a:t>
            </a:r>
          </a:p>
          <a:p>
            <a:pPr marL="342900" indent="-342900" algn="just">
              <a:lnSpc>
                <a:spcPct val="150000"/>
              </a:lnSpc>
              <a:buFont typeface="Wingdings" panose="05000000000000000000" pitchFamily="2" charset="2"/>
              <a:buChar char="Ø"/>
            </a:pPr>
            <a:r>
              <a:rPr lang="en-GB" sz="2400" dirty="0"/>
              <a:t>Destructors don’t take any arguments and cannot be overloaded, meaning each class can have only one destructor.</a:t>
            </a:r>
          </a:p>
        </p:txBody>
      </p:sp>
    </p:spTree>
    <p:extLst>
      <p:ext uri="{BB962C8B-B14F-4D97-AF65-F5344CB8AC3E}">
        <p14:creationId xmlns:p14="http://schemas.microsoft.com/office/powerpoint/2010/main" val="333239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t>Destructor </a:t>
            </a:r>
            <a:r>
              <a:rPr lang="en-US" sz="4800" dirty="0"/>
              <a:t>in C++</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196</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Rectangle 6"/>
          <p:cNvSpPr/>
          <p:nvPr/>
        </p:nvSpPr>
        <p:spPr>
          <a:xfrm>
            <a:off x="307976" y="1848739"/>
            <a:ext cx="10568812" cy="3416320"/>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en-GB" sz="2400" dirty="0"/>
              <a:t>A destructor is automatically called when: </a:t>
            </a:r>
          </a:p>
          <a:p>
            <a:pPr marL="891495" lvl="1" indent="-342900" algn="just">
              <a:lnSpc>
                <a:spcPct val="150000"/>
              </a:lnSpc>
              <a:buFont typeface="Arial" panose="020B0604020202020204" pitchFamily="34" charset="0"/>
              <a:buChar char="•"/>
            </a:pPr>
            <a:r>
              <a:rPr lang="en-GB" sz="2400" dirty="0"/>
              <a:t>An object goes out of scope (e.g., at the end of a function or block).</a:t>
            </a:r>
          </a:p>
          <a:p>
            <a:pPr marL="891495" lvl="1" indent="-342900" algn="just">
              <a:lnSpc>
                <a:spcPct val="150000"/>
              </a:lnSpc>
              <a:buFont typeface="Arial" panose="020B0604020202020204" pitchFamily="34" charset="0"/>
              <a:buChar char="•"/>
            </a:pPr>
            <a:r>
              <a:rPr lang="en-GB" sz="2400" dirty="0"/>
              <a:t>An object is deleted explicitly using the delete keyword.</a:t>
            </a:r>
          </a:p>
          <a:p>
            <a:pPr marL="342900" indent="-342900" algn="just">
              <a:lnSpc>
                <a:spcPct val="150000"/>
              </a:lnSpc>
              <a:buFont typeface="Wingdings" panose="05000000000000000000" pitchFamily="2" charset="2"/>
              <a:buChar char="Ø"/>
            </a:pPr>
            <a:r>
              <a:rPr lang="en-GB" sz="2400" dirty="0"/>
              <a:t>Destructors don’t return a value, not even void.</a:t>
            </a:r>
          </a:p>
          <a:p>
            <a:pPr marL="342900" indent="-342900" algn="just">
              <a:lnSpc>
                <a:spcPct val="150000"/>
              </a:lnSpc>
              <a:buFont typeface="Wingdings" panose="05000000000000000000" pitchFamily="2" charset="2"/>
              <a:buChar char="Ø"/>
            </a:pPr>
            <a:r>
              <a:rPr lang="en-GB" sz="2400" dirty="0"/>
              <a:t>Destructors are essential for freeing memory and other resources like file handles or network connections to prevent resource leaks.</a:t>
            </a:r>
          </a:p>
        </p:txBody>
      </p:sp>
    </p:spTree>
    <p:extLst>
      <p:ext uri="{BB962C8B-B14F-4D97-AF65-F5344CB8AC3E}">
        <p14:creationId xmlns:p14="http://schemas.microsoft.com/office/powerpoint/2010/main" val="37081310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286605"/>
            <a:ext cx="9806940" cy="1118684"/>
          </a:xfrm>
        </p:spPr>
        <p:txBody>
          <a:bodyPr>
            <a:normAutofit/>
          </a:bodyPr>
          <a:lstStyle/>
          <a:p>
            <a:pPr algn="ctr"/>
            <a:r>
              <a:rPr lang="en-GB" sz="4800" dirty="0"/>
              <a:t>Destructor </a:t>
            </a:r>
            <a:r>
              <a:rPr lang="en-US" sz="4800" dirty="0"/>
              <a:t>in C++ Example</a:t>
            </a:r>
            <a:endParaRPr lang="en-US" sz="4800" dirty="0">
              <a:solidFill>
                <a:srgbClr val="002060"/>
              </a:solidFill>
            </a:endParaRPr>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197</a:t>
            </a:fld>
            <a:endParaRPr lang="en-US" dirty="0"/>
          </a:p>
        </p:txBody>
      </p:sp>
      <p:sp>
        <p:nvSpPr>
          <p:cNvPr id="6" name="Date Placeholder 5"/>
          <p:cNvSpPr>
            <a:spLocks noGrp="1"/>
          </p:cNvSpPr>
          <p:nvPr>
            <p:ph type="dt" sz="half" idx="2"/>
          </p:nvPr>
        </p:nvSpPr>
        <p:spPr>
          <a:xfrm>
            <a:off x="450567" y="6439449"/>
            <a:ext cx="2410464" cy="365125"/>
          </a:xfrm>
        </p:spPr>
        <p:txBody>
          <a:bodyPr/>
          <a:lstStyle/>
          <a:p>
            <a:fld id="{0D66AF88-B53C-4FCF-8273-295C073C6491}" type="datetime1">
              <a:rPr lang="en-US" smtClean="0"/>
              <a:t>8/9/2025</a:t>
            </a:fld>
            <a:endParaRPr lang="en-US" dirty="0"/>
          </a:p>
        </p:txBody>
      </p:sp>
      <p:sp>
        <p:nvSpPr>
          <p:cNvPr id="4" name="AutoShape 4" descr="In-Depth: Interfacing an I2C LCD with Ardui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3"/>
          <a:stretch>
            <a:fillRect/>
          </a:stretch>
        </p:blipFill>
        <p:spPr>
          <a:xfrm>
            <a:off x="1260005" y="1405289"/>
            <a:ext cx="6846937" cy="4847724"/>
          </a:xfrm>
          <a:prstGeom prst="rect">
            <a:avLst/>
          </a:prstGeom>
        </p:spPr>
      </p:pic>
      <p:pic>
        <p:nvPicPr>
          <p:cNvPr id="8" name="Picture 7"/>
          <p:cNvPicPr>
            <a:picLocks noChangeAspect="1"/>
          </p:cNvPicPr>
          <p:nvPr/>
        </p:nvPicPr>
        <p:blipFill>
          <a:blip r:embed="rId4"/>
          <a:stretch>
            <a:fillRect/>
          </a:stretch>
        </p:blipFill>
        <p:spPr>
          <a:xfrm>
            <a:off x="7359140" y="5254518"/>
            <a:ext cx="4265451" cy="906238"/>
          </a:xfrm>
          <a:prstGeom prst="rect">
            <a:avLst/>
          </a:prstGeom>
        </p:spPr>
      </p:pic>
    </p:spTree>
    <p:extLst>
      <p:ext uri="{BB962C8B-B14F-4D97-AF65-F5344CB8AC3E}">
        <p14:creationId xmlns:p14="http://schemas.microsoft.com/office/powerpoint/2010/main" val="3391826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6" y="1848050"/>
            <a:ext cx="10518969" cy="2050182"/>
          </a:xfrm>
        </p:spPr>
        <p:txBody>
          <a:bodyPr>
            <a:normAutofit fontScale="90000"/>
          </a:bodyPr>
          <a:lstStyle/>
          <a:p>
            <a:pPr algn="ctr"/>
            <a:r>
              <a:rPr lang="en-US" sz="8000" dirty="0"/>
              <a:t>Inheritance</a:t>
            </a:r>
            <a:br>
              <a:rPr lang="en-US" sz="8000" dirty="0"/>
            </a:br>
            <a:r>
              <a:rPr lang="en-GB" dirty="0">
                <a:solidFill>
                  <a:srgbClr val="C00000"/>
                </a:solidFill>
              </a:rPr>
              <a:t>week-14</a:t>
            </a:r>
            <a:endParaRPr lang="en-GB" sz="8000" dirty="0">
              <a:solidFill>
                <a:srgbClr val="C00000"/>
              </a:solidFill>
              <a:latin typeface="+mn-lt"/>
              <a:cs typeface="Times New Roman" panose="02020603050405020304" pitchFamily="18" charset="0"/>
            </a:endParaRPr>
          </a:p>
        </p:txBody>
      </p:sp>
    </p:spTree>
    <p:extLst>
      <p:ext uri="{BB962C8B-B14F-4D97-AF65-F5344CB8AC3E}">
        <p14:creationId xmlns:p14="http://schemas.microsoft.com/office/powerpoint/2010/main" val="19955024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8125" y="908216"/>
            <a:ext cx="9533804" cy="694353"/>
          </a:xfrm>
        </p:spPr>
        <p:txBody>
          <a:bodyPr>
            <a:normAutofit fontScale="90000"/>
          </a:bodyPr>
          <a:lstStyle/>
          <a:p>
            <a:pPr lvl="0" algn="ctr"/>
            <a:r>
              <a:rPr lang="en-GB" sz="4800" dirty="0"/>
              <a:t>Inheritance</a:t>
            </a:r>
            <a:endParaRPr lang="en-US" sz="4800" dirty="0">
              <a:latin typeface="+mn-lt"/>
            </a:endParaRP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199</a:t>
            </a:fld>
            <a:endParaRPr lang="en-US" dirty="0"/>
          </a:p>
        </p:txBody>
      </p:sp>
      <p:sp>
        <p:nvSpPr>
          <p:cNvPr id="3" name="Rectangle 2"/>
          <p:cNvSpPr/>
          <p:nvPr/>
        </p:nvSpPr>
        <p:spPr>
          <a:xfrm>
            <a:off x="169749" y="1814934"/>
            <a:ext cx="11637064" cy="4524315"/>
          </a:xfrm>
          <a:prstGeom prst="rect">
            <a:avLst/>
          </a:prstGeom>
        </p:spPr>
        <p:txBody>
          <a:bodyPr wrap="square">
            <a:spAutoFit/>
          </a:bodyPr>
          <a:lstStyle/>
          <a:p>
            <a:pPr marL="342900" indent="-342900" algn="just">
              <a:buFont typeface="Wingdings" panose="05000000000000000000" pitchFamily="2" charset="2"/>
              <a:buChar char="Ø"/>
            </a:pPr>
            <a:r>
              <a:rPr lang="en-GB" sz="2400" dirty="0"/>
              <a:t>Inheritance is a key feature of object-oriented programming (OOP) in C++, allowing a class (called a derived or child class) to inherit properties and </a:t>
            </a:r>
            <a:r>
              <a:rPr lang="en-GB" sz="2400" dirty="0" err="1"/>
              <a:t>behaviors</a:t>
            </a:r>
            <a:r>
              <a:rPr lang="en-GB" sz="2400" dirty="0"/>
              <a:t> (data members and member functions) from another class (called a base or parent class). </a:t>
            </a:r>
          </a:p>
          <a:p>
            <a:pPr marL="342900" indent="-342900" algn="just">
              <a:buFont typeface="Wingdings" panose="05000000000000000000" pitchFamily="2" charset="2"/>
              <a:buChar char="Ø"/>
            </a:pPr>
            <a:r>
              <a:rPr lang="en-GB" sz="2400" dirty="0"/>
              <a:t>This promotes code reuse, extensibility, and polymorphism.</a:t>
            </a:r>
          </a:p>
          <a:p>
            <a:pPr marL="342900" indent="-342900" algn="just">
              <a:buFont typeface="Wingdings" panose="05000000000000000000" pitchFamily="2" charset="2"/>
              <a:buChar char="Ø"/>
            </a:pPr>
            <a:r>
              <a:rPr lang="en-GB" sz="2400" dirty="0"/>
              <a:t>Types of Inheritance in C++Single Inheritance: A derived class inherits from one base class.</a:t>
            </a:r>
          </a:p>
          <a:p>
            <a:pPr marL="342900" indent="-342900" algn="just">
              <a:buFont typeface="Wingdings" panose="05000000000000000000" pitchFamily="2" charset="2"/>
              <a:buChar char="Ø"/>
            </a:pPr>
            <a:r>
              <a:rPr lang="en-GB" sz="2400" dirty="0"/>
              <a:t>Multiple Inheritance: A derived class inherits from more than one base class.</a:t>
            </a:r>
          </a:p>
          <a:p>
            <a:pPr marL="342900" indent="-342900" algn="just">
              <a:buFont typeface="Wingdings" panose="05000000000000000000" pitchFamily="2" charset="2"/>
              <a:buChar char="Ø"/>
            </a:pPr>
            <a:r>
              <a:rPr lang="en-GB" sz="2400" dirty="0"/>
              <a:t>Multilevel Inheritance: A class inherits from a derived class, forming a </a:t>
            </a:r>
            <a:r>
              <a:rPr lang="en-GB" sz="2400" dirty="0" err="1"/>
              <a:t>chain.Hierarchical</a:t>
            </a:r>
            <a:r>
              <a:rPr lang="en-GB" sz="2400" dirty="0"/>
              <a:t> Inheritance: Multiple classes inherit from a single base </a:t>
            </a:r>
            <a:r>
              <a:rPr lang="en-GB" sz="2400" dirty="0" err="1"/>
              <a:t>class.Hybrid</a:t>
            </a:r>
            <a:r>
              <a:rPr lang="en-GB" sz="2400" dirty="0"/>
              <a:t> Inheritance: A combination of the above types, often involving multiple and multilevel inheritance.</a:t>
            </a:r>
            <a:endParaRPr lang="en-US" sz="2400" dirty="0"/>
          </a:p>
        </p:txBody>
      </p:sp>
    </p:spTree>
    <p:extLst>
      <p:ext uri="{BB962C8B-B14F-4D97-AF65-F5344CB8AC3E}">
        <p14:creationId xmlns:p14="http://schemas.microsoft.com/office/powerpoint/2010/main" val="12731628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8125" y="908216"/>
            <a:ext cx="9533804" cy="694353"/>
          </a:xfrm>
        </p:spPr>
        <p:txBody>
          <a:bodyPr>
            <a:normAutofit fontScale="90000"/>
          </a:bodyPr>
          <a:lstStyle/>
          <a:p>
            <a:pPr lvl="0" algn="ctr"/>
            <a:r>
              <a:rPr lang="en-GB" sz="4800" dirty="0"/>
              <a:t>Inheritance</a:t>
            </a:r>
            <a:endParaRPr lang="en-US" sz="4800" dirty="0">
              <a:latin typeface="+mn-lt"/>
            </a:endParaRP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200</a:t>
            </a:fld>
            <a:endParaRPr lang="en-US" dirty="0"/>
          </a:p>
        </p:txBody>
      </p:sp>
      <p:sp>
        <p:nvSpPr>
          <p:cNvPr id="3" name="Rectangle 2"/>
          <p:cNvSpPr/>
          <p:nvPr/>
        </p:nvSpPr>
        <p:spPr>
          <a:xfrm>
            <a:off x="169749" y="1814934"/>
            <a:ext cx="11456194" cy="1569660"/>
          </a:xfrm>
          <a:prstGeom prst="rect">
            <a:avLst/>
          </a:prstGeom>
        </p:spPr>
        <p:txBody>
          <a:bodyPr wrap="square">
            <a:spAutoFit/>
          </a:bodyPr>
          <a:lstStyle/>
          <a:p>
            <a:pPr marL="342900" indent="-342900" algn="just">
              <a:buFont typeface="Wingdings" panose="05000000000000000000" pitchFamily="2" charset="2"/>
              <a:buChar char="Ø"/>
            </a:pPr>
            <a:r>
              <a:rPr lang="en-GB" sz="2400" dirty="0"/>
              <a:t>Inheritance is a key feature of object-oriented programming (OOP) in C++, allowing a class (called a derived or child class) to inherit properties and </a:t>
            </a:r>
            <a:r>
              <a:rPr lang="en-GB" sz="2400" dirty="0" err="1"/>
              <a:t>behaviors</a:t>
            </a:r>
            <a:r>
              <a:rPr lang="en-GB" sz="2400" dirty="0"/>
              <a:t> (data members and member functions) from another class (called a base or parent class). </a:t>
            </a:r>
          </a:p>
        </p:txBody>
      </p:sp>
      <p:pic>
        <p:nvPicPr>
          <p:cNvPr id="6" name="Picture 5"/>
          <p:cNvPicPr>
            <a:picLocks noChangeAspect="1"/>
          </p:cNvPicPr>
          <p:nvPr/>
        </p:nvPicPr>
        <p:blipFill>
          <a:blip r:embed="rId3"/>
          <a:stretch>
            <a:fillRect/>
          </a:stretch>
        </p:blipFill>
        <p:spPr>
          <a:xfrm>
            <a:off x="2311539" y="3862506"/>
            <a:ext cx="7832127" cy="2277037"/>
          </a:xfrm>
          <a:prstGeom prst="rect">
            <a:avLst/>
          </a:prstGeom>
        </p:spPr>
      </p:pic>
    </p:spTree>
    <p:extLst>
      <p:ext uri="{BB962C8B-B14F-4D97-AF65-F5344CB8AC3E}">
        <p14:creationId xmlns:p14="http://schemas.microsoft.com/office/powerpoint/2010/main" val="35390156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1930" y="1365729"/>
            <a:ext cx="10518969" cy="2050182"/>
          </a:xfrm>
        </p:spPr>
        <p:txBody>
          <a:bodyPr>
            <a:normAutofit/>
          </a:bodyPr>
          <a:lstStyle/>
          <a:p>
            <a:pPr algn="ctr"/>
            <a:r>
              <a:rPr lang="en-US" sz="8000" dirty="0"/>
              <a:t>Types of Inheritance</a:t>
            </a:r>
            <a:endParaRPr lang="en-GB" sz="8000" dirty="0">
              <a:latin typeface="+mn-lt"/>
              <a:cs typeface="Times New Roman" panose="02020603050405020304" pitchFamily="18" charset="0"/>
            </a:endParaRPr>
          </a:p>
        </p:txBody>
      </p:sp>
    </p:spTree>
    <p:extLst>
      <p:ext uri="{BB962C8B-B14F-4D97-AF65-F5344CB8AC3E}">
        <p14:creationId xmlns:p14="http://schemas.microsoft.com/office/powerpoint/2010/main" val="42654255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7883" y="0"/>
            <a:ext cx="9533804" cy="1375706"/>
          </a:xfrm>
        </p:spPr>
        <p:txBody>
          <a:bodyPr>
            <a:normAutofit fontScale="90000"/>
          </a:bodyPr>
          <a:lstStyle/>
          <a:p>
            <a:pPr lvl="0" algn="ctr"/>
            <a:br>
              <a:rPr lang="en-US" sz="4800" dirty="0">
                <a:latin typeface="+mn-lt"/>
              </a:rPr>
            </a:br>
            <a:r>
              <a:rPr lang="en-US" sz="4800" dirty="0"/>
              <a:t>Types of Inheritance</a:t>
            </a:r>
            <a:br>
              <a:rPr lang="en-US" sz="4800" dirty="0">
                <a:latin typeface="+mn-lt"/>
              </a:rPr>
            </a:br>
            <a:endParaRPr lang="en-US" sz="4800" dirty="0">
              <a:latin typeface="+mn-lt"/>
            </a:endParaRP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202</a:t>
            </a:fld>
            <a:endParaRPr lang="en-US" dirty="0"/>
          </a:p>
        </p:txBody>
      </p:sp>
      <p:pic>
        <p:nvPicPr>
          <p:cNvPr id="1026" name="Picture 2" descr="Different Types of Inheritance in Python - Scientech Easy"/>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71411" y="788071"/>
            <a:ext cx="7625732" cy="5489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9836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7883" y="0"/>
            <a:ext cx="9533804" cy="1375706"/>
          </a:xfrm>
        </p:spPr>
        <p:txBody>
          <a:bodyPr>
            <a:normAutofit fontScale="90000"/>
          </a:bodyPr>
          <a:lstStyle/>
          <a:p>
            <a:pPr lvl="0" algn="ctr"/>
            <a:br>
              <a:rPr lang="en-US" sz="4800" dirty="0">
                <a:latin typeface="+mn-lt"/>
              </a:rPr>
            </a:br>
            <a:r>
              <a:rPr lang="en-US" sz="4800" dirty="0">
                <a:latin typeface="+mn-lt"/>
              </a:rPr>
              <a:t>Single Inheritance</a:t>
            </a:r>
            <a:br>
              <a:rPr lang="en-US" sz="4800" dirty="0">
                <a:latin typeface="+mn-lt"/>
              </a:rPr>
            </a:br>
            <a:endParaRPr lang="en-US" sz="4800" dirty="0">
              <a:latin typeface="+mn-lt"/>
            </a:endParaRP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203</a:t>
            </a:fld>
            <a:endParaRPr lang="en-US" dirty="0"/>
          </a:p>
        </p:txBody>
      </p:sp>
      <p:sp>
        <p:nvSpPr>
          <p:cNvPr id="3" name="Content Placeholder 2"/>
          <p:cNvSpPr>
            <a:spLocks noGrp="1"/>
          </p:cNvSpPr>
          <p:nvPr>
            <p:ph idx="1"/>
          </p:nvPr>
        </p:nvSpPr>
        <p:spPr>
          <a:xfrm>
            <a:off x="809967" y="1737361"/>
            <a:ext cx="10932855" cy="4461308"/>
          </a:xfrm>
        </p:spPr>
        <p:txBody>
          <a:bodyPr/>
          <a:lstStyle/>
          <a:p>
            <a:pPr>
              <a:buFont typeface="Wingdings" panose="05000000000000000000" pitchFamily="2" charset="2"/>
              <a:buChar char="Ø"/>
            </a:pPr>
            <a:r>
              <a:rPr lang="en-GB" sz="3200" dirty="0"/>
              <a:t>The Inheritance in which a single sub class is inherited from a single base class Is known as the single inheritance.</a:t>
            </a:r>
          </a:p>
          <a:p>
            <a:endParaRPr lang="en-US" dirty="0"/>
          </a:p>
        </p:txBody>
      </p:sp>
      <p:pic>
        <p:nvPicPr>
          <p:cNvPr id="8" name="Picture 2" descr="Different Types of Inheritance in Python - Scientech Easy"/>
          <p:cNvPicPr>
            <a:picLocks noChangeAspect="1" noChangeArrowheads="1"/>
          </p:cNvPicPr>
          <p:nvPr/>
        </p:nvPicPr>
        <p:blipFill rotWithShape="1">
          <a:blip r:embed="rId2">
            <a:extLst>
              <a:ext uri="{28A0092B-C50C-407E-A947-70E740481C1C}">
                <a14:useLocalDpi xmlns:a14="http://schemas.microsoft.com/office/drawing/2010/main" val="0"/>
              </a:ext>
            </a:extLst>
          </a:blip>
          <a:srcRect l="9870" t="4314" r="70233" b="60726"/>
          <a:stretch/>
        </p:blipFill>
        <p:spPr bwMode="auto">
          <a:xfrm>
            <a:off x="4759093" y="3008396"/>
            <a:ext cx="2224511" cy="2813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00711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lgn="ctr"/>
            <a:br>
              <a:rPr lang="en-US" sz="4800" dirty="0">
                <a:latin typeface="+mn-lt"/>
              </a:rPr>
            </a:br>
            <a:r>
              <a:rPr lang="en-US" sz="4800" dirty="0">
                <a:latin typeface="+mn-lt"/>
              </a:rPr>
              <a:t>Single Inheritance Example</a:t>
            </a:r>
            <a:br>
              <a:rPr lang="en-US" sz="4800" dirty="0">
                <a:latin typeface="+mn-lt"/>
              </a:rPr>
            </a:br>
            <a:endParaRPr lang="en-US" sz="4800" dirty="0">
              <a:latin typeface="+mn-lt"/>
            </a:endParaRPr>
          </a:p>
        </p:txBody>
      </p:sp>
      <p:pic>
        <p:nvPicPr>
          <p:cNvPr id="6" name="Content Placeholder 5"/>
          <p:cNvPicPr>
            <a:picLocks noGrp="1" noChangeAspect="1"/>
          </p:cNvPicPr>
          <p:nvPr>
            <p:ph idx="1"/>
          </p:nvPr>
        </p:nvPicPr>
        <p:blipFill>
          <a:blip r:embed="rId2"/>
          <a:stretch>
            <a:fillRect/>
          </a:stretch>
        </p:blipFill>
        <p:spPr>
          <a:xfrm>
            <a:off x="3629758" y="1857320"/>
            <a:ext cx="5119606" cy="4462170"/>
          </a:xfrm>
          <a:prstGeom prst="rect">
            <a:avLst/>
          </a:prstGeom>
        </p:spPr>
      </p:pic>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204</a:t>
            </a:fld>
            <a:endParaRPr lang="en-US" dirty="0"/>
          </a:p>
        </p:txBody>
      </p:sp>
    </p:spTree>
    <p:extLst>
      <p:ext uri="{BB962C8B-B14F-4D97-AF65-F5344CB8AC3E}">
        <p14:creationId xmlns:p14="http://schemas.microsoft.com/office/powerpoint/2010/main" val="39433904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ctr" defTabSz="891540" rtl="0">
              <a:lnSpc>
                <a:spcPct val="85000"/>
              </a:lnSpc>
              <a:spcBef>
                <a:spcPct val="0"/>
              </a:spcBef>
            </a:pPr>
            <a:r>
              <a:rPr lang="en-US" sz="4800" dirty="0">
                <a:latin typeface="+mn-lt"/>
              </a:rPr>
              <a:t>Multiple Inheritance</a:t>
            </a:r>
            <a:br>
              <a:rPr lang="en-US" sz="4800" dirty="0">
                <a:latin typeface="+mn-lt"/>
              </a:rPr>
            </a:br>
            <a:endParaRPr lang="en-US" sz="4800" dirty="0">
              <a:latin typeface="+mn-lt"/>
            </a:endParaRP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205</a:t>
            </a:fld>
            <a:endParaRPr lang="en-US" dirty="0"/>
          </a:p>
        </p:txBody>
      </p:sp>
      <p:sp>
        <p:nvSpPr>
          <p:cNvPr id="7" name="Rectangle 6"/>
          <p:cNvSpPr/>
          <p:nvPr/>
        </p:nvSpPr>
        <p:spPr>
          <a:xfrm>
            <a:off x="581402" y="1332167"/>
            <a:ext cx="11305797" cy="1354217"/>
          </a:xfrm>
          <a:prstGeom prst="rect">
            <a:avLst/>
          </a:prstGeom>
        </p:spPr>
        <p:txBody>
          <a:bodyPr wrap="square">
            <a:spAutoFit/>
          </a:bodyPr>
          <a:lstStyle/>
          <a:p>
            <a:pPr marL="457200" lvl="0" indent="-457200" algn="just">
              <a:buFont typeface="Wingdings" panose="05000000000000000000" pitchFamily="2" charset="2"/>
              <a:buChar char="Ø"/>
            </a:pPr>
            <a:r>
              <a:rPr lang="en-GB" sz="2400" dirty="0"/>
              <a:t>In Multiple Inheritance ,a class can inherit more than one class.</a:t>
            </a:r>
          </a:p>
          <a:p>
            <a:pPr marL="457200" lvl="0" indent="-457200" algn="just">
              <a:spcBef>
                <a:spcPts val="1200"/>
              </a:spcBef>
              <a:buFont typeface="Wingdings" panose="05000000000000000000" pitchFamily="2" charset="2"/>
              <a:buChar char="Ø"/>
            </a:pPr>
            <a:r>
              <a:rPr lang="en-GB" sz="2400" dirty="0"/>
              <a:t>In this types of inheritance a single child class can have multiple parent classes.</a:t>
            </a:r>
          </a:p>
        </p:txBody>
      </p:sp>
      <p:pic>
        <p:nvPicPr>
          <p:cNvPr id="9" name="Picture 8"/>
          <p:cNvPicPr>
            <a:picLocks noChangeAspect="1"/>
          </p:cNvPicPr>
          <p:nvPr/>
        </p:nvPicPr>
        <p:blipFill>
          <a:blip r:embed="rId2"/>
          <a:stretch>
            <a:fillRect/>
          </a:stretch>
        </p:blipFill>
        <p:spPr>
          <a:xfrm>
            <a:off x="2303992" y="3040440"/>
            <a:ext cx="7041490" cy="2847079"/>
          </a:xfrm>
          <a:prstGeom prst="rect">
            <a:avLst/>
          </a:prstGeom>
        </p:spPr>
      </p:pic>
    </p:spTree>
    <p:extLst>
      <p:ext uri="{BB962C8B-B14F-4D97-AF65-F5344CB8AC3E}">
        <p14:creationId xmlns:p14="http://schemas.microsoft.com/office/powerpoint/2010/main" val="31890922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ctr" defTabSz="891540" rtl="0">
              <a:lnSpc>
                <a:spcPct val="85000"/>
              </a:lnSpc>
              <a:spcBef>
                <a:spcPct val="0"/>
              </a:spcBef>
            </a:pPr>
            <a:r>
              <a:rPr lang="en-US" sz="4800" dirty="0">
                <a:latin typeface="+mn-lt"/>
              </a:rPr>
              <a:t>Multiple Inheritance</a:t>
            </a:r>
            <a:br>
              <a:rPr lang="en-US" sz="4800" dirty="0">
                <a:latin typeface="+mn-lt"/>
              </a:rPr>
            </a:br>
            <a:endParaRPr lang="en-US" sz="4800" dirty="0">
              <a:latin typeface="+mn-lt"/>
            </a:endParaRPr>
          </a:p>
        </p:txBody>
      </p:sp>
      <p:pic>
        <p:nvPicPr>
          <p:cNvPr id="6" name="Content Placeholder 5"/>
          <p:cNvPicPr>
            <a:picLocks noGrp="1" noChangeAspect="1"/>
          </p:cNvPicPr>
          <p:nvPr>
            <p:ph idx="1"/>
          </p:nvPr>
        </p:nvPicPr>
        <p:blipFill rotWithShape="1">
          <a:blip r:embed="rId2"/>
          <a:srcRect r="-926" b="40104"/>
          <a:stretch/>
        </p:blipFill>
        <p:spPr>
          <a:xfrm>
            <a:off x="1490454" y="2065359"/>
            <a:ext cx="4969289" cy="3584670"/>
          </a:xfrm>
          <a:prstGeom prst="rect">
            <a:avLst/>
          </a:prstGeom>
        </p:spPr>
      </p:pic>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206</a:t>
            </a:fld>
            <a:endParaRPr lang="en-US" dirty="0"/>
          </a:p>
        </p:txBody>
      </p:sp>
      <p:pic>
        <p:nvPicPr>
          <p:cNvPr id="8" name="Content Placeholder 5"/>
          <p:cNvPicPr>
            <a:picLocks noChangeAspect="1"/>
          </p:cNvPicPr>
          <p:nvPr/>
        </p:nvPicPr>
        <p:blipFill rotWithShape="1">
          <a:blip r:embed="rId2"/>
          <a:srcRect t="61809"/>
          <a:stretch/>
        </p:blipFill>
        <p:spPr>
          <a:xfrm>
            <a:off x="6625642" y="3857696"/>
            <a:ext cx="5011004" cy="2326193"/>
          </a:xfrm>
          <a:prstGeom prst="rect">
            <a:avLst/>
          </a:prstGeom>
        </p:spPr>
      </p:pic>
    </p:spTree>
    <p:extLst>
      <p:ext uri="{BB962C8B-B14F-4D97-AF65-F5344CB8AC3E}">
        <p14:creationId xmlns:p14="http://schemas.microsoft.com/office/powerpoint/2010/main" val="595628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7980" y="922514"/>
            <a:ext cx="9533804" cy="694353"/>
          </a:xfrm>
        </p:spPr>
        <p:txBody>
          <a:bodyPr>
            <a:normAutofit fontScale="90000"/>
          </a:bodyPr>
          <a:lstStyle/>
          <a:p>
            <a:pPr lvl="1" algn="ctr" defTabSz="891540" rtl="0">
              <a:lnSpc>
                <a:spcPct val="85000"/>
              </a:lnSpc>
              <a:spcBef>
                <a:spcPct val="0"/>
              </a:spcBef>
            </a:pPr>
            <a:r>
              <a:rPr lang="en-US" sz="4800" dirty="0">
                <a:latin typeface="+mn-lt"/>
              </a:rPr>
              <a:t>Hierarchical  Inheritance</a:t>
            </a:r>
            <a:br>
              <a:rPr lang="en-US" sz="4800" dirty="0">
                <a:latin typeface="+mn-lt"/>
              </a:rPr>
            </a:br>
            <a:endParaRPr lang="en-US" sz="4800" dirty="0">
              <a:latin typeface="+mn-lt"/>
            </a:endParaRP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207</a:t>
            </a:fld>
            <a:endParaRPr lang="en-US" dirty="0"/>
          </a:p>
        </p:txBody>
      </p:sp>
      <p:sp>
        <p:nvSpPr>
          <p:cNvPr id="3" name="Rectangle 2"/>
          <p:cNvSpPr/>
          <p:nvPr/>
        </p:nvSpPr>
        <p:spPr>
          <a:xfrm>
            <a:off x="940230" y="1616867"/>
            <a:ext cx="10253633" cy="965559"/>
          </a:xfrm>
          <a:prstGeom prst="rect">
            <a:avLst/>
          </a:prstGeom>
        </p:spPr>
        <p:txBody>
          <a:bodyPr wrap="square">
            <a:spAutoFit/>
          </a:bodyPr>
          <a:lstStyle/>
          <a:p>
            <a:pPr lvl="0">
              <a:spcAft>
                <a:spcPts val="1200"/>
              </a:spcAft>
            </a:pPr>
            <a:r>
              <a:rPr lang="en-GB" sz="2800" dirty="0"/>
              <a:t>In this sort of inheritance, multiple subclass derived form single superclass.</a:t>
            </a:r>
          </a:p>
        </p:txBody>
      </p:sp>
      <p:pic>
        <p:nvPicPr>
          <p:cNvPr id="6" name="Picture 5"/>
          <p:cNvPicPr>
            <a:picLocks noChangeAspect="1"/>
          </p:cNvPicPr>
          <p:nvPr/>
        </p:nvPicPr>
        <p:blipFill>
          <a:blip r:embed="rId2"/>
          <a:stretch>
            <a:fillRect/>
          </a:stretch>
        </p:blipFill>
        <p:spPr>
          <a:xfrm>
            <a:off x="2460895" y="2311220"/>
            <a:ext cx="8160889" cy="3998087"/>
          </a:xfrm>
          <a:prstGeom prst="rect">
            <a:avLst/>
          </a:prstGeom>
        </p:spPr>
      </p:pic>
    </p:spTree>
    <p:extLst>
      <p:ext uri="{BB962C8B-B14F-4D97-AF65-F5344CB8AC3E}">
        <p14:creationId xmlns:p14="http://schemas.microsoft.com/office/powerpoint/2010/main" val="2727121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ctr" defTabSz="891540" rtl="0">
              <a:lnSpc>
                <a:spcPct val="85000"/>
              </a:lnSpc>
              <a:spcBef>
                <a:spcPct val="0"/>
              </a:spcBef>
            </a:pPr>
            <a:r>
              <a:rPr lang="en-US" sz="4800" dirty="0">
                <a:latin typeface="+mn-lt"/>
              </a:rPr>
              <a:t>Hierarchical  Inheritance</a:t>
            </a:r>
            <a:br>
              <a:rPr lang="en-US" sz="4800" dirty="0">
                <a:latin typeface="+mn-lt"/>
              </a:rPr>
            </a:br>
            <a:endParaRPr lang="en-US" sz="4800" dirty="0">
              <a:latin typeface="+mn-lt"/>
            </a:endParaRP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208</a:t>
            </a:fld>
            <a:endParaRPr lang="en-US" dirty="0"/>
          </a:p>
        </p:txBody>
      </p:sp>
      <p:pic>
        <p:nvPicPr>
          <p:cNvPr id="8" name="Picture 7"/>
          <p:cNvPicPr>
            <a:picLocks noChangeAspect="1"/>
          </p:cNvPicPr>
          <p:nvPr/>
        </p:nvPicPr>
        <p:blipFill rotWithShape="1">
          <a:blip r:embed="rId2"/>
          <a:srcRect r="2650" b="36646"/>
          <a:stretch/>
        </p:blipFill>
        <p:spPr>
          <a:xfrm>
            <a:off x="1069848" y="1859905"/>
            <a:ext cx="5438274" cy="4138073"/>
          </a:xfrm>
          <a:prstGeom prst="rect">
            <a:avLst/>
          </a:prstGeom>
        </p:spPr>
      </p:pic>
      <p:pic>
        <p:nvPicPr>
          <p:cNvPr id="9" name="Picture 8"/>
          <p:cNvPicPr>
            <a:picLocks noChangeAspect="1"/>
          </p:cNvPicPr>
          <p:nvPr/>
        </p:nvPicPr>
        <p:blipFill rotWithShape="1">
          <a:blip r:embed="rId2"/>
          <a:srcRect t="63793"/>
          <a:stretch/>
        </p:blipFill>
        <p:spPr>
          <a:xfrm>
            <a:off x="6187802" y="1905163"/>
            <a:ext cx="5181134" cy="2193410"/>
          </a:xfrm>
          <a:prstGeom prst="rect">
            <a:avLst/>
          </a:prstGeom>
        </p:spPr>
      </p:pic>
    </p:spTree>
    <p:extLst>
      <p:ext uri="{BB962C8B-B14F-4D97-AF65-F5344CB8AC3E}">
        <p14:creationId xmlns:p14="http://schemas.microsoft.com/office/powerpoint/2010/main" val="30645319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ctr" defTabSz="891540" rtl="0">
              <a:lnSpc>
                <a:spcPct val="85000"/>
              </a:lnSpc>
              <a:spcBef>
                <a:spcPct val="0"/>
              </a:spcBef>
            </a:pPr>
            <a:r>
              <a:rPr lang="en-US" sz="4800" dirty="0">
                <a:latin typeface="+mn-lt"/>
              </a:rPr>
              <a:t>Multilevel Inheritance</a:t>
            </a:r>
            <a:br>
              <a:rPr lang="en-US" sz="4800" dirty="0">
                <a:latin typeface="+mn-lt"/>
              </a:rPr>
            </a:br>
            <a:endParaRPr lang="en-US" sz="4800" dirty="0">
              <a:latin typeface="+mn-lt"/>
            </a:endParaRPr>
          </a:p>
        </p:txBody>
      </p:sp>
      <p:pic>
        <p:nvPicPr>
          <p:cNvPr id="6" name="Content Placeholder 5"/>
          <p:cNvPicPr>
            <a:picLocks noGrp="1" noChangeAspect="1"/>
          </p:cNvPicPr>
          <p:nvPr>
            <p:ph idx="1"/>
          </p:nvPr>
        </p:nvPicPr>
        <p:blipFill rotWithShape="1">
          <a:blip r:embed="rId2"/>
          <a:srcRect r="1434" b="51151"/>
          <a:stretch/>
        </p:blipFill>
        <p:spPr>
          <a:xfrm>
            <a:off x="702646" y="1991770"/>
            <a:ext cx="4600876" cy="4095107"/>
          </a:xfrm>
          <a:prstGeom prst="rect">
            <a:avLst/>
          </a:prstGeom>
        </p:spPr>
      </p:pic>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209</a:t>
            </a:fld>
            <a:endParaRPr lang="en-US" dirty="0"/>
          </a:p>
        </p:txBody>
      </p:sp>
      <p:pic>
        <p:nvPicPr>
          <p:cNvPr id="7" name="Content Placeholder 5"/>
          <p:cNvPicPr>
            <a:picLocks noChangeAspect="1"/>
          </p:cNvPicPr>
          <p:nvPr/>
        </p:nvPicPr>
        <p:blipFill rotWithShape="1">
          <a:blip r:embed="rId2"/>
          <a:srcRect t="48888"/>
          <a:stretch/>
        </p:blipFill>
        <p:spPr>
          <a:xfrm>
            <a:off x="6439472" y="1991768"/>
            <a:ext cx="4687332" cy="4302748"/>
          </a:xfrm>
          <a:prstGeom prst="rect">
            <a:avLst/>
          </a:prstGeom>
        </p:spPr>
      </p:pic>
    </p:spTree>
    <p:extLst>
      <p:ext uri="{BB962C8B-B14F-4D97-AF65-F5344CB8AC3E}">
        <p14:creationId xmlns:p14="http://schemas.microsoft.com/office/powerpoint/2010/main" val="1674416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ctr" defTabSz="891540" rtl="0">
              <a:lnSpc>
                <a:spcPct val="85000"/>
              </a:lnSpc>
              <a:spcBef>
                <a:spcPct val="0"/>
              </a:spcBef>
            </a:pPr>
            <a:r>
              <a:rPr lang="en-US" sz="4800" dirty="0">
                <a:latin typeface="+mn-lt"/>
              </a:rPr>
              <a:t>Hybrid Inheritance</a:t>
            </a:r>
            <a:br>
              <a:rPr lang="en-US" sz="4800" dirty="0">
                <a:latin typeface="+mn-lt"/>
              </a:rPr>
            </a:br>
            <a:endParaRPr lang="en-US" sz="4800" dirty="0">
              <a:latin typeface="+mn-lt"/>
            </a:endParaRPr>
          </a:p>
        </p:txBody>
      </p:sp>
      <p:pic>
        <p:nvPicPr>
          <p:cNvPr id="6" name="Content Placeholder 5"/>
          <p:cNvPicPr>
            <a:picLocks noGrp="1" noChangeAspect="1"/>
          </p:cNvPicPr>
          <p:nvPr>
            <p:ph idx="1"/>
          </p:nvPr>
        </p:nvPicPr>
        <p:blipFill rotWithShape="1">
          <a:blip r:embed="rId2"/>
          <a:srcRect t="47985"/>
          <a:stretch/>
        </p:blipFill>
        <p:spPr>
          <a:xfrm>
            <a:off x="6545758" y="1737361"/>
            <a:ext cx="4869804" cy="4549234"/>
          </a:xfrm>
          <a:prstGeom prst="rect">
            <a:avLst/>
          </a:prstGeom>
        </p:spPr>
      </p:pic>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210</a:t>
            </a:fld>
            <a:endParaRPr lang="en-US" dirty="0"/>
          </a:p>
        </p:txBody>
      </p:sp>
      <p:pic>
        <p:nvPicPr>
          <p:cNvPr id="7" name="Content Placeholder 5"/>
          <p:cNvPicPr>
            <a:picLocks noChangeAspect="1"/>
          </p:cNvPicPr>
          <p:nvPr/>
        </p:nvPicPr>
        <p:blipFill rotWithShape="1">
          <a:blip r:embed="rId2"/>
          <a:srcRect r="2943" b="50596"/>
          <a:stretch/>
        </p:blipFill>
        <p:spPr>
          <a:xfrm>
            <a:off x="855625" y="1737363"/>
            <a:ext cx="4698152" cy="4295041"/>
          </a:xfrm>
          <a:prstGeom prst="rect">
            <a:avLst/>
          </a:prstGeom>
        </p:spPr>
      </p:pic>
    </p:spTree>
    <p:extLst>
      <p:ext uri="{BB962C8B-B14F-4D97-AF65-F5344CB8AC3E}">
        <p14:creationId xmlns:p14="http://schemas.microsoft.com/office/powerpoint/2010/main" val="12286402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7835" y="1073239"/>
            <a:ext cx="9533804" cy="694353"/>
          </a:xfrm>
        </p:spPr>
        <p:txBody>
          <a:bodyPr>
            <a:normAutofit fontScale="90000"/>
          </a:bodyPr>
          <a:lstStyle/>
          <a:p>
            <a:pPr lvl="0" algn="ctr"/>
            <a:r>
              <a:rPr lang="en-US" sz="4800" dirty="0">
                <a:latin typeface="+mn-lt"/>
              </a:rPr>
              <a:t>Inheritance and Access Modifiers</a:t>
            </a:r>
            <a:br>
              <a:rPr lang="en-US" sz="4800" dirty="0">
                <a:latin typeface="+mn-lt"/>
              </a:rPr>
            </a:br>
            <a:endParaRPr lang="en-US" sz="4800" dirty="0">
              <a:latin typeface="+mn-lt"/>
            </a:endParaRPr>
          </a:p>
        </p:txBody>
      </p:sp>
      <p:pic>
        <p:nvPicPr>
          <p:cNvPr id="6" name="Content Placeholder 5"/>
          <p:cNvPicPr>
            <a:picLocks noGrp="1" noChangeAspect="1"/>
          </p:cNvPicPr>
          <p:nvPr>
            <p:ph idx="1"/>
          </p:nvPr>
        </p:nvPicPr>
        <p:blipFill>
          <a:blip r:embed="rId2"/>
          <a:stretch>
            <a:fillRect/>
          </a:stretch>
        </p:blipFill>
        <p:spPr>
          <a:xfrm>
            <a:off x="81607" y="2727499"/>
            <a:ext cx="3668105" cy="3384953"/>
          </a:xfrm>
          <a:prstGeom prst="rect">
            <a:avLst/>
          </a:prstGeom>
        </p:spPr>
      </p:pic>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211</a:t>
            </a:fld>
            <a:endParaRPr lang="en-US" dirty="0"/>
          </a:p>
        </p:txBody>
      </p:sp>
      <p:pic>
        <p:nvPicPr>
          <p:cNvPr id="7" name="Picture 6"/>
          <p:cNvPicPr>
            <a:picLocks noChangeAspect="1"/>
          </p:cNvPicPr>
          <p:nvPr/>
        </p:nvPicPr>
        <p:blipFill rotWithShape="1">
          <a:blip r:embed="rId3"/>
          <a:srcRect r="9163" b="45671"/>
          <a:stretch/>
        </p:blipFill>
        <p:spPr>
          <a:xfrm>
            <a:off x="3774487" y="2670628"/>
            <a:ext cx="4100500" cy="3441824"/>
          </a:xfrm>
          <a:prstGeom prst="rect">
            <a:avLst/>
          </a:prstGeom>
        </p:spPr>
      </p:pic>
      <p:pic>
        <p:nvPicPr>
          <p:cNvPr id="8" name="Picture 7"/>
          <p:cNvPicPr>
            <a:picLocks noChangeAspect="1"/>
          </p:cNvPicPr>
          <p:nvPr/>
        </p:nvPicPr>
        <p:blipFill rotWithShape="1">
          <a:blip r:embed="rId3"/>
          <a:srcRect l="-1069" t="54164" r="1"/>
          <a:stretch/>
        </p:blipFill>
        <p:spPr>
          <a:xfrm>
            <a:off x="7691796" y="3429000"/>
            <a:ext cx="4275790" cy="2721388"/>
          </a:xfrm>
          <a:prstGeom prst="rect">
            <a:avLst/>
          </a:prstGeom>
        </p:spPr>
      </p:pic>
    </p:spTree>
    <p:extLst>
      <p:ext uri="{BB962C8B-B14F-4D97-AF65-F5344CB8AC3E}">
        <p14:creationId xmlns:p14="http://schemas.microsoft.com/office/powerpoint/2010/main" val="19053690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7835" y="836040"/>
            <a:ext cx="9533804" cy="694353"/>
          </a:xfrm>
        </p:spPr>
        <p:txBody>
          <a:bodyPr>
            <a:normAutofit fontScale="90000"/>
          </a:bodyPr>
          <a:lstStyle/>
          <a:p>
            <a:pPr lvl="1" algn="ctr" defTabSz="891540" rtl="0">
              <a:lnSpc>
                <a:spcPct val="85000"/>
              </a:lnSpc>
              <a:spcBef>
                <a:spcPct val="0"/>
              </a:spcBef>
            </a:pPr>
            <a:r>
              <a:rPr lang="en-US" sz="4800" dirty="0"/>
              <a:t>Inheritance and Access Modifiers</a:t>
            </a:r>
            <a:br>
              <a:rPr lang="en-US" sz="4800" dirty="0">
                <a:latin typeface="+mn-lt"/>
              </a:rPr>
            </a:br>
            <a:endParaRPr lang="en-US" sz="4800" dirty="0">
              <a:latin typeface="+mn-lt"/>
            </a:endParaRP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212</a:t>
            </a:fld>
            <a:endParaRPr lang="en-US" dirty="0"/>
          </a:p>
        </p:txBody>
      </p:sp>
      <p:pic>
        <p:nvPicPr>
          <p:cNvPr id="8" name="Content Placeholder 7"/>
          <p:cNvPicPr>
            <a:picLocks noGrp="1" noChangeAspect="1"/>
          </p:cNvPicPr>
          <p:nvPr>
            <p:ph idx="1"/>
          </p:nvPr>
        </p:nvPicPr>
        <p:blipFill>
          <a:blip r:embed="rId2"/>
          <a:stretch>
            <a:fillRect/>
          </a:stretch>
        </p:blipFill>
        <p:spPr>
          <a:xfrm>
            <a:off x="2647330" y="1174739"/>
            <a:ext cx="6581027" cy="4926012"/>
          </a:xfrm>
          <a:prstGeom prst="rect">
            <a:avLst/>
          </a:prstGeom>
        </p:spPr>
      </p:pic>
    </p:spTree>
    <p:extLst>
      <p:ext uri="{BB962C8B-B14F-4D97-AF65-F5344CB8AC3E}">
        <p14:creationId xmlns:p14="http://schemas.microsoft.com/office/powerpoint/2010/main" val="6310266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90221-2C16-6126-51F3-122922985B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A642BF-9CA1-A15E-1D0B-BDC67EDEFED1}"/>
              </a:ext>
            </a:extLst>
          </p:cNvPr>
          <p:cNvSpPr>
            <a:spLocks noGrp="1"/>
          </p:cNvSpPr>
          <p:nvPr>
            <p:ph type="ctrTitle"/>
          </p:nvPr>
        </p:nvSpPr>
        <p:spPr>
          <a:xfrm>
            <a:off x="915846" y="1848050"/>
            <a:ext cx="10790484" cy="2100952"/>
          </a:xfrm>
        </p:spPr>
        <p:txBody>
          <a:bodyPr>
            <a:normAutofit fontScale="90000"/>
          </a:bodyPr>
          <a:lstStyle/>
          <a:p>
            <a:pPr algn="ctr"/>
            <a:r>
              <a:rPr lang="en-US" sz="8000" dirty="0"/>
              <a:t>Method Overriding</a:t>
            </a:r>
            <a:br>
              <a:rPr lang="en-US" sz="8000" dirty="0"/>
            </a:br>
            <a:r>
              <a:rPr lang="en-GB" dirty="0">
                <a:solidFill>
                  <a:srgbClr val="C00000"/>
                </a:solidFill>
              </a:rPr>
              <a:t>week-15</a:t>
            </a:r>
            <a:endParaRPr lang="en-GB" sz="8000" dirty="0">
              <a:solidFill>
                <a:srgbClr val="C00000"/>
              </a:solidFill>
              <a:latin typeface="+mn-lt"/>
              <a:cs typeface="Times New Roman" panose="02020603050405020304" pitchFamily="18" charset="0"/>
            </a:endParaRPr>
          </a:p>
        </p:txBody>
      </p:sp>
    </p:spTree>
    <p:extLst>
      <p:ext uri="{BB962C8B-B14F-4D97-AF65-F5344CB8AC3E}">
        <p14:creationId xmlns:p14="http://schemas.microsoft.com/office/powerpoint/2010/main" val="32179029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gn="ctr"/>
            <a:r>
              <a:rPr lang="en-US" sz="4800" dirty="0">
                <a:latin typeface="+mn-lt"/>
              </a:rPr>
              <a:t>Method Overriding 	</a:t>
            </a:r>
          </a:p>
        </p:txBody>
      </p:sp>
      <p:pic>
        <p:nvPicPr>
          <p:cNvPr id="6" name="Content Placeholder 5"/>
          <p:cNvPicPr>
            <a:picLocks noGrp="1" noChangeAspect="1"/>
          </p:cNvPicPr>
          <p:nvPr>
            <p:ph idx="1"/>
          </p:nvPr>
        </p:nvPicPr>
        <p:blipFill rotWithShape="1">
          <a:blip r:embed="rId2"/>
          <a:srcRect b="27649"/>
          <a:stretch/>
        </p:blipFill>
        <p:spPr>
          <a:xfrm>
            <a:off x="2144051" y="1953484"/>
            <a:ext cx="5075010" cy="4269842"/>
          </a:xfrm>
          <a:prstGeom prst="rect">
            <a:avLst/>
          </a:prstGeom>
        </p:spPr>
      </p:pic>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214</a:t>
            </a:fld>
            <a:endParaRPr lang="en-US" dirty="0"/>
          </a:p>
        </p:txBody>
      </p:sp>
      <p:pic>
        <p:nvPicPr>
          <p:cNvPr id="7" name="Content Placeholder 5"/>
          <p:cNvPicPr>
            <a:picLocks noChangeAspect="1"/>
          </p:cNvPicPr>
          <p:nvPr/>
        </p:nvPicPr>
        <p:blipFill rotWithShape="1">
          <a:blip r:embed="rId2"/>
          <a:srcRect t="73379" r="39571"/>
          <a:stretch/>
        </p:blipFill>
        <p:spPr>
          <a:xfrm>
            <a:off x="8127946" y="3784063"/>
            <a:ext cx="3759254" cy="1925802"/>
          </a:xfrm>
          <a:prstGeom prst="rect">
            <a:avLst/>
          </a:prstGeom>
        </p:spPr>
      </p:pic>
    </p:spTree>
    <p:extLst>
      <p:ext uri="{BB962C8B-B14F-4D97-AF65-F5344CB8AC3E}">
        <p14:creationId xmlns:p14="http://schemas.microsoft.com/office/powerpoint/2010/main" val="29278919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ctr" defTabSz="891540" rtl="0">
              <a:lnSpc>
                <a:spcPct val="85000"/>
              </a:lnSpc>
              <a:spcBef>
                <a:spcPct val="0"/>
              </a:spcBef>
            </a:pPr>
            <a:r>
              <a:rPr lang="en-US" sz="4800" dirty="0">
                <a:latin typeface="+mn-lt"/>
              </a:rPr>
              <a:t>Ambiguity Resolution</a:t>
            </a:r>
            <a:br>
              <a:rPr lang="en-US" sz="4800" dirty="0">
                <a:latin typeface="+mn-lt"/>
              </a:rPr>
            </a:br>
            <a:endParaRPr lang="en-US" sz="4800" dirty="0">
              <a:latin typeface="+mn-lt"/>
            </a:endParaRPr>
          </a:p>
        </p:txBody>
      </p:sp>
      <p:pic>
        <p:nvPicPr>
          <p:cNvPr id="6" name="Content Placeholder 5"/>
          <p:cNvPicPr>
            <a:picLocks noGrp="1" noChangeAspect="1"/>
          </p:cNvPicPr>
          <p:nvPr>
            <p:ph idx="1"/>
          </p:nvPr>
        </p:nvPicPr>
        <p:blipFill rotWithShape="1">
          <a:blip r:embed="rId2"/>
          <a:srcRect l="1" r="12918" b="27616"/>
          <a:stretch/>
        </p:blipFill>
        <p:spPr>
          <a:xfrm>
            <a:off x="1069848" y="1831496"/>
            <a:ext cx="4405666" cy="4375343"/>
          </a:xfrm>
          <a:prstGeom prst="rect">
            <a:avLst/>
          </a:prstGeom>
        </p:spPr>
      </p:pic>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215</a:t>
            </a:fld>
            <a:endParaRPr lang="en-US" dirty="0"/>
          </a:p>
        </p:txBody>
      </p:sp>
      <p:pic>
        <p:nvPicPr>
          <p:cNvPr id="7" name="Content Placeholder 5"/>
          <p:cNvPicPr>
            <a:picLocks noChangeAspect="1"/>
          </p:cNvPicPr>
          <p:nvPr/>
        </p:nvPicPr>
        <p:blipFill rotWithShape="1">
          <a:blip r:embed="rId2"/>
          <a:srcRect l="1" t="79241" r="40695" b="-1785"/>
          <a:stretch/>
        </p:blipFill>
        <p:spPr>
          <a:xfrm>
            <a:off x="6570916" y="1949557"/>
            <a:ext cx="4097084" cy="1860697"/>
          </a:xfrm>
          <a:prstGeom prst="rect">
            <a:avLst/>
          </a:prstGeom>
        </p:spPr>
      </p:pic>
    </p:spTree>
    <p:extLst>
      <p:ext uri="{BB962C8B-B14F-4D97-AF65-F5344CB8AC3E}">
        <p14:creationId xmlns:p14="http://schemas.microsoft.com/office/powerpoint/2010/main" val="11130518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7153" y="-54761"/>
            <a:ext cx="9533804" cy="1172212"/>
          </a:xfrm>
        </p:spPr>
        <p:txBody>
          <a:bodyPr>
            <a:normAutofit/>
          </a:bodyPr>
          <a:lstStyle/>
          <a:p>
            <a:pPr lvl="0" algn="ctr"/>
            <a:r>
              <a:rPr lang="en-US" sz="4800" dirty="0">
                <a:latin typeface="+mn-lt"/>
              </a:rPr>
              <a:t>Create Objects in Heap</a:t>
            </a: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216</a:t>
            </a:fld>
            <a:endParaRPr lang="en-US" dirty="0"/>
          </a:p>
        </p:txBody>
      </p:sp>
      <p:sp>
        <p:nvSpPr>
          <p:cNvPr id="3" name="Rectangle 2"/>
          <p:cNvSpPr/>
          <p:nvPr/>
        </p:nvSpPr>
        <p:spPr>
          <a:xfrm>
            <a:off x="682681" y="1418074"/>
            <a:ext cx="10657573" cy="4154984"/>
          </a:xfrm>
          <a:prstGeom prst="rect">
            <a:avLst/>
          </a:prstGeom>
        </p:spPr>
        <p:txBody>
          <a:bodyPr wrap="square">
            <a:spAutoFit/>
          </a:bodyPr>
          <a:lstStyle/>
          <a:p>
            <a:pPr marL="342900" indent="-342900" algn="just">
              <a:buFont typeface="Wingdings" panose="05000000000000000000" pitchFamily="2" charset="2"/>
              <a:buChar char="Ø"/>
            </a:pPr>
            <a:r>
              <a:rPr lang="en-GB" sz="2400" dirty="0"/>
              <a:t>Creating objects in the heap refers to the </a:t>
            </a:r>
            <a:r>
              <a:rPr lang="en-GB" sz="2400" dirty="0">
                <a:solidFill>
                  <a:srgbClr val="0070C0"/>
                </a:solidFill>
              </a:rPr>
              <a:t>dynamic</a:t>
            </a:r>
            <a:r>
              <a:rPr lang="en-GB" sz="2400" dirty="0"/>
              <a:t> allocation of memory for objects at runtime. </a:t>
            </a:r>
          </a:p>
          <a:p>
            <a:pPr marL="342900" indent="-342900" algn="just">
              <a:buFont typeface="Wingdings" panose="05000000000000000000" pitchFamily="2" charset="2"/>
              <a:buChar char="Ø"/>
            </a:pPr>
            <a:r>
              <a:rPr lang="en-GB" sz="2400" dirty="0"/>
              <a:t>In </a:t>
            </a:r>
            <a:r>
              <a:rPr lang="en-GB" sz="2400" dirty="0">
                <a:solidFill>
                  <a:srgbClr val="0070C0"/>
                </a:solidFill>
              </a:rPr>
              <a:t>programming</a:t>
            </a:r>
            <a:r>
              <a:rPr lang="en-GB" sz="2400" dirty="0"/>
              <a:t>, especially in languages like C++ and Java, memory can be managed in two main regions: </a:t>
            </a:r>
            <a:r>
              <a:rPr lang="en-GB" sz="2400" dirty="0">
                <a:solidFill>
                  <a:srgbClr val="C00000"/>
                </a:solidFill>
              </a:rPr>
              <a:t>stack </a:t>
            </a:r>
            <a:r>
              <a:rPr lang="en-GB" sz="2400" dirty="0"/>
              <a:t>and</a:t>
            </a:r>
            <a:r>
              <a:rPr lang="en-GB" sz="2400" dirty="0">
                <a:solidFill>
                  <a:srgbClr val="C00000"/>
                </a:solidFill>
              </a:rPr>
              <a:t> heap.</a:t>
            </a:r>
          </a:p>
          <a:p>
            <a:pPr algn="just"/>
            <a:r>
              <a:rPr lang="en-GB" sz="2400" dirty="0"/>
              <a:t>Heap Memory:</a:t>
            </a:r>
          </a:p>
          <a:p>
            <a:pPr marL="342900" indent="-342900" algn="just">
              <a:buFont typeface="Wingdings" panose="05000000000000000000" pitchFamily="2" charset="2"/>
              <a:buChar char="Ø"/>
            </a:pPr>
            <a:r>
              <a:rPr lang="en-GB" sz="2400" dirty="0"/>
              <a:t>Heap is a memory area in </a:t>
            </a:r>
            <a:r>
              <a:rPr lang="en-GB" sz="2400" dirty="0">
                <a:solidFill>
                  <a:srgbClr val="0070C0"/>
                </a:solidFill>
              </a:rPr>
              <a:t>RAM</a:t>
            </a:r>
            <a:r>
              <a:rPr lang="en-GB" sz="2400" dirty="0"/>
              <a:t> used for </a:t>
            </a:r>
            <a:r>
              <a:rPr lang="en-GB" sz="2400" dirty="0">
                <a:solidFill>
                  <a:srgbClr val="0070C0"/>
                </a:solidFill>
              </a:rPr>
              <a:t>dynamic</a:t>
            </a:r>
            <a:r>
              <a:rPr lang="en-GB" sz="2400" dirty="0"/>
              <a:t> </a:t>
            </a:r>
            <a:r>
              <a:rPr lang="en-GB" sz="2400" dirty="0">
                <a:solidFill>
                  <a:srgbClr val="0070C0"/>
                </a:solidFill>
              </a:rPr>
              <a:t>memory</a:t>
            </a:r>
            <a:r>
              <a:rPr lang="en-GB" sz="2400" dirty="0"/>
              <a:t> allocation.</a:t>
            </a:r>
          </a:p>
          <a:p>
            <a:pPr marL="342900" indent="-342900" algn="just">
              <a:buFont typeface="Wingdings" panose="05000000000000000000" pitchFamily="2" charset="2"/>
              <a:buChar char="Ø"/>
            </a:pPr>
            <a:r>
              <a:rPr lang="en-GB" sz="2400" dirty="0">
                <a:solidFill>
                  <a:srgbClr val="0070C0"/>
                </a:solidFill>
              </a:rPr>
              <a:t>Objects</a:t>
            </a:r>
            <a:r>
              <a:rPr lang="en-GB" sz="2400" dirty="0"/>
              <a:t> created in the heap </a:t>
            </a:r>
            <a:r>
              <a:rPr lang="en-GB" sz="2400" dirty="0">
                <a:solidFill>
                  <a:srgbClr val="0070C0"/>
                </a:solidFill>
              </a:rPr>
              <a:t>remain</a:t>
            </a:r>
            <a:r>
              <a:rPr lang="en-GB" sz="2400" dirty="0"/>
              <a:t> in memory until they are explicitly deleted (or garbage-collected in languages like Java).</a:t>
            </a:r>
          </a:p>
          <a:p>
            <a:pPr marL="342900" indent="-342900" algn="just">
              <a:buFont typeface="Wingdings" panose="05000000000000000000" pitchFamily="2" charset="2"/>
              <a:buChar char="Ø"/>
            </a:pPr>
            <a:r>
              <a:rPr lang="en-GB" sz="2400" dirty="0">
                <a:solidFill>
                  <a:srgbClr val="0070C0"/>
                </a:solidFill>
              </a:rPr>
              <a:t>Heap</a:t>
            </a:r>
            <a:r>
              <a:rPr lang="en-GB" sz="2400" dirty="0"/>
              <a:t> memory allows for more </a:t>
            </a:r>
            <a:r>
              <a:rPr lang="en-GB" sz="2400" dirty="0">
                <a:solidFill>
                  <a:srgbClr val="0070C0"/>
                </a:solidFill>
              </a:rPr>
              <a:t>flexible</a:t>
            </a:r>
            <a:r>
              <a:rPr lang="en-GB" sz="2400" dirty="0"/>
              <a:t> and persistent </a:t>
            </a:r>
            <a:r>
              <a:rPr lang="en-GB" sz="2400" dirty="0">
                <a:solidFill>
                  <a:srgbClr val="0070C0"/>
                </a:solidFill>
              </a:rPr>
              <a:t>storage</a:t>
            </a:r>
            <a:r>
              <a:rPr lang="en-GB" sz="2400" dirty="0"/>
              <a:t>, </a:t>
            </a:r>
            <a:r>
              <a:rPr lang="en-GB" sz="2400" dirty="0">
                <a:solidFill>
                  <a:srgbClr val="0070C0"/>
                </a:solidFill>
              </a:rPr>
              <a:t>suitable</a:t>
            </a:r>
            <a:r>
              <a:rPr lang="en-GB" sz="2400" dirty="0"/>
              <a:t> for objects that need to </a:t>
            </a:r>
            <a:r>
              <a:rPr lang="en-GB" sz="2400" dirty="0">
                <a:solidFill>
                  <a:srgbClr val="0070C0"/>
                </a:solidFill>
              </a:rPr>
              <a:t>outlive</a:t>
            </a:r>
            <a:r>
              <a:rPr lang="en-GB" sz="2400" dirty="0"/>
              <a:t> the function in which they were created or </a:t>
            </a:r>
            <a:r>
              <a:rPr lang="en-GB" sz="2400" dirty="0">
                <a:solidFill>
                  <a:srgbClr val="0070C0"/>
                </a:solidFill>
              </a:rPr>
              <a:t>require</a:t>
            </a:r>
            <a:r>
              <a:rPr lang="en-GB" sz="2400" dirty="0"/>
              <a:t> a variable amount of memory.</a:t>
            </a:r>
            <a:endParaRPr lang="en-US" sz="2400" dirty="0"/>
          </a:p>
        </p:txBody>
      </p:sp>
    </p:spTree>
    <p:extLst>
      <p:ext uri="{BB962C8B-B14F-4D97-AF65-F5344CB8AC3E}">
        <p14:creationId xmlns:p14="http://schemas.microsoft.com/office/powerpoint/2010/main" val="39235826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gn="ctr"/>
            <a:r>
              <a:rPr lang="en-US" sz="4800" dirty="0">
                <a:latin typeface="+mn-lt"/>
              </a:rPr>
              <a:t>Create Objects in Heap</a:t>
            </a:r>
            <a:br>
              <a:rPr lang="en-US" sz="4800" dirty="0">
                <a:latin typeface="+mn-lt"/>
              </a:rPr>
            </a:br>
            <a:endParaRPr lang="en-US" sz="4800" dirty="0">
              <a:latin typeface="+mn-lt"/>
            </a:endParaRP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217</a:t>
            </a:fld>
            <a:endParaRPr lang="en-US" dirty="0"/>
          </a:p>
        </p:txBody>
      </p:sp>
      <p:sp>
        <p:nvSpPr>
          <p:cNvPr id="3" name="Rectangle 2"/>
          <p:cNvSpPr/>
          <p:nvPr/>
        </p:nvSpPr>
        <p:spPr>
          <a:xfrm>
            <a:off x="526983" y="1174740"/>
            <a:ext cx="6747686" cy="5170646"/>
          </a:xfrm>
          <a:prstGeom prst="rect">
            <a:avLst/>
          </a:prstGeom>
        </p:spPr>
        <p:txBody>
          <a:bodyPr wrap="square">
            <a:spAutoFit/>
          </a:bodyPr>
          <a:lstStyle/>
          <a:p>
            <a:pPr marL="342900" indent="-342900">
              <a:buFont typeface="Wingdings" panose="05000000000000000000" pitchFamily="2" charset="2"/>
              <a:buChar char="Ø"/>
            </a:pPr>
            <a:r>
              <a:rPr lang="en-GB" sz="2200" dirty="0"/>
              <a:t>A class sum is defined with a public member function display().The </a:t>
            </a:r>
            <a:r>
              <a:rPr lang="en-GB" sz="2200" dirty="0">
                <a:solidFill>
                  <a:srgbClr val="0070C0"/>
                </a:solidFill>
              </a:rPr>
              <a:t>display</a:t>
            </a:r>
            <a:r>
              <a:rPr lang="en-GB" sz="2200" dirty="0"/>
              <a:t>() function outputs "In </a:t>
            </a:r>
            <a:r>
              <a:rPr lang="en-GB" sz="2200" dirty="0">
                <a:solidFill>
                  <a:srgbClr val="0070C0"/>
                </a:solidFill>
              </a:rPr>
              <a:t>Heap</a:t>
            </a:r>
            <a:r>
              <a:rPr lang="en-GB" sz="2200" dirty="0"/>
              <a:t>" to the console.</a:t>
            </a:r>
          </a:p>
          <a:p>
            <a:pPr marL="342900" indent="-342900">
              <a:buFont typeface="Wingdings" panose="05000000000000000000" pitchFamily="2" charset="2"/>
              <a:buChar char="Ø"/>
            </a:pPr>
            <a:r>
              <a:rPr lang="en-GB" sz="2200" dirty="0"/>
              <a:t>In the m</a:t>
            </a:r>
            <a:r>
              <a:rPr lang="en-GB" sz="2200" dirty="0">
                <a:solidFill>
                  <a:srgbClr val="0070C0"/>
                </a:solidFill>
              </a:rPr>
              <a:t>ain() </a:t>
            </a:r>
            <a:r>
              <a:rPr lang="en-GB" sz="2200" dirty="0"/>
              <a:t>function, a pointer </a:t>
            </a:r>
            <a:r>
              <a:rPr lang="en-GB" sz="2200" dirty="0" err="1">
                <a:solidFill>
                  <a:srgbClr val="0070C0"/>
                </a:solidFill>
              </a:rPr>
              <a:t>oj</a:t>
            </a:r>
            <a:r>
              <a:rPr lang="en-GB" sz="2200" dirty="0">
                <a:solidFill>
                  <a:srgbClr val="0070C0"/>
                </a:solidFill>
              </a:rPr>
              <a:t> </a:t>
            </a:r>
            <a:r>
              <a:rPr lang="en-GB" sz="2200" dirty="0"/>
              <a:t>of type sum is declared.</a:t>
            </a:r>
          </a:p>
          <a:p>
            <a:pPr marL="342900" indent="-342900">
              <a:buFont typeface="Wingdings" panose="05000000000000000000" pitchFamily="2" charset="2"/>
              <a:buChar char="Ø"/>
            </a:pPr>
            <a:r>
              <a:rPr lang="en-GB" sz="2200" dirty="0"/>
              <a:t>The new </a:t>
            </a:r>
            <a:r>
              <a:rPr lang="en-GB" sz="2200" dirty="0">
                <a:solidFill>
                  <a:srgbClr val="0070C0"/>
                </a:solidFill>
              </a:rPr>
              <a:t>operator </a:t>
            </a:r>
            <a:r>
              <a:rPr lang="en-GB" sz="2200" dirty="0"/>
              <a:t>is used to allocate </a:t>
            </a:r>
            <a:r>
              <a:rPr lang="en-GB" sz="2200" dirty="0">
                <a:solidFill>
                  <a:srgbClr val="0070C0"/>
                </a:solidFill>
              </a:rPr>
              <a:t>memory </a:t>
            </a:r>
            <a:r>
              <a:rPr lang="en-GB" sz="2200" dirty="0"/>
              <a:t>for the sum object in the heap and initialize it. </a:t>
            </a:r>
          </a:p>
          <a:p>
            <a:pPr marL="342900" indent="-342900">
              <a:buFont typeface="Wingdings" panose="05000000000000000000" pitchFamily="2" charset="2"/>
              <a:buChar char="Ø"/>
            </a:pPr>
            <a:r>
              <a:rPr lang="en-GB" sz="2200" dirty="0"/>
              <a:t>The expression </a:t>
            </a:r>
            <a:r>
              <a:rPr lang="en-GB" sz="2200" dirty="0">
                <a:solidFill>
                  <a:srgbClr val="0070C0"/>
                </a:solidFill>
              </a:rPr>
              <a:t>new sum</a:t>
            </a:r>
            <a:r>
              <a:rPr lang="en-GB" sz="2200" dirty="0"/>
              <a:t>() creates an instance of the class sum and returns a pointer to this object.</a:t>
            </a:r>
          </a:p>
          <a:p>
            <a:pPr marL="342900" indent="-342900">
              <a:buFont typeface="Wingdings" panose="05000000000000000000" pitchFamily="2" charset="2"/>
              <a:buChar char="Ø"/>
            </a:pPr>
            <a:r>
              <a:rPr lang="en-GB" sz="2200" dirty="0"/>
              <a:t>The </a:t>
            </a:r>
            <a:r>
              <a:rPr lang="en-GB" sz="2200" dirty="0" err="1">
                <a:solidFill>
                  <a:srgbClr val="0070C0"/>
                </a:solidFill>
              </a:rPr>
              <a:t>oj</a:t>
            </a:r>
            <a:r>
              <a:rPr lang="en-GB" sz="2200" dirty="0">
                <a:solidFill>
                  <a:srgbClr val="0070C0"/>
                </a:solidFill>
              </a:rPr>
              <a:t> </a:t>
            </a:r>
            <a:r>
              <a:rPr lang="en-GB" sz="2200" dirty="0"/>
              <a:t>pointer now points to this dynamically allocated object in heap memory.</a:t>
            </a:r>
          </a:p>
          <a:p>
            <a:pPr marL="342900" indent="-342900">
              <a:buFont typeface="Wingdings" panose="05000000000000000000" pitchFamily="2" charset="2"/>
              <a:buChar char="Ø"/>
            </a:pPr>
            <a:r>
              <a:rPr lang="en-GB" sz="2200" dirty="0"/>
              <a:t>The</a:t>
            </a:r>
            <a:r>
              <a:rPr lang="en-GB" sz="2200" dirty="0">
                <a:solidFill>
                  <a:srgbClr val="C00000"/>
                </a:solidFill>
              </a:rPr>
              <a:t> -&gt; </a:t>
            </a:r>
            <a:r>
              <a:rPr lang="en-GB" sz="2200" dirty="0"/>
              <a:t>operator is used to call the display() method on the </a:t>
            </a:r>
            <a:r>
              <a:rPr lang="en-GB" sz="2200" dirty="0">
                <a:solidFill>
                  <a:srgbClr val="0070C0"/>
                </a:solidFill>
              </a:rPr>
              <a:t>heap-allocated </a:t>
            </a:r>
            <a:r>
              <a:rPr lang="en-GB" sz="2200" dirty="0"/>
              <a:t>object through the pointer </a:t>
            </a:r>
            <a:r>
              <a:rPr lang="en-GB" sz="2200" dirty="0" err="1">
                <a:solidFill>
                  <a:srgbClr val="0070C0"/>
                </a:solidFill>
              </a:rPr>
              <a:t>oj</a:t>
            </a:r>
            <a:r>
              <a:rPr lang="en-GB" sz="2200" dirty="0"/>
              <a:t>.</a:t>
            </a:r>
          </a:p>
          <a:p>
            <a:pPr marL="342900" indent="-342900">
              <a:buFont typeface="Wingdings" panose="05000000000000000000" pitchFamily="2" charset="2"/>
              <a:buChar char="Ø"/>
            </a:pPr>
            <a:r>
              <a:rPr lang="en-GB" sz="2200" dirty="0"/>
              <a:t>This outputs "In </a:t>
            </a:r>
            <a:r>
              <a:rPr lang="en-GB" sz="2200" dirty="0">
                <a:solidFill>
                  <a:srgbClr val="0070C0"/>
                </a:solidFill>
              </a:rPr>
              <a:t>Heap</a:t>
            </a:r>
            <a:r>
              <a:rPr lang="en-GB" sz="2200" dirty="0"/>
              <a:t>" to the console.</a:t>
            </a:r>
            <a:endParaRPr lang="en-US" sz="2200" dirty="0"/>
          </a:p>
        </p:txBody>
      </p:sp>
      <p:pic>
        <p:nvPicPr>
          <p:cNvPr id="8" name="Picture 7"/>
          <p:cNvPicPr>
            <a:picLocks noChangeAspect="1"/>
          </p:cNvPicPr>
          <p:nvPr/>
        </p:nvPicPr>
        <p:blipFill>
          <a:blip r:embed="rId3"/>
          <a:stretch>
            <a:fillRect/>
          </a:stretch>
        </p:blipFill>
        <p:spPr>
          <a:xfrm>
            <a:off x="7274669" y="1174739"/>
            <a:ext cx="4612533" cy="5178083"/>
          </a:xfrm>
          <a:prstGeom prst="rect">
            <a:avLst/>
          </a:prstGeom>
        </p:spPr>
      </p:pic>
    </p:spTree>
    <p:extLst>
      <p:ext uri="{BB962C8B-B14F-4D97-AF65-F5344CB8AC3E}">
        <p14:creationId xmlns:p14="http://schemas.microsoft.com/office/powerpoint/2010/main" val="33101719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8125" y="908216"/>
            <a:ext cx="9533804" cy="694353"/>
          </a:xfrm>
        </p:spPr>
        <p:txBody>
          <a:bodyPr>
            <a:normAutofit fontScale="90000"/>
          </a:bodyPr>
          <a:lstStyle/>
          <a:p>
            <a:pPr lvl="0" algn="ctr"/>
            <a:r>
              <a:rPr lang="en-US" sz="4800" dirty="0">
                <a:latin typeface="+mn-lt"/>
              </a:rPr>
              <a:t>Benefits And  Drawbacks of Heap Allocation</a:t>
            </a: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218</a:t>
            </a:fld>
            <a:endParaRPr lang="en-US" dirty="0"/>
          </a:p>
        </p:txBody>
      </p:sp>
      <p:sp>
        <p:nvSpPr>
          <p:cNvPr id="3" name="Rectangle 2"/>
          <p:cNvSpPr/>
          <p:nvPr/>
        </p:nvSpPr>
        <p:spPr>
          <a:xfrm>
            <a:off x="169749" y="1814934"/>
            <a:ext cx="11637064" cy="4524315"/>
          </a:xfrm>
          <a:prstGeom prst="rect">
            <a:avLst/>
          </a:prstGeom>
        </p:spPr>
        <p:txBody>
          <a:bodyPr wrap="square">
            <a:spAutoFit/>
          </a:bodyPr>
          <a:lstStyle/>
          <a:p>
            <a:pPr marL="342900" indent="-342900" algn="just">
              <a:buFont typeface="Wingdings" panose="05000000000000000000" pitchFamily="2" charset="2"/>
              <a:buChar char="Ø"/>
            </a:pPr>
            <a:r>
              <a:rPr lang="en-GB" sz="2400" b="1" dirty="0">
                <a:solidFill>
                  <a:srgbClr val="0070C0"/>
                </a:solidFill>
              </a:rPr>
              <a:t>Persistence Across Scopes: </a:t>
            </a:r>
            <a:r>
              <a:rPr lang="en-GB" sz="2400" dirty="0"/>
              <a:t>Objects in the heap are not limited by the scope of a function, so they can be accessed and modified as long as they’re not deleted.</a:t>
            </a:r>
          </a:p>
          <a:p>
            <a:pPr marL="342900" indent="-342900" algn="just">
              <a:buFont typeface="Wingdings" panose="05000000000000000000" pitchFamily="2" charset="2"/>
              <a:buChar char="Ø"/>
            </a:pPr>
            <a:r>
              <a:rPr lang="en-GB" sz="2400" b="1" dirty="0">
                <a:solidFill>
                  <a:srgbClr val="0070C0"/>
                </a:solidFill>
              </a:rPr>
              <a:t>Flexibility: </a:t>
            </a:r>
            <a:r>
              <a:rPr lang="en-GB" sz="2400" dirty="0"/>
              <a:t>The amount of memory allocated can vary at runtime, making it ideal for handling data where size isn’t fixed at compile time.</a:t>
            </a:r>
          </a:p>
          <a:p>
            <a:pPr marL="342900" indent="-342900" algn="just">
              <a:buFont typeface="Wingdings" panose="05000000000000000000" pitchFamily="2" charset="2"/>
              <a:buChar char="Ø"/>
            </a:pPr>
            <a:r>
              <a:rPr lang="en-GB" sz="2400" b="1" dirty="0">
                <a:solidFill>
                  <a:srgbClr val="0070C0"/>
                </a:solidFill>
              </a:rPr>
              <a:t>Control Over Lifespan: </a:t>
            </a:r>
            <a:r>
              <a:rPr lang="en-GB" sz="2400" dirty="0"/>
              <a:t>You control when to allocate and </a:t>
            </a:r>
            <a:r>
              <a:rPr lang="en-GB" sz="2400" dirty="0" err="1"/>
              <a:t>deallocate</a:t>
            </a:r>
            <a:r>
              <a:rPr lang="en-GB" sz="2400" dirty="0"/>
              <a:t> memory, allowing efficient use of resources.</a:t>
            </a:r>
          </a:p>
          <a:p>
            <a:pPr algn="just"/>
            <a:endParaRPr lang="en-GB" sz="2400" dirty="0"/>
          </a:p>
          <a:p>
            <a:pPr algn="just"/>
            <a:r>
              <a:rPr lang="en-US" sz="2400" b="1" dirty="0"/>
              <a:t>Drawbacks of Heap Allocation</a:t>
            </a:r>
            <a:r>
              <a:rPr lang="en-US" sz="2400" dirty="0"/>
              <a:t>:</a:t>
            </a:r>
          </a:p>
          <a:p>
            <a:pPr marL="342900" indent="-342900" algn="just">
              <a:buFont typeface="Wingdings" panose="05000000000000000000" pitchFamily="2" charset="2"/>
              <a:buChar char="Ø"/>
            </a:pPr>
            <a:r>
              <a:rPr lang="en-GB" sz="2400" b="1" dirty="0">
                <a:solidFill>
                  <a:srgbClr val="0070C0"/>
                </a:solidFill>
              </a:rPr>
              <a:t>Manual Memory Management: </a:t>
            </a:r>
            <a:r>
              <a:rPr lang="en-GB" sz="2400" dirty="0"/>
              <a:t>In languages like C++, you must remember to delete objects, or you risk memory leaks.</a:t>
            </a:r>
          </a:p>
          <a:p>
            <a:pPr marL="342900" indent="-342900" algn="just">
              <a:buFont typeface="Wingdings" panose="05000000000000000000" pitchFamily="2" charset="2"/>
              <a:buChar char="Ø"/>
            </a:pPr>
            <a:r>
              <a:rPr lang="en-GB" sz="2400" b="1" dirty="0">
                <a:solidFill>
                  <a:srgbClr val="0070C0"/>
                </a:solidFill>
              </a:rPr>
              <a:t>Slower Access: </a:t>
            </a:r>
            <a:r>
              <a:rPr lang="en-GB" sz="2400" dirty="0"/>
              <a:t>Accessing heap memory can be slower than stack memory because of the need to manage pointers.</a:t>
            </a:r>
            <a:endParaRPr lang="en-US" sz="2400" dirty="0"/>
          </a:p>
        </p:txBody>
      </p:sp>
      <p:sp>
        <p:nvSpPr>
          <p:cNvPr id="6" name="Rectangle 5"/>
          <p:cNvSpPr/>
          <p:nvPr/>
        </p:nvSpPr>
        <p:spPr>
          <a:xfrm>
            <a:off x="450567" y="1390203"/>
            <a:ext cx="3782767" cy="424732"/>
          </a:xfrm>
          <a:prstGeom prst="rect">
            <a:avLst/>
          </a:prstGeom>
        </p:spPr>
        <p:txBody>
          <a:bodyPr wrap="none">
            <a:spAutoFit/>
          </a:bodyPr>
          <a:lstStyle/>
          <a:p>
            <a:r>
              <a:rPr lang="en-GB" b="1" dirty="0"/>
              <a:t>Benefits of Heap Allocation</a:t>
            </a:r>
            <a:endParaRPr lang="en-US" b="1" dirty="0"/>
          </a:p>
        </p:txBody>
      </p:sp>
    </p:spTree>
    <p:extLst>
      <p:ext uri="{BB962C8B-B14F-4D97-AF65-F5344CB8AC3E}">
        <p14:creationId xmlns:p14="http://schemas.microsoft.com/office/powerpoint/2010/main" val="9226175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7153" y="-54761"/>
            <a:ext cx="9533804" cy="1172212"/>
          </a:xfrm>
        </p:spPr>
        <p:txBody>
          <a:bodyPr>
            <a:normAutofit/>
          </a:bodyPr>
          <a:lstStyle/>
          <a:p>
            <a:pPr lvl="0" algn="ctr"/>
            <a:r>
              <a:rPr lang="en-US" sz="4800" dirty="0">
                <a:latin typeface="+mn-lt"/>
              </a:rPr>
              <a:t>Create Objects in Stack</a:t>
            </a: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219</a:t>
            </a:fld>
            <a:endParaRPr lang="en-US" dirty="0"/>
          </a:p>
        </p:txBody>
      </p:sp>
      <p:sp>
        <p:nvSpPr>
          <p:cNvPr id="3" name="Rectangle 2"/>
          <p:cNvSpPr/>
          <p:nvPr/>
        </p:nvSpPr>
        <p:spPr>
          <a:xfrm>
            <a:off x="522515" y="1418073"/>
            <a:ext cx="11133574" cy="4154984"/>
          </a:xfrm>
          <a:prstGeom prst="rect">
            <a:avLst/>
          </a:prstGeom>
        </p:spPr>
        <p:txBody>
          <a:bodyPr wrap="square">
            <a:spAutoFit/>
          </a:bodyPr>
          <a:lstStyle/>
          <a:p>
            <a:pPr marL="342900" indent="-342900" algn="just">
              <a:buFont typeface="Wingdings" panose="05000000000000000000" pitchFamily="2" charset="2"/>
              <a:buChar char="Ø"/>
            </a:pPr>
            <a:r>
              <a:rPr lang="en-GB" sz="2400" dirty="0"/>
              <a:t>Creating objects on the stack refers to </a:t>
            </a:r>
            <a:r>
              <a:rPr lang="en-GB" sz="2400" b="1" dirty="0">
                <a:solidFill>
                  <a:srgbClr val="0070C0"/>
                </a:solidFill>
              </a:rPr>
              <a:t>allocating</a:t>
            </a:r>
            <a:r>
              <a:rPr lang="en-GB" sz="2400" dirty="0"/>
              <a:t> memory for an object within the </a:t>
            </a:r>
            <a:r>
              <a:rPr lang="en-GB" sz="2400" b="1" dirty="0">
                <a:solidFill>
                  <a:srgbClr val="0070C0"/>
                </a:solidFill>
              </a:rPr>
              <a:t>scope</a:t>
            </a:r>
            <a:r>
              <a:rPr lang="en-GB" sz="2400" dirty="0"/>
              <a:t> of a function, usually automatically managed by the system. </a:t>
            </a:r>
          </a:p>
          <a:p>
            <a:pPr marL="342900" indent="-342900" algn="just">
              <a:buFont typeface="Wingdings" panose="05000000000000000000" pitchFamily="2" charset="2"/>
              <a:buChar char="Ø"/>
            </a:pPr>
            <a:r>
              <a:rPr lang="en-GB" sz="2400" dirty="0"/>
              <a:t>The memory for stack objects is </a:t>
            </a:r>
            <a:r>
              <a:rPr lang="en-GB" sz="2400" b="1" dirty="0">
                <a:solidFill>
                  <a:srgbClr val="0070C0"/>
                </a:solidFill>
              </a:rPr>
              <a:t>allocated</a:t>
            </a:r>
            <a:r>
              <a:rPr lang="en-GB" sz="2400" dirty="0"/>
              <a:t> when the object is created and </a:t>
            </a:r>
            <a:r>
              <a:rPr lang="en-GB" sz="2400" b="1" dirty="0" err="1">
                <a:solidFill>
                  <a:srgbClr val="0070C0"/>
                </a:solidFill>
              </a:rPr>
              <a:t>deallocated</a:t>
            </a:r>
            <a:r>
              <a:rPr lang="en-GB" sz="2400" dirty="0">
                <a:solidFill>
                  <a:srgbClr val="0070C0"/>
                </a:solidFill>
              </a:rPr>
              <a:t> </a:t>
            </a:r>
            <a:r>
              <a:rPr lang="en-GB" sz="2400" dirty="0"/>
              <a:t>when the object goes out of scope. </a:t>
            </a:r>
          </a:p>
          <a:p>
            <a:pPr marL="342900" indent="-342900" algn="just">
              <a:buFont typeface="Wingdings" panose="05000000000000000000" pitchFamily="2" charset="2"/>
              <a:buChar char="Ø"/>
            </a:pPr>
            <a:r>
              <a:rPr lang="en-GB" sz="2400" dirty="0"/>
              <a:t>Stack memory is typically used for local variables.</a:t>
            </a:r>
          </a:p>
          <a:p>
            <a:pPr marL="342900" indent="-342900" algn="just">
              <a:buFont typeface="Wingdings" panose="05000000000000000000" pitchFamily="2" charset="2"/>
              <a:buChar char="Ø"/>
            </a:pPr>
            <a:r>
              <a:rPr lang="en-GB" sz="2400" dirty="0"/>
              <a:t>In C++, </a:t>
            </a:r>
            <a:r>
              <a:rPr lang="en-GB" sz="2400" b="1" dirty="0">
                <a:solidFill>
                  <a:srgbClr val="0070C0"/>
                </a:solidFill>
              </a:rPr>
              <a:t>objects</a:t>
            </a:r>
            <a:r>
              <a:rPr lang="en-GB" sz="2400" dirty="0"/>
              <a:t> can be created on the stack simply by declaring them as local variables.</a:t>
            </a:r>
          </a:p>
          <a:p>
            <a:pPr marL="342900" indent="-342900" algn="just">
              <a:buFont typeface="Wingdings" panose="05000000000000000000" pitchFamily="2" charset="2"/>
              <a:buChar char="Ø"/>
            </a:pPr>
            <a:r>
              <a:rPr lang="en-GB" sz="2400" dirty="0"/>
              <a:t>Stack objects are </a:t>
            </a:r>
            <a:r>
              <a:rPr lang="en-GB" sz="2400" b="1" dirty="0">
                <a:solidFill>
                  <a:srgbClr val="0070C0"/>
                </a:solidFill>
              </a:rPr>
              <a:t>automatically</a:t>
            </a:r>
            <a:r>
              <a:rPr lang="en-GB" sz="2400" dirty="0"/>
              <a:t> destroyed when they go out of scope, so </a:t>
            </a:r>
            <a:r>
              <a:rPr lang="en-GB" sz="2400" b="1" dirty="0">
                <a:solidFill>
                  <a:srgbClr val="0070C0"/>
                </a:solidFill>
              </a:rPr>
              <a:t>there's</a:t>
            </a:r>
            <a:r>
              <a:rPr lang="en-GB" sz="2400" dirty="0"/>
              <a:t> no need to manually delete them.</a:t>
            </a:r>
          </a:p>
          <a:p>
            <a:pPr marL="342900" indent="-342900" algn="just">
              <a:buFont typeface="Wingdings" panose="05000000000000000000" pitchFamily="2" charset="2"/>
              <a:buChar char="Ø"/>
            </a:pPr>
            <a:r>
              <a:rPr lang="en-GB" sz="2400" dirty="0"/>
              <a:t>The </a:t>
            </a:r>
            <a:r>
              <a:rPr lang="en-GB" sz="2400" b="1" dirty="0">
                <a:solidFill>
                  <a:srgbClr val="0070C0"/>
                </a:solidFill>
              </a:rPr>
              <a:t>pointer</a:t>
            </a:r>
            <a:r>
              <a:rPr lang="en-GB" sz="2400" dirty="0"/>
              <a:t> to a </a:t>
            </a:r>
            <a:r>
              <a:rPr lang="en-GB" sz="2400" b="1" dirty="0">
                <a:solidFill>
                  <a:srgbClr val="0070C0"/>
                </a:solidFill>
              </a:rPr>
              <a:t>stack</a:t>
            </a:r>
            <a:r>
              <a:rPr lang="en-GB" sz="2400" dirty="0"/>
              <a:t> object, however, can be used to access its </a:t>
            </a:r>
            <a:r>
              <a:rPr lang="en-GB" sz="2400" b="1" dirty="0">
                <a:solidFill>
                  <a:srgbClr val="0070C0"/>
                </a:solidFill>
              </a:rPr>
              <a:t>members</a:t>
            </a:r>
            <a:r>
              <a:rPr lang="en-GB" sz="2400" dirty="0"/>
              <a:t> and methods, but the object itself is still in stack memory.</a:t>
            </a:r>
            <a:endParaRPr lang="en-US" sz="2400" dirty="0"/>
          </a:p>
        </p:txBody>
      </p:sp>
    </p:spTree>
    <p:extLst>
      <p:ext uri="{BB962C8B-B14F-4D97-AF65-F5344CB8AC3E}">
        <p14:creationId xmlns:p14="http://schemas.microsoft.com/office/powerpoint/2010/main" val="36813128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7035" y="101600"/>
            <a:ext cx="9533804" cy="1060439"/>
          </a:xfrm>
        </p:spPr>
        <p:txBody>
          <a:bodyPr>
            <a:normAutofit/>
          </a:bodyPr>
          <a:lstStyle/>
          <a:p>
            <a:pPr lvl="0" algn="ctr"/>
            <a:r>
              <a:rPr lang="en-US" sz="4800" dirty="0">
                <a:latin typeface="+mn-lt"/>
              </a:rPr>
              <a:t>Create Objects in Stack</a:t>
            </a: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220</a:t>
            </a:fld>
            <a:endParaRPr lang="en-US" dirty="0"/>
          </a:p>
        </p:txBody>
      </p:sp>
      <p:pic>
        <p:nvPicPr>
          <p:cNvPr id="9" name="Picture 8"/>
          <p:cNvPicPr>
            <a:picLocks noChangeAspect="1"/>
          </p:cNvPicPr>
          <p:nvPr/>
        </p:nvPicPr>
        <p:blipFill>
          <a:blip r:embed="rId2"/>
          <a:stretch>
            <a:fillRect/>
          </a:stretch>
        </p:blipFill>
        <p:spPr>
          <a:xfrm>
            <a:off x="6963508" y="1162039"/>
            <a:ext cx="4795017" cy="5201772"/>
          </a:xfrm>
          <a:prstGeom prst="rect">
            <a:avLst/>
          </a:prstGeom>
        </p:spPr>
      </p:pic>
      <p:sp>
        <p:nvSpPr>
          <p:cNvPr id="11" name="Rectangle 10"/>
          <p:cNvSpPr/>
          <p:nvPr/>
        </p:nvSpPr>
        <p:spPr>
          <a:xfrm>
            <a:off x="526983" y="1174740"/>
            <a:ext cx="6747686" cy="5509200"/>
          </a:xfrm>
          <a:prstGeom prst="rect">
            <a:avLst/>
          </a:prstGeom>
        </p:spPr>
        <p:txBody>
          <a:bodyPr wrap="square">
            <a:spAutoFit/>
          </a:bodyPr>
          <a:lstStyle/>
          <a:p>
            <a:pPr marL="342900" indent="-342900">
              <a:buFont typeface="Wingdings" panose="05000000000000000000" pitchFamily="2" charset="2"/>
              <a:buChar char="Ø"/>
            </a:pPr>
            <a:r>
              <a:rPr lang="en-GB" sz="2200" dirty="0"/>
              <a:t>The </a:t>
            </a:r>
            <a:r>
              <a:rPr lang="en-GB" sz="2200" dirty="0">
                <a:solidFill>
                  <a:srgbClr val="FF0000"/>
                </a:solidFill>
              </a:rPr>
              <a:t>object </a:t>
            </a:r>
            <a:r>
              <a:rPr lang="en-GB" sz="2200" dirty="0" err="1">
                <a:solidFill>
                  <a:srgbClr val="FF0000"/>
                </a:solidFill>
              </a:rPr>
              <a:t>oj</a:t>
            </a:r>
            <a:r>
              <a:rPr lang="en-GB" sz="2200" dirty="0">
                <a:solidFill>
                  <a:srgbClr val="FF0000"/>
                </a:solidFill>
              </a:rPr>
              <a:t> </a:t>
            </a:r>
            <a:r>
              <a:rPr lang="en-GB" sz="2200" dirty="0"/>
              <a:t>is declared as a local variable inside the </a:t>
            </a:r>
            <a:r>
              <a:rPr lang="en-GB" sz="2200" dirty="0">
                <a:solidFill>
                  <a:srgbClr val="FF0000"/>
                </a:solidFill>
              </a:rPr>
              <a:t>main() </a:t>
            </a:r>
            <a:r>
              <a:rPr lang="en-GB" sz="2200" dirty="0"/>
              <a:t>function. </a:t>
            </a:r>
          </a:p>
          <a:p>
            <a:pPr marL="342900" indent="-342900">
              <a:buFont typeface="Wingdings" panose="05000000000000000000" pitchFamily="2" charset="2"/>
              <a:buChar char="Ø"/>
            </a:pPr>
            <a:r>
              <a:rPr lang="en-GB" sz="2200" dirty="0"/>
              <a:t>It is automatically created on the stack when the function starts and automatically destroyed when the function ends.</a:t>
            </a:r>
          </a:p>
          <a:p>
            <a:pPr marL="342900" indent="-342900">
              <a:buFont typeface="Wingdings" panose="05000000000000000000" pitchFamily="2" charset="2"/>
              <a:buChar char="Ø"/>
            </a:pPr>
            <a:r>
              <a:rPr lang="en-GB" sz="2200" dirty="0"/>
              <a:t>The class sum has a member function display(), which prints "In Stack" to the console.</a:t>
            </a:r>
          </a:p>
          <a:p>
            <a:pPr marL="342900" indent="-342900">
              <a:buFont typeface="Wingdings" panose="05000000000000000000" pitchFamily="2" charset="2"/>
              <a:buChar char="Ø"/>
            </a:pPr>
            <a:r>
              <a:rPr lang="en-GB" sz="2200" dirty="0"/>
              <a:t>sum </a:t>
            </a:r>
            <a:r>
              <a:rPr lang="en-GB" sz="2200" dirty="0">
                <a:solidFill>
                  <a:srgbClr val="FF0000"/>
                </a:solidFill>
              </a:rPr>
              <a:t>*</a:t>
            </a:r>
            <a:r>
              <a:rPr lang="en-GB" sz="2200" dirty="0" err="1">
                <a:solidFill>
                  <a:srgbClr val="FF0000"/>
                </a:solidFill>
              </a:rPr>
              <a:t>pt</a:t>
            </a:r>
            <a:r>
              <a:rPr lang="en-GB" sz="2200" dirty="0"/>
              <a:t>; declares a pointer </a:t>
            </a:r>
            <a:r>
              <a:rPr lang="en-GB" sz="2200" dirty="0" err="1"/>
              <a:t>pt</a:t>
            </a:r>
            <a:r>
              <a:rPr lang="en-GB" sz="2200" dirty="0"/>
              <a:t> that will point to an object of type </a:t>
            </a:r>
            <a:r>
              <a:rPr lang="en-GB" sz="2200" dirty="0">
                <a:solidFill>
                  <a:srgbClr val="FF0000"/>
                </a:solidFill>
              </a:rPr>
              <a:t>sum.pt = &amp;</a:t>
            </a:r>
            <a:r>
              <a:rPr lang="en-GB" sz="2200" dirty="0" err="1">
                <a:solidFill>
                  <a:srgbClr val="FF0000"/>
                </a:solidFill>
              </a:rPr>
              <a:t>oj</a:t>
            </a:r>
            <a:r>
              <a:rPr lang="en-GB" sz="2200" dirty="0"/>
              <a:t>; assigns the address of the </a:t>
            </a:r>
            <a:r>
              <a:rPr lang="en-GB" sz="2200" dirty="0" err="1"/>
              <a:t>oj</a:t>
            </a:r>
            <a:r>
              <a:rPr lang="en-GB" sz="2200" dirty="0"/>
              <a:t> object (which is located on the stack) to the pointer </a:t>
            </a:r>
            <a:r>
              <a:rPr lang="en-GB" sz="2200" dirty="0">
                <a:solidFill>
                  <a:srgbClr val="FF0000"/>
                </a:solidFill>
              </a:rPr>
              <a:t>p</a:t>
            </a:r>
            <a:r>
              <a:rPr lang="en-GB" sz="2200" dirty="0"/>
              <a:t>t.</a:t>
            </a:r>
          </a:p>
          <a:p>
            <a:pPr marL="342900" indent="-342900">
              <a:buFont typeface="Wingdings" panose="05000000000000000000" pitchFamily="2" charset="2"/>
              <a:buChar char="Ø"/>
            </a:pPr>
            <a:r>
              <a:rPr lang="en-GB" sz="2200" dirty="0" err="1">
                <a:solidFill>
                  <a:srgbClr val="FF0000"/>
                </a:solidFill>
              </a:rPr>
              <a:t>pt</a:t>
            </a:r>
            <a:r>
              <a:rPr lang="en-GB" sz="2200" dirty="0">
                <a:solidFill>
                  <a:srgbClr val="FF0000"/>
                </a:solidFill>
              </a:rPr>
              <a:t>-&gt;display(); </a:t>
            </a:r>
            <a:r>
              <a:rPr lang="en-GB" sz="2200" dirty="0"/>
              <a:t>calls the display() function of the </a:t>
            </a:r>
            <a:r>
              <a:rPr lang="en-GB" sz="2200" dirty="0" err="1">
                <a:solidFill>
                  <a:srgbClr val="FF0000"/>
                </a:solidFill>
              </a:rPr>
              <a:t>oj</a:t>
            </a:r>
            <a:r>
              <a:rPr lang="en-GB" sz="2200" dirty="0"/>
              <a:t> object through the pointer </a:t>
            </a:r>
            <a:r>
              <a:rPr lang="en-GB" sz="2200" dirty="0">
                <a:solidFill>
                  <a:srgbClr val="FF0000"/>
                </a:solidFill>
              </a:rPr>
              <a:t>pt</a:t>
            </a:r>
            <a:r>
              <a:rPr lang="en-GB" sz="2200" dirty="0"/>
              <a:t>. The pointer </a:t>
            </a:r>
            <a:r>
              <a:rPr lang="en-GB" sz="2200" dirty="0" err="1">
                <a:solidFill>
                  <a:srgbClr val="FF0000"/>
                </a:solidFill>
              </a:rPr>
              <a:t>pt</a:t>
            </a:r>
            <a:r>
              <a:rPr lang="en-GB" sz="2200" dirty="0"/>
              <a:t> holds the address of the stack-allocated </a:t>
            </a:r>
            <a:r>
              <a:rPr lang="en-GB" sz="2200" dirty="0" err="1">
                <a:solidFill>
                  <a:srgbClr val="FF0000"/>
                </a:solidFill>
              </a:rPr>
              <a:t>oj</a:t>
            </a:r>
            <a:r>
              <a:rPr lang="en-GB" sz="2200" dirty="0">
                <a:solidFill>
                  <a:srgbClr val="FF0000"/>
                </a:solidFill>
              </a:rPr>
              <a:t> </a:t>
            </a:r>
            <a:r>
              <a:rPr lang="en-GB" sz="2200" dirty="0"/>
              <a:t>object, so calling </a:t>
            </a:r>
            <a:r>
              <a:rPr lang="en-GB" sz="2200" dirty="0" err="1">
                <a:solidFill>
                  <a:srgbClr val="FF0000"/>
                </a:solidFill>
              </a:rPr>
              <a:t>pt</a:t>
            </a:r>
            <a:r>
              <a:rPr lang="en-GB" sz="2200" dirty="0">
                <a:solidFill>
                  <a:srgbClr val="FF0000"/>
                </a:solidFill>
              </a:rPr>
              <a:t>-&gt;display() </a:t>
            </a:r>
            <a:r>
              <a:rPr lang="en-GB" sz="2200" dirty="0"/>
              <a:t>will invoke the display() method of the </a:t>
            </a:r>
            <a:r>
              <a:rPr lang="en-GB" sz="2200" dirty="0" err="1"/>
              <a:t>oj</a:t>
            </a:r>
            <a:r>
              <a:rPr lang="en-GB" sz="2200" dirty="0"/>
              <a:t> object.</a:t>
            </a:r>
            <a:endParaRPr lang="en-US" sz="2200" dirty="0"/>
          </a:p>
        </p:txBody>
      </p:sp>
    </p:spTree>
    <p:extLst>
      <p:ext uri="{BB962C8B-B14F-4D97-AF65-F5344CB8AC3E}">
        <p14:creationId xmlns:p14="http://schemas.microsoft.com/office/powerpoint/2010/main" val="18389820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8125" y="908216"/>
            <a:ext cx="9533804" cy="694353"/>
          </a:xfrm>
        </p:spPr>
        <p:txBody>
          <a:bodyPr>
            <a:normAutofit fontScale="90000"/>
          </a:bodyPr>
          <a:lstStyle/>
          <a:p>
            <a:pPr lvl="0" algn="ctr"/>
            <a:r>
              <a:rPr lang="en-US" sz="4800" dirty="0">
                <a:latin typeface="+mn-lt"/>
              </a:rPr>
              <a:t>Benefits And  Drawbacks of </a:t>
            </a:r>
            <a:r>
              <a:rPr lang="en-US" sz="4800" dirty="0"/>
              <a:t>Objects in Stack</a:t>
            </a:r>
            <a:endParaRPr lang="en-US" sz="4800" dirty="0">
              <a:latin typeface="+mn-lt"/>
            </a:endParaRP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221</a:t>
            </a:fld>
            <a:endParaRPr lang="en-US" dirty="0"/>
          </a:p>
        </p:txBody>
      </p:sp>
      <p:sp>
        <p:nvSpPr>
          <p:cNvPr id="3" name="Rectangle 2"/>
          <p:cNvSpPr/>
          <p:nvPr/>
        </p:nvSpPr>
        <p:spPr>
          <a:xfrm>
            <a:off x="169749" y="1814934"/>
            <a:ext cx="11637064" cy="4524315"/>
          </a:xfrm>
          <a:prstGeom prst="rect">
            <a:avLst/>
          </a:prstGeom>
        </p:spPr>
        <p:txBody>
          <a:bodyPr wrap="square">
            <a:spAutoFit/>
          </a:bodyPr>
          <a:lstStyle/>
          <a:p>
            <a:pPr marL="342900" indent="-342900" algn="just">
              <a:buFont typeface="Wingdings" panose="05000000000000000000" pitchFamily="2" charset="2"/>
              <a:buChar char="Ø"/>
            </a:pPr>
            <a:r>
              <a:rPr lang="en-GB" sz="2400" b="1" dirty="0">
                <a:solidFill>
                  <a:srgbClr val="0070C0"/>
                </a:solidFill>
              </a:rPr>
              <a:t>Faster Memory Management: </a:t>
            </a:r>
            <a:r>
              <a:rPr lang="en-GB" sz="2400" dirty="0"/>
              <a:t>Stack memory is managed automatically and very quickly, as it simply involves </a:t>
            </a:r>
            <a:r>
              <a:rPr lang="en-GB" sz="2400" dirty="0">
                <a:solidFill>
                  <a:srgbClr val="0070C0"/>
                </a:solidFill>
              </a:rPr>
              <a:t>incrementing</a:t>
            </a:r>
            <a:r>
              <a:rPr lang="en-GB" sz="2400" dirty="0"/>
              <a:t> or decrementing the stack pointer.</a:t>
            </a:r>
          </a:p>
          <a:p>
            <a:pPr marL="342900" indent="-342900" algn="just">
              <a:buFont typeface="Wingdings" panose="05000000000000000000" pitchFamily="2" charset="2"/>
              <a:buChar char="Ø"/>
            </a:pPr>
            <a:r>
              <a:rPr lang="en-GB" sz="2400" b="1" dirty="0">
                <a:solidFill>
                  <a:srgbClr val="0070C0"/>
                </a:solidFill>
              </a:rPr>
              <a:t>Automatic </a:t>
            </a:r>
            <a:r>
              <a:rPr lang="en-GB" sz="2400" b="1" dirty="0" err="1">
                <a:solidFill>
                  <a:srgbClr val="0070C0"/>
                </a:solidFill>
              </a:rPr>
              <a:t>Deallocation</a:t>
            </a:r>
            <a:r>
              <a:rPr lang="en-GB" sz="2400" b="1" dirty="0">
                <a:solidFill>
                  <a:srgbClr val="0070C0"/>
                </a:solidFill>
              </a:rPr>
              <a:t>: </a:t>
            </a:r>
            <a:r>
              <a:rPr lang="en-GB" sz="2400" dirty="0"/>
              <a:t>Objects created on the stack are </a:t>
            </a:r>
            <a:r>
              <a:rPr lang="en-GB" sz="2400" dirty="0">
                <a:solidFill>
                  <a:srgbClr val="0070C0"/>
                </a:solidFill>
              </a:rPr>
              <a:t>automatically</a:t>
            </a:r>
            <a:r>
              <a:rPr lang="en-GB" sz="2400" dirty="0"/>
              <a:t> </a:t>
            </a:r>
            <a:r>
              <a:rPr lang="en-GB" sz="2400" dirty="0" err="1">
                <a:solidFill>
                  <a:srgbClr val="0070C0"/>
                </a:solidFill>
              </a:rPr>
              <a:t>deallocated</a:t>
            </a:r>
            <a:r>
              <a:rPr lang="en-GB" sz="2400" dirty="0">
                <a:solidFill>
                  <a:srgbClr val="0070C0"/>
                </a:solidFill>
              </a:rPr>
              <a:t> </a:t>
            </a:r>
            <a:r>
              <a:rPr lang="en-GB" sz="2400" dirty="0"/>
              <a:t>when they go out of scope (when the function ends), reducing the risk of memory leaks.</a:t>
            </a:r>
          </a:p>
          <a:p>
            <a:pPr marL="342900" indent="-342900" algn="just">
              <a:buFont typeface="Wingdings" panose="05000000000000000000" pitchFamily="2" charset="2"/>
              <a:buChar char="Ø"/>
            </a:pPr>
            <a:r>
              <a:rPr lang="en-GB" sz="2400" b="1" dirty="0">
                <a:solidFill>
                  <a:srgbClr val="0070C0"/>
                </a:solidFill>
              </a:rPr>
              <a:t>Simplicity: </a:t>
            </a:r>
            <a:r>
              <a:rPr lang="en-GB" sz="2400" dirty="0"/>
              <a:t>No need to explicitly </a:t>
            </a:r>
            <a:r>
              <a:rPr lang="en-GB" sz="2400" dirty="0">
                <a:solidFill>
                  <a:srgbClr val="0070C0"/>
                </a:solidFill>
              </a:rPr>
              <a:t>delete</a:t>
            </a:r>
            <a:r>
              <a:rPr lang="en-GB" sz="2400" dirty="0"/>
              <a:t> </a:t>
            </a:r>
            <a:r>
              <a:rPr lang="en-GB" sz="2400" dirty="0">
                <a:solidFill>
                  <a:srgbClr val="0070C0"/>
                </a:solidFill>
              </a:rPr>
              <a:t>objects</a:t>
            </a:r>
            <a:r>
              <a:rPr lang="en-GB" sz="2400" dirty="0"/>
              <a:t>, unlike heap-allocated objects.</a:t>
            </a:r>
          </a:p>
          <a:p>
            <a:pPr algn="just"/>
            <a:r>
              <a:rPr lang="en-US" sz="2400" b="1" dirty="0"/>
              <a:t>Drawbacks</a:t>
            </a:r>
            <a:r>
              <a:rPr lang="en-US" sz="2400" dirty="0"/>
              <a:t> </a:t>
            </a:r>
            <a:r>
              <a:rPr lang="en-GB" sz="2400" b="1" dirty="0"/>
              <a:t>:</a:t>
            </a:r>
          </a:p>
          <a:p>
            <a:pPr marL="342900" indent="-342900" algn="just">
              <a:buFont typeface="Wingdings" panose="05000000000000000000" pitchFamily="2" charset="2"/>
              <a:buChar char="Ø"/>
            </a:pPr>
            <a:r>
              <a:rPr lang="en-GB" sz="2400" b="1" dirty="0">
                <a:solidFill>
                  <a:srgbClr val="0070C0"/>
                </a:solidFill>
              </a:rPr>
              <a:t>Limited Size: </a:t>
            </a:r>
            <a:r>
              <a:rPr lang="en-GB" sz="2400" dirty="0">
                <a:solidFill>
                  <a:srgbClr val="0070C0"/>
                </a:solidFill>
              </a:rPr>
              <a:t>Stack</a:t>
            </a:r>
            <a:r>
              <a:rPr lang="en-GB" sz="2400" dirty="0"/>
              <a:t> space is limited compared to heap </a:t>
            </a:r>
            <a:r>
              <a:rPr lang="en-GB" sz="2400" dirty="0">
                <a:solidFill>
                  <a:srgbClr val="0070C0"/>
                </a:solidFill>
              </a:rPr>
              <a:t>memory</a:t>
            </a:r>
            <a:r>
              <a:rPr lang="en-GB" sz="2400" dirty="0"/>
              <a:t>. If too much memory is allocated on the stack (e.g., for large objects), it may cause a stack overflow.</a:t>
            </a:r>
          </a:p>
          <a:p>
            <a:pPr marL="342900" indent="-342900" algn="just">
              <a:buFont typeface="Wingdings" panose="05000000000000000000" pitchFamily="2" charset="2"/>
              <a:buChar char="Ø"/>
            </a:pPr>
            <a:r>
              <a:rPr lang="en-GB" sz="2400" b="1" dirty="0">
                <a:solidFill>
                  <a:srgbClr val="0070C0"/>
                </a:solidFill>
              </a:rPr>
              <a:t>Short Lifetime: </a:t>
            </a:r>
            <a:r>
              <a:rPr lang="en-GB" sz="2400" dirty="0"/>
              <a:t>Stack objects exist only within the </a:t>
            </a:r>
            <a:r>
              <a:rPr lang="en-GB" sz="2400" dirty="0">
                <a:solidFill>
                  <a:srgbClr val="0070C0"/>
                </a:solidFill>
              </a:rPr>
              <a:t>scope</a:t>
            </a:r>
            <a:r>
              <a:rPr lang="en-GB" sz="2400" dirty="0"/>
              <a:t> of the function in which they are created. Once the function returns, the object is destroyed.</a:t>
            </a:r>
            <a:endParaRPr lang="en-US" sz="2400" dirty="0"/>
          </a:p>
        </p:txBody>
      </p:sp>
      <p:sp>
        <p:nvSpPr>
          <p:cNvPr id="6" name="Rectangle 5"/>
          <p:cNvSpPr/>
          <p:nvPr/>
        </p:nvSpPr>
        <p:spPr>
          <a:xfrm>
            <a:off x="450567" y="1390203"/>
            <a:ext cx="1279517" cy="424732"/>
          </a:xfrm>
          <a:prstGeom prst="rect">
            <a:avLst/>
          </a:prstGeom>
        </p:spPr>
        <p:txBody>
          <a:bodyPr wrap="none">
            <a:spAutoFit/>
          </a:bodyPr>
          <a:lstStyle/>
          <a:p>
            <a:r>
              <a:rPr lang="en-GB" b="1" dirty="0"/>
              <a:t>Benefits</a:t>
            </a:r>
            <a:endParaRPr lang="en-US" b="1" dirty="0"/>
          </a:p>
        </p:txBody>
      </p:sp>
    </p:spTree>
    <p:extLst>
      <p:ext uri="{BB962C8B-B14F-4D97-AF65-F5344CB8AC3E}">
        <p14:creationId xmlns:p14="http://schemas.microsoft.com/office/powerpoint/2010/main" val="15098657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gn="ctr"/>
            <a:r>
              <a:rPr lang="en-US" sz="4800" dirty="0">
                <a:latin typeface="+mn-lt"/>
              </a:rPr>
              <a:t>Virtual Function</a:t>
            </a:r>
            <a:br>
              <a:rPr lang="en-US" sz="4800" dirty="0">
                <a:latin typeface="+mn-lt"/>
              </a:rPr>
            </a:br>
            <a:endParaRPr lang="en-US" sz="4800" dirty="0">
              <a:latin typeface="+mn-lt"/>
            </a:endParaRPr>
          </a:p>
        </p:txBody>
      </p:sp>
      <p:pic>
        <p:nvPicPr>
          <p:cNvPr id="6" name="Content Placeholder 5"/>
          <p:cNvPicPr>
            <a:picLocks noGrp="1" noChangeAspect="1"/>
          </p:cNvPicPr>
          <p:nvPr>
            <p:ph idx="1"/>
          </p:nvPr>
        </p:nvPicPr>
        <p:blipFill rotWithShape="1">
          <a:blip r:embed="rId2"/>
          <a:srcRect r="-333" b="35829"/>
          <a:stretch/>
        </p:blipFill>
        <p:spPr>
          <a:xfrm>
            <a:off x="912370" y="2138095"/>
            <a:ext cx="5279709" cy="3975626"/>
          </a:xfrm>
          <a:prstGeom prst="rect">
            <a:avLst/>
          </a:prstGeom>
        </p:spPr>
      </p:pic>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222</a:t>
            </a:fld>
            <a:endParaRPr lang="en-US" dirty="0"/>
          </a:p>
        </p:txBody>
      </p:sp>
      <p:pic>
        <p:nvPicPr>
          <p:cNvPr id="7" name="Content Placeholder 5"/>
          <p:cNvPicPr>
            <a:picLocks noChangeAspect="1"/>
          </p:cNvPicPr>
          <p:nvPr/>
        </p:nvPicPr>
        <p:blipFill rotWithShape="1">
          <a:blip r:embed="rId2"/>
          <a:srcRect l="-1669" t="64722" r="1"/>
          <a:stretch/>
        </p:blipFill>
        <p:spPr>
          <a:xfrm>
            <a:off x="6557093" y="2264735"/>
            <a:ext cx="5439719" cy="2222204"/>
          </a:xfrm>
          <a:prstGeom prst="rect">
            <a:avLst/>
          </a:prstGeom>
        </p:spPr>
      </p:pic>
    </p:spTree>
    <p:extLst>
      <p:ext uri="{BB962C8B-B14F-4D97-AF65-F5344CB8AC3E}">
        <p14:creationId xmlns:p14="http://schemas.microsoft.com/office/powerpoint/2010/main" val="32684725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6" y="1848050"/>
            <a:ext cx="10790484" cy="2100952"/>
          </a:xfrm>
        </p:spPr>
        <p:txBody>
          <a:bodyPr>
            <a:normAutofit fontScale="90000"/>
          </a:bodyPr>
          <a:lstStyle/>
          <a:p>
            <a:pPr algn="ctr"/>
            <a:r>
              <a:rPr lang="en-US" sz="8000" dirty="0"/>
              <a:t>Abstraction And Interfaces</a:t>
            </a:r>
            <a:br>
              <a:rPr lang="en-US" sz="8000" dirty="0"/>
            </a:br>
            <a:r>
              <a:rPr lang="en-GB" dirty="0">
                <a:solidFill>
                  <a:srgbClr val="C00000"/>
                </a:solidFill>
              </a:rPr>
              <a:t>week-16</a:t>
            </a:r>
            <a:endParaRPr lang="en-GB" sz="8000" dirty="0">
              <a:solidFill>
                <a:srgbClr val="C00000"/>
              </a:solidFill>
              <a:latin typeface="+mn-lt"/>
              <a:cs typeface="Times New Roman" panose="02020603050405020304" pitchFamily="18" charset="0"/>
            </a:endParaRPr>
          </a:p>
        </p:txBody>
      </p:sp>
    </p:spTree>
    <p:extLst>
      <p:ext uri="{BB962C8B-B14F-4D97-AF65-F5344CB8AC3E}">
        <p14:creationId xmlns:p14="http://schemas.microsoft.com/office/powerpoint/2010/main" val="24316050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7835" y="480386"/>
            <a:ext cx="9533804" cy="1077109"/>
          </a:xfrm>
        </p:spPr>
        <p:txBody>
          <a:bodyPr>
            <a:normAutofit/>
          </a:bodyPr>
          <a:lstStyle/>
          <a:p>
            <a:pPr lvl="0" algn="ctr"/>
            <a:r>
              <a:rPr lang="en-US" sz="4800" dirty="0">
                <a:latin typeface="+mn-lt"/>
              </a:rPr>
              <a:t>Pure Virtual Function</a:t>
            </a: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224</a:t>
            </a:fld>
            <a:endParaRPr lang="en-US" dirty="0"/>
          </a:p>
        </p:txBody>
      </p:sp>
      <p:sp>
        <p:nvSpPr>
          <p:cNvPr id="3" name="Rectangle 2"/>
          <p:cNvSpPr/>
          <p:nvPr/>
        </p:nvSpPr>
        <p:spPr>
          <a:xfrm>
            <a:off x="806626" y="2149982"/>
            <a:ext cx="10406899" cy="1384995"/>
          </a:xfrm>
          <a:prstGeom prst="rect">
            <a:avLst/>
          </a:prstGeom>
        </p:spPr>
        <p:txBody>
          <a:bodyPr wrap="square">
            <a:spAutoFit/>
          </a:bodyPr>
          <a:lstStyle/>
          <a:p>
            <a:pPr marL="457200" indent="-457200" algn="just">
              <a:buFont typeface="Wingdings" panose="05000000000000000000" pitchFamily="2" charset="2"/>
              <a:buChar char="Ø"/>
            </a:pPr>
            <a:r>
              <a:rPr lang="en-GB" sz="2800" dirty="0"/>
              <a:t>A </a:t>
            </a:r>
            <a:r>
              <a:rPr lang="en-GB" sz="2800" dirty="0">
                <a:solidFill>
                  <a:srgbClr val="0070C0"/>
                </a:solidFill>
              </a:rPr>
              <a:t>pure virtual</a:t>
            </a:r>
            <a:r>
              <a:rPr lang="en-GB" sz="2800" dirty="0"/>
              <a:t> function in C++ is a function </a:t>
            </a:r>
            <a:r>
              <a:rPr lang="en-GB" sz="2800" dirty="0">
                <a:solidFill>
                  <a:srgbClr val="0070C0"/>
                </a:solidFill>
              </a:rPr>
              <a:t>declared</a:t>
            </a:r>
            <a:r>
              <a:rPr lang="en-GB" sz="2800" dirty="0"/>
              <a:t> in a base class that must be </a:t>
            </a:r>
            <a:r>
              <a:rPr lang="en-GB" sz="2800" dirty="0">
                <a:solidFill>
                  <a:srgbClr val="0070C0"/>
                </a:solidFill>
              </a:rPr>
              <a:t>overridden</a:t>
            </a:r>
            <a:r>
              <a:rPr lang="en-GB" sz="2800" dirty="0"/>
              <a:t> in any derived class. </a:t>
            </a:r>
          </a:p>
          <a:p>
            <a:pPr marL="457200" indent="-457200" algn="just">
              <a:buFont typeface="Wingdings" panose="05000000000000000000" pitchFamily="2" charset="2"/>
              <a:buChar char="Ø"/>
            </a:pPr>
            <a:r>
              <a:rPr lang="en-GB" sz="2800" dirty="0"/>
              <a:t>It is declared by </a:t>
            </a:r>
            <a:r>
              <a:rPr lang="en-GB" sz="2800" dirty="0">
                <a:solidFill>
                  <a:srgbClr val="0070C0"/>
                </a:solidFill>
              </a:rPr>
              <a:t>assigning</a:t>
            </a:r>
            <a:r>
              <a:rPr lang="en-GB" sz="2800" dirty="0"/>
              <a:t> </a:t>
            </a:r>
            <a:r>
              <a:rPr lang="en-GB" sz="2800" dirty="0">
                <a:solidFill>
                  <a:srgbClr val="0070C0"/>
                </a:solidFill>
              </a:rPr>
              <a:t>0</a:t>
            </a:r>
            <a:r>
              <a:rPr lang="en-GB" sz="2800" dirty="0"/>
              <a:t> to the function </a:t>
            </a:r>
            <a:r>
              <a:rPr lang="en-GB" sz="2800" dirty="0">
                <a:solidFill>
                  <a:srgbClr val="0070C0"/>
                </a:solidFill>
              </a:rPr>
              <a:t>declaration</a:t>
            </a:r>
            <a:endParaRPr lang="en-US" sz="2800" dirty="0"/>
          </a:p>
        </p:txBody>
      </p:sp>
      <p:pic>
        <p:nvPicPr>
          <p:cNvPr id="9" name="Picture 8"/>
          <p:cNvPicPr>
            <a:picLocks noChangeAspect="1"/>
          </p:cNvPicPr>
          <p:nvPr/>
        </p:nvPicPr>
        <p:blipFill>
          <a:blip r:embed="rId2"/>
          <a:stretch>
            <a:fillRect/>
          </a:stretch>
        </p:blipFill>
        <p:spPr>
          <a:xfrm>
            <a:off x="3025390" y="4127465"/>
            <a:ext cx="5334000" cy="552450"/>
          </a:xfrm>
          <a:prstGeom prst="rect">
            <a:avLst/>
          </a:prstGeom>
        </p:spPr>
      </p:pic>
    </p:spTree>
    <p:extLst>
      <p:ext uri="{BB962C8B-B14F-4D97-AF65-F5344CB8AC3E}">
        <p14:creationId xmlns:p14="http://schemas.microsoft.com/office/powerpoint/2010/main" val="26882689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7835" y="480386"/>
            <a:ext cx="9533804" cy="1077109"/>
          </a:xfrm>
        </p:spPr>
        <p:txBody>
          <a:bodyPr>
            <a:normAutofit/>
          </a:bodyPr>
          <a:lstStyle/>
          <a:p>
            <a:pPr lvl="0" algn="ctr"/>
            <a:r>
              <a:rPr lang="en-US" sz="4800" dirty="0">
                <a:latin typeface="+mn-lt"/>
              </a:rPr>
              <a:t>Interfaces</a:t>
            </a: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225</a:t>
            </a:fld>
            <a:endParaRPr lang="en-US" dirty="0"/>
          </a:p>
        </p:txBody>
      </p:sp>
      <p:sp>
        <p:nvSpPr>
          <p:cNvPr id="3" name="Rectangle 2"/>
          <p:cNvSpPr/>
          <p:nvPr/>
        </p:nvSpPr>
        <p:spPr>
          <a:xfrm>
            <a:off x="525272" y="2028997"/>
            <a:ext cx="11100671" cy="3539430"/>
          </a:xfrm>
          <a:prstGeom prst="rect">
            <a:avLst/>
          </a:prstGeom>
        </p:spPr>
        <p:txBody>
          <a:bodyPr wrap="square">
            <a:spAutoFit/>
          </a:bodyPr>
          <a:lstStyle/>
          <a:p>
            <a:pPr marL="342900" indent="-342900" algn="just">
              <a:buFont typeface="Wingdings" panose="05000000000000000000" pitchFamily="2" charset="2"/>
              <a:buChar char="Ø"/>
            </a:pPr>
            <a:r>
              <a:rPr lang="en-GB" sz="2800" dirty="0"/>
              <a:t>An interface is a concept used in OOP to define a contract or </a:t>
            </a:r>
            <a:r>
              <a:rPr lang="en-GB" sz="2800" dirty="0">
                <a:solidFill>
                  <a:srgbClr val="0070C0"/>
                </a:solidFill>
              </a:rPr>
              <a:t>blueprint</a:t>
            </a:r>
            <a:r>
              <a:rPr lang="en-GB" sz="2800" dirty="0"/>
              <a:t> that </a:t>
            </a:r>
            <a:r>
              <a:rPr lang="en-GB" sz="2800" dirty="0">
                <a:solidFill>
                  <a:srgbClr val="0070C0"/>
                </a:solidFill>
              </a:rPr>
              <a:t>derived</a:t>
            </a:r>
            <a:r>
              <a:rPr lang="en-GB" sz="2800" dirty="0"/>
              <a:t> classes must adhere to. </a:t>
            </a:r>
          </a:p>
          <a:p>
            <a:pPr marL="342900" indent="-342900" algn="just">
              <a:buFont typeface="Wingdings" panose="05000000000000000000" pitchFamily="2" charset="2"/>
              <a:buChar char="Ø"/>
            </a:pPr>
            <a:r>
              <a:rPr lang="en-GB" sz="2800" dirty="0"/>
              <a:t>In C++, an interface is </a:t>
            </a:r>
            <a:r>
              <a:rPr lang="en-GB" sz="2800" dirty="0">
                <a:solidFill>
                  <a:srgbClr val="0070C0"/>
                </a:solidFill>
              </a:rPr>
              <a:t>implemented</a:t>
            </a:r>
            <a:r>
              <a:rPr lang="en-GB" sz="2800" dirty="0"/>
              <a:t> using an </a:t>
            </a:r>
            <a:r>
              <a:rPr lang="en-GB" sz="2800" dirty="0">
                <a:solidFill>
                  <a:srgbClr val="0070C0"/>
                </a:solidFill>
              </a:rPr>
              <a:t>abstract</a:t>
            </a:r>
            <a:r>
              <a:rPr lang="en-GB" sz="2800" dirty="0"/>
              <a:t> class that contains only </a:t>
            </a:r>
            <a:r>
              <a:rPr lang="en-GB" sz="2800" dirty="0">
                <a:solidFill>
                  <a:srgbClr val="0070C0"/>
                </a:solidFill>
              </a:rPr>
              <a:t>pure</a:t>
            </a:r>
            <a:r>
              <a:rPr lang="en-GB" sz="2800" dirty="0"/>
              <a:t> </a:t>
            </a:r>
            <a:r>
              <a:rPr lang="en-GB" sz="2800" dirty="0">
                <a:solidFill>
                  <a:srgbClr val="0070C0"/>
                </a:solidFill>
              </a:rPr>
              <a:t>virtual</a:t>
            </a:r>
            <a:r>
              <a:rPr lang="en-GB" sz="2800" dirty="0"/>
              <a:t> </a:t>
            </a:r>
            <a:r>
              <a:rPr lang="en-GB" sz="2800" dirty="0">
                <a:solidFill>
                  <a:srgbClr val="0070C0"/>
                </a:solidFill>
              </a:rPr>
              <a:t>functions</a:t>
            </a:r>
            <a:r>
              <a:rPr lang="en-GB" sz="2800" dirty="0"/>
              <a:t>.</a:t>
            </a:r>
          </a:p>
          <a:p>
            <a:pPr algn="just"/>
            <a:r>
              <a:rPr lang="en-GB" sz="2800" b="1" dirty="0"/>
              <a:t>Characteristics of an Interface: </a:t>
            </a:r>
          </a:p>
          <a:p>
            <a:pPr marL="342900" indent="-342900" algn="just">
              <a:buFont typeface="Wingdings" panose="05000000000000000000" pitchFamily="2" charset="2"/>
              <a:buChar char="Ø"/>
            </a:pPr>
            <a:r>
              <a:rPr lang="en-GB" sz="2800" dirty="0"/>
              <a:t>Contains </a:t>
            </a:r>
            <a:r>
              <a:rPr lang="en-GB" sz="2800" dirty="0">
                <a:solidFill>
                  <a:srgbClr val="0070C0"/>
                </a:solidFill>
              </a:rPr>
              <a:t>only pure virtual functions</a:t>
            </a:r>
            <a:r>
              <a:rPr lang="en-GB" sz="2800" dirty="0"/>
              <a:t>.</a:t>
            </a:r>
          </a:p>
          <a:p>
            <a:pPr marL="342900" indent="-342900" algn="just">
              <a:buFont typeface="Wingdings" panose="05000000000000000000" pitchFamily="2" charset="2"/>
              <a:buChar char="Ø"/>
            </a:pPr>
            <a:r>
              <a:rPr lang="en-GB" sz="2800" dirty="0"/>
              <a:t>Cannot have </a:t>
            </a:r>
            <a:r>
              <a:rPr lang="en-GB" sz="2800" dirty="0">
                <a:solidFill>
                  <a:srgbClr val="0070C0"/>
                </a:solidFill>
              </a:rPr>
              <a:t>data members </a:t>
            </a:r>
            <a:r>
              <a:rPr lang="en-GB" sz="2800" dirty="0"/>
              <a:t>or </a:t>
            </a:r>
            <a:r>
              <a:rPr lang="en-GB" sz="2800" dirty="0">
                <a:solidFill>
                  <a:srgbClr val="0070C0"/>
                </a:solidFill>
              </a:rPr>
              <a:t>function implementations </a:t>
            </a:r>
            <a:r>
              <a:rPr lang="en-GB" sz="2800" dirty="0"/>
              <a:t>(except in rare cases with modern C++ for default implementations).</a:t>
            </a:r>
            <a:endParaRPr lang="en-US" sz="2800" dirty="0"/>
          </a:p>
        </p:txBody>
      </p:sp>
    </p:spTree>
    <p:extLst>
      <p:ext uri="{BB962C8B-B14F-4D97-AF65-F5344CB8AC3E}">
        <p14:creationId xmlns:p14="http://schemas.microsoft.com/office/powerpoint/2010/main" val="20394448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7545" y="903937"/>
            <a:ext cx="9533804" cy="694353"/>
          </a:xfrm>
        </p:spPr>
        <p:txBody>
          <a:bodyPr>
            <a:normAutofit fontScale="90000"/>
          </a:bodyPr>
          <a:lstStyle/>
          <a:p>
            <a:pPr lvl="0" algn="ctr"/>
            <a:r>
              <a:rPr lang="en-US" sz="4800" dirty="0">
                <a:latin typeface="+mn-lt"/>
              </a:rPr>
              <a:t>Pure Virtual Function &amp; Interfaces</a:t>
            </a: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226</a:t>
            </a:fld>
            <a:endParaRPr lang="en-US" dirty="0"/>
          </a:p>
        </p:txBody>
      </p:sp>
      <p:pic>
        <p:nvPicPr>
          <p:cNvPr id="8" name="Content Placeholder 7"/>
          <p:cNvPicPr>
            <a:picLocks noGrp="1" noChangeAspect="1"/>
          </p:cNvPicPr>
          <p:nvPr>
            <p:ph idx="1"/>
          </p:nvPr>
        </p:nvPicPr>
        <p:blipFill>
          <a:blip r:embed="rId2"/>
          <a:stretch>
            <a:fillRect/>
          </a:stretch>
        </p:blipFill>
        <p:spPr>
          <a:xfrm>
            <a:off x="523575" y="1682701"/>
            <a:ext cx="5354711" cy="4576093"/>
          </a:xfrm>
          <a:prstGeom prst="rect">
            <a:avLst/>
          </a:prstGeom>
        </p:spPr>
      </p:pic>
      <p:pic>
        <p:nvPicPr>
          <p:cNvPr id="9" name="Picture 8"/>
          <p:cNvPicPr>
            <a:picLocks noChangeAspect="1"/>
          </p:cNvPicPr>
          <p:nvPr/>
        </p:nvPicPr>
        <p:blipFill>
          <a:blip r:embed="rId3"/>
          <a:stretch>
            <a:fillRect/>
          </a:stretch>
        </p:blipFill>
        <p:spPr>
          <a:xfrm>
            <a:off x="5878286" y="1960684"/>
            <a:ext cx="5093834" cy="2179534"/>
          </a:xfrm>
          <a:prstGeom prst="rect">
            <a:avLst/>
          </a:prstGeom>
        </p:spPr>
      </p:pic>
      <p:pic>
        <p:nvPicPr>
          <p:cNvPr id="10" name="Picture 9"/>
          <p:cNvPicPr>
            <a:picLocks noChangeAspect="1"/>
          </p:cNvPicPr>
          <p:nvPr/>
        </p:nvPicPr>
        <p:blipFill>
          <a:blip r:embed="rId4"/>
          <a:stretch>
            <a:fillRect/>
          </a:stretch>
        </p:blipFill>
        <p:spPr>
          <a:xfrm>
            <a:off x="5956841" y="4633252"/>
            <a:ext cx="3590925" cy="666750"/>
          </a:xfrm>
          <a:prstGeom prst="rect">
            <a:avLst/>
          </a:prstGeom>
        </p:spPr>
      </p:pic>
      <p:sp>
        <p:nvSpPr>
          <p:cNvPr id="11" name="Rectangle 10"/>
          <p:cNvSpPr/>
          <p:nvPr/>
        </p:nvSpPr>
        <p:spPr>
          <a:xfrm>
            <a:off x="5811382" y="4224629"/>
            <a:ext cx="1277914" cy="461665"/>
          </a:xfrm>
          <a:prstGeom prst="rect">
            <a:avLst/>
          </a:prstGeom>
        </p:spPr>
        <p:txBody>
          <a:bodyPr wrap="none">
            <a:spAutoFit/>
          </a:bodyPr>
          <a:lstStyle/>
          <a:p>
            <a:r>
              <a:rPr lang="en-US" sz="2400" dirty="0"/>
              <a:t>Output: </a:t>
            </a:r>
            <a:endParaRPr lang="en-US" dirty="0"/>
          </a:p>
        </p:txBody>
      </p:sp>
    </p:spTree>
    <p:extLst>
      <p:ext uri="{BB962C8B-B14F-4D97-AF65-F5344CB8AC3E}">
        <p14:creationId xmlns:p14="http://schemas.microsoft.com/office/powerpoint/2010/main" val="40910641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7835" y="0"/>
            <a:ext cx="9533804" cy="1174739"/>
          </a:xfrm>
        </p:spPr>
        <p:txBody>
          <a:bodyPr>
            <a:normAutofit/>
          </a:bodyPr>
          <a:lstStyle/>
          <a:p>
            <a:pPr lvl="0" algn="ctr"/>
            <a:r>
              <a:rPr lang="en-US" sz="4800" dirty="0">
                <a:latin typeface="+mn-lt"/>
              </a:rPr>
              <a:t>Abstraction in C++</a:t>
            </a: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227</a:t>
            </a:fld>
            <a:endParaRPr lang="en-US" dirty="0"/>
          </a:p>
        </p:txBody>
      </p:sp>
      <p:sp>
        <p:nvSpPr>
          <p:cNvPr id="3" name="Content Placeholder 2"/>
          <p:cNvSpPr>
            <a:spLocks noGrp="1"/>
          </p:cNvSpPr>
          <p:nvPr>
            <p:ph idx="1"/>
          </p:nvPr>
        </p:nvSpPr>
        <p:spPr>
          <a:xfrm>
            <a:off x="289805" y="1322474"/>
            <a:ext cx="11165316" cy="4455328"/>
          </a:xfrm>
        </p:spPr>
        <p:txBody>
          <a:bodyPr>
            <a:noAutofit/>
          </a:bodyPr>
          <a:lstStyle/>
          <a:p>
            <a:pPr algn="just">
              <a:buFont typeface="Wingdings" panose="05000000000000000000" pitchFamily="2" charset="2"/>
              <a:buChar char="Ø"/>
            </a:pPr>
            <a:r>
              <a:rPr lang="en-GB" sz="2800" dirty="0">
                <a:solidFill>
                  <a:schemeClr val="tx1"/>
                </a:solidFill>
              </a:rPr>
              <a:t>Abstraction is one of the key </a:t>
            </a:r>
            <a:r>
              <a:rPr lang="en-GB" sz="2800" dirty="0">
                <a:solidFill>
                  <a:srgbClr val="0070C0"/>
                </a:solidFill>
              </a:rPr>
              <a:t>principles</a:t>
            </a:r>
            <a:r>
              <a:rPr lang="en-GB" sz="2800" dirty="0">
                <a:solidFill>
                  <a:schemeClr val="tx1"/>
                </a:solidFill>
              </a:rPr>
              <a:t> of object-oriented programming (OOP). </a:t>
            </a:r>
          </a:p>
          <a:p>
            <a:pPr algn="just">
              <a:buFont typeface="Wingdings" panose="05000000000000000000" pitchFamily="2" charset="2"/>
              <a:buChar char="Ø"/>
            </a:pPr>
            <a:r>
              <a:rPr lang="en-GB" sz="2800" dirty="0">
                <a:solidFill>
                  <a:schemeClr val="tx1"/>
                </a:solidFill>
              </a:rPr>
              <a:t>It refers to the concept of hiding the </a:t>
            </a:r>
            <a:r>
              <a:rPr lang="en-GB" sz="2800" dirty="0">
                <a:solidFill>
                  <a:srgbClr val="0070C0"/>
                </a:solidFill>
              </a:rPr>
              <a:t>implementation</a:t>
            </a:r>
            <a:r>
              <a:rPr lang="en-GB" sz="2800" dirty="0">
                <a:solidFill>
                  <a:schemeClr val="tx1"/>
                </a:solidFill>
              </a:rPr>
              <a:t> details of a class and exposing only the essential features.</a:t>
            </a:r>
          </a:p>
          <a:p>
            <a:pPr algn="just">
              <a:buFont typeface="Wingdings" panose="05000000000000000000" pitchFamily="2" charset="2"/>
              <a:buChar char="Ø"/>
            </a:pPr>
            <a:r>
              <a:rPr lang="en-GB" sz="2800" dirty="0">
                <a:solidFill>
                  <a:schemeClr val="tx1"/>
                </a:solidFill>
              </a:rPr>
              <a:t>By using </a:t>
            </a:r>
            <a:r>
              <a:rPr lang="en-GB" sz="2800" dirty="0">
                <a:solidFill>
                  <a:srgbClr val="0070C0"/>
                </a:solidFill>
              </a:rPr>
              <a:t>abstraction</a:t>
            </a:r>
            <a:r>
              <a:rPr lang="en-GB" sz="2800" dirty="0">
                <a:solidFill>
                  <a:schemeClr val="tx1"/>
                </a:solidFill>
              </a:rPr>
              <a:t>, we focus on what an object does rather than how it does it.</a:t>
            </a:r>
          </a:p>
          <a:p>
            <a:pPr algn="just">
              <a:buFont typeface="Wingdings" panose="05000000000000000000" pitchFamily="2" charset="2"/>
              <a:buChar char="Ø"/>
            </a:pPr>
            <a:r>
              <a:rPr lang="en-GB" sz="2800" dirty="0">
                <a:solidFill>
                  <a:schemeClr val="tx1"/>
                </a:solidFill>
              </a:rPr>
              <a:t>In C++, abstraction is typically achieved using:</a:t>
            </a:r>
          </a:p>
          <a:p>
            <a:pPr lvl="1" algn="just">
              <a:buFont typeface="Arial" panose="020B0604020202020204" pitchFamily="34" charset="0"/>
              <a:buChar char="•"/>
            </a:pPr>
            <a:r>
              <a:rPr lang="en-GB" sz="2605" dirty="0">
                <a:solidFill>
                  <a:srgbClr val="0070C0"/>
                </a:solidFill>
              </a:rPr>
              <a:t>Abstract classes </a:t>
            </a:r>
            <a:r>
              <a:rPr lang="en-GB" sz="2605" dirty="0">
                <a:solidFill>
                  <a:schemeClr val="tx1"/>
                </a:solidFill>
              </a:rPr>
              <a:t>(classes with at least one pure virtual function)</a:t>
            </a:r>
          </a:p>
          <a:p>
            <a:pPr lvl="1" algn="just">
              <a:buFont typeface="Arial" panose="020B0604020202020204" pitchFamily="34" charset="0"/>
              <a:buChar char="•"/>
            </a:pPr>
            <a:r>
              <a:rPr lang="en-GB" sz="2605" dirty="0">
                <a:solidFill>
                  <a:srgbClr val="0070C0"/>
                </a:solidFill>
              </a:rPr>
              <a:t>Interfaces</a:t>
            </a:r>
            <a:r>
              <a:rPr lang="en-GB" sz="2605" dirty="0">
                <a:solidFill>
                  <a:schemeClr val="tx1"/>
                </a:solidFill>
              </a:rPr>
              <a:t> (abstract classes containing only pure virtual functions)</a:t>
            </a:r>
            <a:endParaRPr lang="en-US" sz="2605" dirty="0">
              <a:solidFill>
                <a:schemeClr val="tx1"/>
              </a:solidFill>
            </a:endParaRPr>
          </a:p>
        </p:txBody>
      </p:sp>
    </p:spTree>
    <p:extLst>
      <p:ext uri="{BB962C8B-B14F-4D97-AF65-F5344CB8AC3E}">
        <p14:creationId xmlns:p14="http://schemas.microsoft.com/office/powerpoint/2010/main" val="6136769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7835" y="0"/>
            <a:ext cx="9533804" cy="1174739"/>
          </a:xfrm>
        </p:spPr>
        <p:txBody>
          <a:bodyPr>
            <a:normAutofit/>
          </a:bodyPr>
          <a:lstStyle/>
          <a:p>
            <a:pPr lvl="0" algn="ctr"/>
            <a:r>
              <a:rPr lang="en-US" sz="4800" dirty="0">
                <a:latin typeface="+mn-lt"/>
              </a:rPr>
              <a:t>Abstraction in C++</a:t>
            </a: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228</a:t>
            </a:fld>
            <a:endParaRPr lang="en-US" dirty="0"/>
          </a:p>
        </p:txBody>
      </p:sp>
      <p:pic>
        <p:nvPicPr>
          <p:cNvPr id="7" name="Content Placeholder 6"/>
          <p:cNvPicPr>
            <a:picLocks noGrp="1" noChangeAspect="1"/>
          </p:cNvPicPr>
          <p:nvPr>
            <p:ph idx="1"/>
          </p:nvPr>
        </p:nvPicPr>
        <p:blipFill>
          <a:blip r:embed="rId2"/>
          <a:stretch>
            <a:fillRect/>
          </a:stretch>
        </p:blipFill>
        <p:spPr>
          <a:xfrm>
            <a:off x="6544235" y="1256741"/>
            <a:ext cx="5111167" cy="4960030"/>
          </a:xfrm>
          <a:prstGeom prst="rect">
            <a:avLst/>
          </a:prstGeom>
        </p:spPr>
      </p:pic>
      <p:sp>
        <p:nvSpPr>
          <p:cNvPr id="3" name="Rectangle 2"/>
          <p:cNvSpPr/>
          <p:nvPr/>
        </p:nvSpPr>
        <p:spPr>
          <a:xfrm>
            <a:off x="0" y="1345561"/>
            <a:ext cx="6250075" cy="3785652"/>
          </a:xfrm>
          <a:prstGeom prst="rect">
            <a:avLst/>
          </a:prstGeom>
        </p:spPr>
        <p:txBody>
          <a:bodyPr wrap="square">
            <a:spAutoFit/>
          </a:bodyPr>
          <a:lstStyle/>
          <a:p>
            <a:pPr marL="342900" indent="-342900" algn="just">
              <a:buFont typeface="Wingdings" panose="05000000000000000000" pitchFamily="2" charset="2"/>
              <a:buChar char="Ø"/>
            </a:pPr>
            <a:r>
              <a:rPr lang="en-GB" sz="2400" b="1" dirty="0"/>
              <a:t>Explanation Abstract Class: </a:t>
            </a:r>
            <a:r>
              <a:rPr lang="en-GB" sz="2400" dirty="0"/>
              <a:t>The Vehicle class has a </a:t>
            </a:r>
            <a:r>
              <a:rPr lang="en-GB" sz="2400" dirty="0">
                <a:solidFill>
                  <a:srgbClr val="0070C0"/>
                </a:solidFill>
              </a:rPr>
              <a:t>pure</a:t>
            </a:r>
            <a:r>
              <a:rPr lang="en-GB" sz="2400" dirty="0"/>
              <a:t> </a:t>
            </a:r>
            <a:r>
              <a:rPr lang="en-GB" sz="2400" dirty="0">
                <a:solidFill>
                  <a:srgbClr val="0070C0"/>
                </a:solidFill>
              </a:rPr>
              <a:t>virtual</a:t>
            </a:r>
            <a:r>
              <a:rPr lang="en-GB" sz="2400" dirty="0"/>
              <a:t> function </a:t>
            </a:r>
            <a:r>
              <a:rPr lang="en-GB" sz="2400" dirty="0">
                <a:solidFill>
                  <a:srgbClr val="0070C0"/>
                </a:solidFill>
              </a:rPr>
              <a:t>start</a:t>
            </a:r>
            <a:r>
              <a:rPr lang="en-GB" sz="2400" dirty="0"/>
              <a:t>(). It cannot be instantiated directly.</a:t>
            </a:r>
          </a:p>
          <a:p>
            <a:pPr marL="342900" indent="-342900" algn="just">
              <a:buFont typeface="Wingdings" panose="05000000000000000000" pitchFamily="2" charset="2"/>
              <a:buChar char="Ø"/>
            </a:pPr>
            <a:r>
              <a:rPr lang="en-GB" sz="2400" b="1" dirty="0"/>
              <a:t>Derived Classes: </a:t>
            </a:r>
            <a:r>
              <a:rPr lang="en-GB" sz="2400" dirty="0"/>
              <a:t>Car and Bike override the </a:t>
            </a:r>
            <a:r>
              <a:rPr lang="en-GB" sz="2400" dirty="0">
                <a:solidFill>
                  <a:srgbClr val="0070C0"/>
                </a:solidFill>
              </a:rPr>
              <a:t>start</a:t>
            </a:r>
            <a:r>
              <a:rPr lang="en-GB" sz="2400" dirty="0"/>
              <a:t>() function to provide </a:t>
            </a:r>
            <a:r>
              <a:rPr lang="en-GB" sz="2400" dirty="0">
                <a:solidFill>
                  <a:srgbClr val="0070C0"/>
                </a:solidFill>
              </a:rPr>
              <a:t>specific</a:t>
            </a:r>
            <a:r>
              <a:rPr lang="en-GB" sz="2400" dirty="0"/>
              <a:t> implementations.</a:t>
            </a:r>
          </a:p>
          <a:p>
            <a:pPr marL="342900" indent="-342900" algn="just">
              <a:buFont typeface="Wingdings" panose="05000000000000000000" pitchFamily="2" charset="2"/>
              <a:buChar char="Ø"/>
            </a:pPr>
            <a:r>
              <a:rPr lang="en-GB" sz="2400" b="1" dirty="0"/>
              <a:t>Polymorphism: </a:t>
            </a:r>
            <a:r>
              <a:rPr lang="en-GB" sz="2400" dirty="0"/>
              <a:t>Using pointers to the </a:t>
            </a:r>
            <a:r>
              <a:rPr lang="en-GB" sz="2400" dirty="0">
                <a:solidFill>
                  <a:srgbClr val="0070C0"/>
                </a:solidFill>
              </a:rPr>
              <a:t>Vehicle</a:t>
            </a:r>
            <a:r>
              <a:rPr lang="en-GB" sz="2400" dirty="0"/>
              <a:t> class, the </a:t>
            </a:r>
            <a:r>
              <a:rPr lang="en-GB" sz="2400" dirty="0">
                <a:solidFill>
                  <a:srgbClr val="0070C0"/>
                </a:solidFill>
              </a:rPr>
              <a:t>start</a:t>
            </a:r>
            <a:r>
              <a:rPr lang="en-GB" sz="2400" dirty="0"/>
              <a:t>() function calls the appropriate implementation based on the </a:t>
            </a:r>
            <a:r>
              <a:rPr lang="en-GB" sz="2400" dirty="0">
                <a:solidFill>
                  <a:srgbClr val="0070C0"/>
                </a:solidFill>
              </a:rPr>
              <a:t>derived</a:t>
            </a:r>
            <a:r>
              <a:rPr lang="en-GB" sz="2400" dirty="0"/>
              <a:t> </a:t>
            </a:r>
            <a:r>
              <a:rPr lang="en-GB" sz="2400" dirty="0">
                <a:solidFill>
                  <a:srgbClr val="0070C0"/>
                </a:solidFill>
              </a:rPr>
              <a:t>class</a:t>
            </a:r>
            <a:r>
              <a:rPr lang="en-GB" sz="2400" dirty="0"/>
              <a:t> type.</a:t>
            </a:r>
            <a:endParaRPr lang="en-US" sz="2400" dirty="0"/>
          </a:p>
        </p:txBody>
      </p:sp>
    </p:spTree>
    <p:extLst>
      <p:ext uri="{BB962C8B-B14F-4D97-AF65-F5344CB8AC3E}">
        <p14:creationId xmlns:p14="http://schemas.microsoft.com/office/powerpoint/2010/main" val="15573282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7835" y="0"/>
            <a:ext cx="9533804" cy="1174739"/>
          </a:xfrm>
        </p:spPr>
        <p:txBody>
          <a:bodyPr>
            <a:normAutofit/>
          </a:bodyPr>
          <a:lstStyle/>
          <a:p>
            <a:pPr lvl="0" algn="ctr"/>
            <a:r>
              <a:rPr lang="en-US" sz="4800" dirty="0">
                <a:latin typeface="+mn-lt"/>
              </a:rPr>
              <a:t>Abstraction in C++ Cont.</a:t>
            </a: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229</a:t>
            </a:fld>
            <a:endParaRPr lang="en-US" dirty="0"/>
          </a:p>
        </p:txBody>
      </p:sp>
      <p:pic>
        <p:nvPicPr>
          <p:cNvPr id="7" name="Content Placeholder 6"/>
          <p:cNvPicPr>
            <a:picLocks noGrp="1" noChangeAspect="1"/>
          </p:cNvPicPr>
          <p:nvPr>
            <p:ph idx="1"/>
          </p:nvPr>
        </p:nvPicPr>
        <p:blipFill>
          <a:blip r:embed="rId2"/>
          <a:stretch>
            <a:fillRect/>
          </a:stretch>
        </p:blipFill>
        <p:spPr>
          <a:xfrm>
            <a:off x="1057835" y="1279334"/>
            <a:ext cx="5111167" cy="4960030"/>
          </a:xfrm>
          <a:prstGeom prst="rect">
            <a:avLst/>
          </a:prstGeom>
        </p:spPr>
      </p:pic>
      <p:pic>
        <p:nvPicPr>
          <p:cNvPr id="8" name="Picture 7"/>
          <p:cNvPicPr>
            <a:picLocks noChangeAspect="1"/>
          </p:cNvPicPr>
          <p:nvPr/>
        </p:nvPicPr>
        <p:blipFill>
          <a:blip r:embed="rId3"/>
          <a:stretch>
            <a:fillRect/>
          </a:stretch>
        </p:blipFill>
        <p:spPr>
          <a:xfrm>
            <a:off x="6169002" y="1279334"/>
            <a:ext cx="5326856" cy="2679718"/>
          </a:xfrm>
          <a:prstGeom prst="rect">
            <a:avLst/>
          </a:prstGeom>
        </p:spPr>
      </p:pic>
      <p:pic>
        <p:nvPicPr>
          <p:cNvPr id="9" name="Picture 8"/>
          <p:cNvPicPr>
            <a:picLocks noChangeAspect="1"/>
          </p:cNvPicPr>
          <p:nvPr/>
        </p:nvPicPr>
        <p:blipFill>
          <a:blip r:embed="rId4"/>
          <a:stretch>
            <a:fillRect/>
          </a:stretch>
        </p:blipFill>
        <p:spPr>
          <a:xfrm>
            <a:off x="6930234" y="4499223"/>
            <a:ext cx="3362325" cy="1095375"/>
          </a:xfrm>
          <a:prstGeom prst="rect">
            <a:avLst/>
          </a:prstGeom>
        </p:spPr>
      </p:pic>
      <p:sp>
        <p:nvSpPr>
          <p:cNvPr id="10" name="Rectangle 9"/>
          <p:cNvSpPr/>
          <p:nvPr/>
        </p:nvSpPr>
        <p:spPr>
          <a:xfrm>
            <a:off x="6807454" y="3929981"/>
            <a:ext cx="1277914" cy="461665"/>
          </a:xfrm>
          <a:prstGeom prst="rect">
            <a:avLst/>
          </a:prstGeom>
        </p:spPr>
        <p:txBody>
          <a:bodyPr wrap="none">
            <a:spAutoFit/>
          </a:bodyPr>
          <a:lstStyle/>
          <a:p>
            <a:r>
              <a:rPr lang="en-GB" sz="2400" dirty="0"/>
              <a:t>Output: </a:t>
            </a:r>
            <a:endParaRPr lang="en-US" dirty="0"/>
          </a:p>
        </p:txBody>
      </p:sp>
    </p:spTree>
    <p:extLst>
      <p:ext uri="{BB962C8B-B14F-4D97-AF65-F5344CB8AC3E}">
        <p14:creationId xmlns:p14="http://schemas.microsoft.com/office/powerpoint/2010/main" val="11141773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5846" y="1848050"/>
            <a:ext cx="10518969" cy="2050182"/>
          </a:xfrm>
        </p:spPr>
        <p:txBody>
          <a:bodyPr>
            <a:normAutofit fontScale="90000"/>
          </a:bodyPr>
          <a:lstStyle/>
          <a:p>
            <a:pPr algn="ctr"/>
            <a:r>
              <a:rPr lang="en-US" sz="8000" dirty="0"/>
              <a:t>Generalization and Specialization</a:t>
            </a:r>
            <a:br>
              <a:rPr lang="en-US" sz="8000" dirty="0"/>
            </a:br>
            <a:r>
              <a:rPr lang="en-GB" dirty="0">
                <a:solidFill>
                  <a:srgbClr val="C00000"/>
                </a:solidFill>
              </a:rPr>
              <a:t>week-16</a:t>
            </a:r>
            <a:endParaRPr lang="en-GB" sz="8000" dirty="0">
              <a:solidFill>
                <a:srgbClr val="C00000"/>
              </a:solidFill>
              <a:latin typeface="+mn-lt"/>
              <a:cs typeface="Times New Roman" panose="02020603050405020304" pitchFamily="18" charset="0"/>
            </a:endParaRPr>
          </a:p>
        </p:txBody>
      </p:sp>
    </p:spTree>
    <p:extLst>
      <p:ext uri="{BB962C8B-B14F-4D97-AF65-F5344CB8AC3E}">
        <p14:creationId xmlns:p14="http://schemas.microsoft.com/office/powerpoint/2010/main" val="26843470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7835" y="0"/>
            <a:ext cx="9533804" cy="1174739"/>
          </a:xfrm>
        </p:spPr>
        <p:txBody>
          <a:bodyPr>
            <a:normAutofit/>
          </a:bodyPr>
          <a:lstStyle/>
          <a:p>
            <a:pPr lvl="0" algn="ctr"/>
            <a:r>
              <a:rPr lang="en-US" sz="4800" dirty="0">
                <a:latin typeface="+mn-lt"/>
              </a:rPr>
              <a:t>Generalization and Specialization</a:t>
            </a: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231</a:t>
            </a:fld>
            <a:endParaRPr lang="en-US" dirty="0"/>
          </a:p>
        </p:txBody>
      </p:sp>
      <p:sp>
        <p:nvSpPr>
          <p:cNvPr id="3" name="Rectangle 2"/>
          <p:cNvSpPr/>
          <p:nvPr/>
        </p:nvSpPr>
        <p:spPr>
          <a:xfrm>
            <a:off x="193675" y="1612817"/>
            <a:ext cx="11040381" cy="830997"/>
          </a:xfrm>
          <a:prstGeom prst="rect">
            <a:avLst/>
          </a:prstGeom>
        </p:spPr>
        <p:txBody>
          <a:bodyPr wrap="square">
            <a:spAutoFit/>
          </a:bodyPr>
          <a:lstStyle/>
          <a:p>
            <a:pPr marL="342900" indent="-342900" algn="just">
              <a:buFont typeface="Wingdings" panose="05000000000000000000" pitchFamily="2" charset="2"/>
              <a:buChar char="Ø"/>
            </a:pPr>
            <a:r>
              <a:rPr lang="en-GB" sz="2400" dirty="0"/>
              <a:t>In object-oriented design, </a:t>
            </a:r>
            <a:r>
              <a:rPr lang="en-GB" sz="2400" dirty="0">
                <a:solidFill>
                  <a:srgbClr val="0070C0"/>
                </a:solidFill>
              </a:rPr>
              <a:t>Generalization</a:t>
            </a:r>
            <a:r>
              <a:rPr lang="en-GB" sz="2400" dirty="0"/>
              <a:t> and </a:t>
            </a:r>
            <a:r>
              <a:rPr lang="en-GB" sz="2400" dirty="0">
                <a:solidFill>
                  <a:srgbClr val="0070C0"/>
                </a:solidFill>
              </a:rPr>
              <a:t>Specialization</a:t>
            </a:r>
            <a:r>
              <a:rPr lang="en-GB" sz="2400" dirty="0"/>
              <a:t> describe how classes relate hierarchically, specifically in terms of inheritance.</a:t>
            </a:r>
          </a:p>
        </p:txBody>
      </p:sp>
      <p:pic>
        <p:nvPicPr>
          <p:cNvPr id="6" name="Picture 5"/>
          <p:cNvPicPr>
            <a:picLocks noChangeAspect="1"/>
          </p:cNvPicPr>
          <p:nvPr/>
        </p:nvPicPr>
        <p:blipFill>
          <a:blip r:embed="rId2"/>
          <a:stretch>
            <a:fillRect/>
          </a:stretch>
        </p:blipFill>
        <p:spPr>
          <a:xfrm>
            <a:off x="1854777" y="3125037"/>
            <a:ext cx="7884325" cy="2853576"/>
          </a:xfrm>
          <a:prstGeom prst="rect">
            <a:avLst/>
          </a:prstGeom>
        </p:spPr>
      </p:pic>
    </p:spTree>
    <p:extLst>
      <p:ext uri="{BB962C8B-B14F-4D97-AF65-F5344CB8AC3E}">
        <p14:creationId xmlns:p14="http://schemas.microsoft.com/office/powerpoint/2010/main" val="29101470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7835" y="582804"/>
            <a:ext cx="9533804" cy="1174739"/>
          </a:xfrm>
        </p:spPr>
        <p:txBody>
          <a:bodyPr>
            <a:normAutofit/>
          </a:bodyPr>
          <a:lstStyle/>
          <a:p>
            <a:pPr lvl="0" algn="ctr"/>
            <a:r>
              <a:rPr lang="en-US" sz="4800" dirty="0">
                <a:latin typeface="+mn-lt"/>
              </a:rPr>
              <a:t>Generalization and Specialization</a:t>
            </a: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232</a:t>
            </a:fld>
            <a:endParaRPr lang="en-US" dirty="0"/>
          </a:p>
        </p:txBody>
      </p:sp>
      <p:sp>
        <p:nvSpPr>
          <p:cNvPr id="3" name="Rectangle 2"/>
          <p:cNvSpPr/>
          <p:nvPr/>
        </p:nvSpPr>
        <p:spPr>
          <a:xfrm>
            <a:off x="1057835" y="2274838"/>
            <a:ext cx="10141072" cy="2308324"/>
          </a:xfrm>
          <a:prstGeom prst="rect">
            <a:avLst/>
          </a:prstGeom>
        </p:spPr>
        <p:txBody>
          <a:bodyPr wrap="square">
            <a:spAutoFit/>
          </a:bodyPr>
          <a:lstStyle/>
          <a:p>
            <a:pPr algn="just"/>
            <a:r>
              <a:rPr lang="en-GB" sz="2400" b="1" dirty="0">
                <a:solidFill>
                  <a:srgbClr val="0070C0"/>
                </a:solidFill>
              </a:rPr>
              <a:t>Generalization</a:t>
            </a:r>
            <a:r>
              <a:rPr lang="en-GB" sz="2400" dirty="0"/>
              <a:t>: </a:t>
            </a:r>
          </a:p>
          <a:p>
            <a:pPr marL="342900" indent="-342900" algn="just">
              <a:buFont typeface="Wingdings" panose="05000000000000000000" pitchFamily="2" charset="2"/>
              <a:buChar char="Ø"/>
            </a:pPr>
            <a:r>
              <a:rPr lang="en-GB" sz="2400" dirty="0"/>
              <a:t>It is the process of extracting shared characteristics (attributes or methods) from two or more classes and creating a common parent class.</a:t>
            </a:r>
          </a:p>
          <a:p>
            <a:pPr marL="342900" indent="-342900" algn="just">
              <a:buFont typeface="Wingdings" panose="05000000000000000000" pitchFamily="2" charset="2"/>
              <a:buChar char="Ø"/>
            </a:pPr>
            <a:r>
              <a:rPr lang="en-GB" sz="2400" dirty="0"/>
              <a:t>Purpose: To reduce redundancy and create reusable code.</a:t>
            </a:r>
          </a:p>
          <a:p>
            <a:pPr marL="342900" indent="-342900" algn="just">
              <a:buFont typeface="Wingdings" panose="05000000000000000000" pitchFamily="2" charset="2"/>
              <a:buChar char="Ø"/>
            </a:pPr>
            <a:r>
              <a:rPr lang="en-GB" sz="2400" dirty="0"/>
              <a:t>Example: Car and Truck are generalized into a parent class Vehicle.</a:t>
            </a:r>
            <a:endParaRPr lang="en-US" sz="2400" dirty="0"/>
          </a:p>
        </p:txBody>
      </p:sp>
    </p:spTree>
    <p:extLst>
      <p:ext uri="{BB962C8B-B14F-4D97-AF65-F5344CB8AC3E}">
        <p14:creationId xmlns:p14="http://schemas.microsoft.com/office/powerpoint/2010/main" val="41661604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7835" y="0"/>
            <a:ext cx="9533804" cy="1174739"/>
          </a:xfrm>
        </p:spPr>
        <p:txBody>
          <a:bodyPr>
            <a:normAutofit/>
          </a:bodyPr>
          <a:lstStyle/>
          <a:p>
            <a:pPr lvl="0" algn="ctr"/>
            <a:r>
              <a:rPr lang="en-US" sz="4800" dirty="0">
                <a:latin typeface="+mn-lt"/>
              </a:rPr>
              <a:t>Generalization and Specialization</a:t>
            </a: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233</a:t>
            </a:fld>
            <a:endParaRPr lang="en-US" dirty="0"/>
          </a:p>
        </p:txBody>
      </p:sp>
      <p:sp>
        <p:nvSpPr>
          <p:cNvPr id="3" name="Rectangle 2"/>
          <p:cNvSpPr/>
          <p:nvPr/>
        </p:nvSpPr>
        <p:spPr>
          <a:xfrm>
            <a:off x="791099" y="1723349"/>
            <a:ext cx="10141072" cy="2308324"/>
          </a:xfrm>
          <a:prstGeom prst="rect">
            <a:avLst/>
          </a:prstGeom>
        </p:spPr>
        <p:txBody>
          <a:bodyPr wrap="square">
            <a:spAutoFit/>
          </a:bodyPr>
          <a:lstStyle/>
          <a:p>
            <a:pPr algn="just"/>
            <a:r>
              <a:rPr lang="en-GB" sz="2400" b="1" dirty="0">
                <a:solidFill>
                  <a:srgbClr val="0070C0"/>
                </a:solidFill>
              </a:rPr>
              <a:t>Specialization</a:t>
            </a:r>
          </a:p>
          <a:p>
            <a:pPr marL="342900" indent="-342900" algn="just">
              <a:buFont typeface="Wingdings" panose="05000000000000000000" pitchFamily="2" charset="2"/>
              <a:buChar char="Ø"/>
            </a:pPr>
            <a:r>
              <a:rPr lang="en-GB" sz="2400" dirty="0"/>
              <a:t>It is the process of creating more specific classes from a general parent class by adding unique characteristics or </a:t>
            </a:r>
            <a:r>
              <a:rPr lang="en-GB" sz="2400" dirty="0" err="1"/>
              <a:t>behaviors</a:t>
            </a:r>
            <a:r>
              <a:rPr lang="en-GB" sz="2400" dirty="0"/>
              <a:t>.</a:t>
            </a:r>
          </a:p>
          <a:p>
            <a:pPr marL="342900" indent="-342900" algn="just">
              <a:buFont typeface="Wingdings" panose="05000000000000000000" pitchFamily="2" charset="2"/>
              <a:buChar char="Ø"/>
            </a:pPr>
            <a:r>
              <a:rPr lang="en-GB" sz="2400" dirty="0"/>
              <a:t>To extend functionality and tailor </a:t>
            </a:r>
            <a:r>
              <a:rPr lang="en-GB" sz="2400" dirty="0" err="1"/>
              <a:t>behavior</a:t>
            </a:r>
            <a:r>
              <a:rPr lang="en-GB" sz="2400" dirty="0"/>
              <a:t> to specific requirements.</a:t>
            </a:r>
          </a:p>
          <a:p>
            <a:pPr marL="342900" indent="-342900" algn="just">
              <a:buFont typeface="Wingdings" panose="05000000000000000000" pitchFamily="2" charset="2"/>
              <a:buChar char="Ø"/>
            </a:pPr>
            <a:r>
              <a:rPr lang="en-GB" sz="2400" dirty="0"/>
              <a:t>From the generalized class Vehicle, we create specialized classes Car and Truck.</a:t>
            </a:r>
            <a:endParaRPr lang="en-US" sz="2400" dirty="0"/>
          </a:p>
        </p:txBody>
      </p:sp>
    </p:spTree>
    <p:extLst>
      <p:ext uri="{BB962C8B-B14F-4D97-AF65-F5344CB8AC3E}">
        <p14:creationId xmlns:p14="http://schemas.microsoft.com/office/powerpoint/2010/main" val="25972904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7835" y="0"/>
            <a:ext cx="9533804" cy="1174739"/>
          </a:xfrm>
        </p:spPr>
        <p:txBody>
          <a:bodyPr>
            <a:normAutofit/>
          </a:bodyPr>
          <a:lstStyle/>
          <a:p>
            <a:pPr lvl="0" algn="ctr"/>
            <a:r>
              <a:rPr lang="en-US" sz="4800" dirty="0">
                <a:latin typeface="+mn-lt"/>
              </a:rPr>
              <a:t>Generalization and Specialization</a:t>
            </a: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234</a:t>
            </a:fld>
            <a:endParaRPr lang="en-US" dirty="0"/>
          </a:p>
        </p:txBody>
      </p:sp>
      <p:graphicFrame>
        <p:nvGraphicFramePr>
          <p:cNvPr id="6" name="Table 5"/>
          <p:cNvGraphicFramePr>
            <a:graphicFrameLocks noGrp="1"/>
          </p:cNvGraphicFramePr>
          <p:nvPr/>
        </p:nvGraphicFramePr>
        <p:xfrm>
          <a:off x="1069975" y="2110154"/>
          <a:ext cx="9943017" cy="2890471"/>
        </p:xfrm>
        <a:graphic>
          <a:graphicData uri="http://schemas.openxmlformats.org/drawingml/2006/table">
            <a:tbl>
              <a:tblPr>
                <a:tableStyleId>{616DA210-FB5B-4158-B5E0-FEB733F419BA}</a:tableStyleId>
              </a:tblPr>
              <a:tblGrid>
                <a:gridCol w="3314339">
                  <a:extLst>
                    <a:ext uri="{9D8B030D-6E8A-4147-A177-3AD203B41FA5}">
                      <a16:colId xmlns:a16="http://schemas.microsoft.com/office/drawing/2014/main" val="20000"/>
                    </a:ext>
                  </a:extLst>
                </a:gridCol>
                <a:gridCol w="3314339">
                  <a:extLst>
                    <a:ext uri="{9D8B030D-6E8A-4147-A177-3AD203B41FA5}">
                      <a16:colId xmlns:a16="http://schemas.microsoft.com/office/drawing/2014/main" val="20001"/>
                    </a:ext>
                  </a:extLst>
                </a:gridCol>
                <a:gridCol w="3314339">
                  <a:extLst>
                    <a:ext uri="{9D8B030D-6E8A-4147-A177-3AD203B41FA5}">
                      <a16:colId xmlns:a16="http://schemas.microsoft.com/office/drawing/2014/main" val="20002"/>
                    </a:ext>
                  </a:extLst>
                </a:gridCol>
              </a:tblGrid>
              <a:tr h="462475">
                <a:tc>
                  <a:txBody>
                    <a:bodyPr/>
                    <a:lstStyle/>
                    <a:p>
                      <a:r>
                        <a:rPr lang="en-US" sz="1800" b="1" dirty="0"/>
                        <a:t>Aspect</a:t>
                      </a:r>
                    </a:p>
                  </a:txBody>
                  <a:tcPr anchor="ctr"/>
                </a:tc>
                <a:tc>
                  <a:txBody>
                    <a:bodyPr/>
                    <a:lstStyle/>
                    <a:p>
                      <a:r>
                        <a:rPr lang="en-US" sz="1800" b="1"/>
                        <a:t>Generalization</a:t>
                      </a:r>
                    </a:p>
                  </a:txBody>
                  <a:tcPr anchor="ctr"/>
                </a:tc>
                <a:tc>
                  <a:txBody>
                    <a:bodyPr/>
                    <a:lstStyle/>
                    <a:p>
                      <a:r>
                        <a:rPr lang="en-US" sz="1800" b="1" dirty="0"/>
                        <a:t>Specialization</a:t>
                      </a:r>
                    </a:p>
                  </a:txBody>
                  <a:tcPr anchor="ctr"/>
                </a:tc>
                <a:extLst>
                  <a:ext uri="{0D108BD9-81ED-4DB2-BD59-A6C34878D82A}">
                    <a16:rowId xmlns:a16="http://schemas.microsoft.com/office/drawing/2014/main" val="10000"/>
                  </a:ext>
                </a:extLst>
              </a:tr>
              <a:tr h="809332">
                <a:tc>
                  <a:txBody>
                    <a:bodyPr/>
                    <a:lstStyle/>
                    <a:p>
                      <a:r>
                        <a:rPr lang="en-US" sz="1800" b="1"/>
                        <a:t>Definition</a:t>
                      </a:r>
                    </a:p>
                  </a:txBody>
                  <a:tcPr anchor="ctr"/>
                </a:tc>
                <a:tc>
                  <a:txBody>
                    <a:bodyPr/>
                    <a:lstStyle/>
                    <a:p>
                      <a:r>
                        <a:rPr lang="en-GB" sz="1800"/>
                        <a:t>Combining common features into a base class.</a:t>
                      </a:r>
                    </a:p>
                  </a:txBody>
                  <a:tcPr anchor="ctr"/>
                </a:tc>
                <a:tc>
                  <a:txBody>
                    <a:bodyPr/>
                    <a:lstStyle/>
                    <a:p>
                      <a:r>
                        <a:rPr lang="en-GB" sz="1800" dirty="0"/>
                        <a:t>Adding unique features to derived classes.</a:t>
                      </a:r>
                    </a:p>
                  </a:txBody>
                  <a:tcPr anchor="ctr"/>
                </a:tc>
                <a:extLst>
                  <a:ext uri="{0D108BD9-81ED-4DB2-BD59-A6C34878D82A}">
                    <a16:rowId xmlns:a16="http://schemas.microsoft.com/office/drawing/2014/main" val="10001"/>
                  </a:ext>
                </a:extLst>
              </a:tr>
              <a:tr h="809332">
                <a:tc>
                  <a:txBody>
                    <a:bodyPr/>
                    <a:lstStyle/>
                    <a:p>
                      <a:r>
                        <a:rPr lang="en-US" sz="1800" b="1"/>
                        <a:t>Direction</a:t>
                      </a:r>
                    </a:p>
                  </a:txBody>
                  <a:tcPr anchor="ctr"/>
                </a:tc>
                <a:tc>
                  <a:txBody>
                    <a:bodyPr/>
                    <a:lstStyle/>
                    <a:p>
                      <a:r>
                        <a:rPr lang="en-GB" sz="1800"/>
                        <a:t>Bottom-up (from specific to general).</a:t>
                      </a:r>
                    </a:p>
                  </a:txBody>
                  <a:tcPr anchor="ctr"/>
                </a:tc>
                <a:tc>
                  <a:txBody>
                    <a:bodyPr/>
                    <a:lstStyle/>
                    <a:p>
                      <a:r>
                        <a:rPr lang="en-GB" sz="1800"/>
                        <a:t>Top-down (from general to specific).</a:t>
                      </a:r>
                    </a:p>
                  </a:txBody>
                  <a:tcPr anchor="ctr"/>
                </a:tc>
                <a:extLst>
                  <a:ext uri="{0D108BD9-81ED-4DB2-BD59-A6C34878D82A}">
                    <a16:rowId xmlns:a16="http://schemas.microsoft.com/office/drawing/2014/main" val="10002"/>
                  </a:ext>
                </a:extLst>
              </a:tr>
              <a:tr h="809332">
                <a:tc>
                  <a:txBody>
                    <a:bodyPr/>
                    <a:lstStyle/>
                    <a:p>
                      <a:r>
                        <a:rPr lang="en-US" sz="1800" b="1" dirty="0"/>
                        <a:t>Example Classes</a:t>
                      </a:r>
                    </a:p>
                  </a:txBody>
                  <a:tcPr anchor="ctr"/>
                </a:tc>
                <a:tc>
                  <a:txBody>
                    <a:bodyPr/>
                    <a:lstStyle/>
                    <a:p>
                      <a:r>
                        <a:rPr lang="en-GB" sz="1800"/>
                        <a:t>Creating a Vehicle class from Car and Truck.</a:t>
                      </a:r>
                    </a:p>
                  </a:txBody>
                  <a:tcPr anchor="ctr"/>
                </a:tc>
                <a:tc>
                  <a:txBody>
                    <a:bodyPr/>
                    <a:lstStyle/>
                    <a:p>
                      <a:r>
                        <a:rPr lang="en-GB" sz="1800" dirty="0"/>
                        <a:t>Adding unique features to Car and Truck.</a:t>
                      </a:r>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5981745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1596" y="1848049"/>
            <a:ext cx="11012993" cy="2191387"/>
          </a:xfrm>
        </p:spPr>
        <p:txBody>
          <a:bodyPr>
            <a:normAutofit fontScale="90000"/>
          </a:bodyPr>
          <a:lstStyle/>
          <a:p>
            <a:pPr algn="ctr"/>
            <a:r>
              <a:rPr lang="en-GB" sz="6600" dirty="0">
                <a:solidFill>
                  <a:schemeClr val="tx1"/>
                </a:solidFill>
              </a:rPr>
              <a:t>	Association, Composition, and Aggregation </a:t>
            </a:r>
            <a:br>
              <a:rPr lang="en-GB" sz="6600" dirty="0">
                <a:solidFill>
                  <a:schemeClr val="tx1"/>
                </a:solidFill>
              </a:rPr>
            </a:br>
            <a:r>
              <a:rPr lang="en-GB" sz="6000" dirty="0">
                <a:solidFill>
                  <a:srgbClr val="C00000"/>
                </a:solidFill>
              </a:rPr>
              <a:t>week-17</a:t>
            </a:r>
            <a:r>
              <a:rPr lang="en-US" sz="6600" dirty="0">
                <a:solidFill>
                  <a:schemeClr val="tx1"/>
                </a:solidFill>
              </a:rPr>
              <a:t> </a:t>
            </a:r>
            <a:endParaRPr lang="en-GB" sz="6600" dirty="0">
              <a:solidFill>
                <a:schemeClr val="tx1"/>
              </a:solidFill>
              <a:latin typeface="+mn-lt"/>
              <a:cs typeface="Times New Roman" panose="02020603050405020304" pitchFamily="18" charset="0"/>
            </a:endParaRPr>
          </a:p>
        </p:txBody>
      </p:sp>
    </p:spTree>
    <p:extLst>
      <p:ext uri="{BB962C8B-B14F-4D97-AF65-F5344CB8AC3E}">
        <p14:creationId xmlns:p14="http://schemas.microsoft.com/office/powerpoint/2010/main" val="25335968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7153" y="-54761"/>
            <a:ext cx="9533804" cy="1172212"/>
          </a:xfrm>
        </p:spPr>
        <p:txBody>
          <a:bodyPr>
            <a:normAutofit/>
          </a:bodyPr>
          <a:lstStyle/>
          <a:p>
            <a:pPr algn="ctr"/>
            <a:r>
              <a:rPr lang="en-US" sz="4800" dirty="0"/>
              <a:t>Association</a:t>
            </a:r>
            <a:endParaRPr lang="en-US" sz="4800" dirty="0">
              <a:latin typeface="+mn-lt"/>
            </a:endParaRP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236</a:t>
            </a:fld>
            <a:endParaRPr lang="en-US" dirty="0"/>
          </a:p>
        </p:txBody>
      </p:sp>
      <p:sp>
        <p:nvSpPr>
          <p:cNvPr id="3" name="Rectangle 2"/>
          <p:cNvSpPr/>
          <p:nvPr/>
        </p:nvSpPr>
        <p:spPr>
          <a:xfrm>
            <a:off x="450567" y="1374594"/>
            <a:ext cx="6578320" cy="4524315"/>
          </a:xfrm>
          <a:prstGeom prst="rect">
            <a:avLst/>
          </a:prstGeom>
        </p:spPr>
        <p:txBody>
          <a:bodyPr wrap="square">
            <a:spAutoFit/>
          </a:bodyPr>
          <a:lstStyle/>
          <a:p>
            <a:pPr marL="342900" indent="-342900" algn="just">
              <a:buFont typeface="Wingdings" panose="05000000000000000000" pitchFamily="2" charset="2"/>
              <a:buChar char="Ø"/>
            </a:pPr>
            <a:r>
              <a:rPr lang="en-GB" sz="2400" dirty="0"/>
              <a:t>In C++, an association is a relationship between two classes where one class “</a:t>
            </a:r>
            <a:r>
              <a:rPr lang="en-GB" sz="2400" b="1" dirty="0">
                <a:solidFill>
                  <a:srgbClr val="0070C0"/>
                </a:solidFill>
              </a:rPr>
              <a:t>has a</a:t>
            </a:r>
            <a:r>
              <a:rPr lang="en-GB" sz="2400" dirty="0"/>
              <a:t>” relationship with the other class. </a:t>
            </a:r>
          </a:p>
          <a:p>
            <a:pPr marL="342900" indent="-342900" algn="just">
              <a:buFont typeface="Wingdings" panose="05000000000000000000" pitchFamily="2" charset="2"/>
              <a:buChar char="Ø"/>
            </a:pPr>
            <a:r>
              <a:rPr lang="en-GB" sz="2400" dirty="0"/>
              <a:t>In other words, an instance of one class </a:t>
            </a:r>
            <a:r>
              <a:rPr lang="en-GB" sz="2400" dirty="0">
                <a:solidFill>
                  <a:srgbClr val="C00000"/>
                </a:solidFill>
              </a:rPr>
              <a:t>has an instance </a:t>
            </a:r>
            <a:r>
              <a:rPr lang="en-GB" sz="2400" dirty="0"/>
              <a:t>of the other </a:t>
            </a:r>
            <a:r>
              <a:rPr lang="en-GB" sz="2400" dirty="0">
                <a:solidFill>
                  <a:srgbClr val="0070C0"/>
                </a:solidFill>
              </a:rPr>
              <a:t>class</a:t>
            </a:r>
            <a:r>
              <a:rPr lang="en-GB" sz="2400" dirty="0"/>
              <a:t> as a member. </a:t>
            </a:r>
          </a:p>
          <a:p>
            <a:pPr marL="342900" indent="-342900" algn="just">
              <a:buFont typeface="Wingdings" panose="05000000000000000000" pitchFamily="2" charset="2"/>
              <a:buChar char="Ø"/>
            </a:pPr>
            <a:r>
              <a:rPr lang="en-GB" sz="2400" dirty="0"/>
              <a:t>This is a way of </a:t>
            </a:r>
            <a:r>
              <a:rPr lang="en-GB" sz="2400" dirty="0" err="1"/>
              <a:t>modeling</a:t>
            </a:r>
            <a:r>
              <a:rPr lang="en-GB" sz="2400" dirty="0"/>
              <a:t> real-world relationships between </a:t>
            </a:r>
            <a:r>
              <a:rPr lang="en-GB" sz="2400" dirty="0">
                <a:solidFill>
                  <a:srgbClr val="0070C0"/>
                </a:solidFill>
              </a:rPr>
              <a:t>objects</a:t>
            </a:r>
            <a:r>
              <a:rPr lang="en-GB" sz="2400" dirty="0"/>
              <a:t> in an object-oriented programming language. </a:t>
            </a:r>
          </a:p>
          <a:p>
            <a:pPr marL="342900" indent="-342900" algn="just">
              <a:buFont typeface="Wingdings" panose="05000000000000000000" pitchFamily="2" charset="2"/>
              <a:buChar char="Ø"/>
            </a:pPr>
            <a:r>
              <a:rPr lang="en-GB" sz="2400" dirty="0"/>
              <a:t>These </a:t>
            </a:r>
            <a:r>
              <a:rPr lang="en-GB" sz="2400" dirty="0">
                <a:solidFill>
                  <a:srgbClr val="0070C0"/>
                </a:solidFill>
              </a:rPr>
              <a:t>relationships</a:t>
            </a:r>
            <a:r>
              <a:rPr lang="en-GB" sz="2400" dirty="0"/>
              <a:t> can vary based on their </a:t>
            </a:r>
            <a:r>
              <a:rPr lang="en-GB" sz="2400" dirty="0">
                <a:solidFill>
                  <a:srgbClr val="0070C0"/>
                </a:solidFill>
              </a:rPr>
              <a:t>nature</a:t>
            </a:r>
            <a:r>
              <a:rPr lang="en-GB" sz="2400" dirty="0"/>
              <a:t> and purpose. </a:t>
            </a:r>
          </a:p>
          <a:p>
            <a:pPr marL="342900" indent="-342900" algn="just">
              <a:buFont typeface="Wingdings" panose="05000000000000000000" pitchFamily="2" charset="2"/>
              <a:buChar char="Ø"/>
            </a:pPr>
            <a:r>
              <a:rPr lang="en-GB" sz="2400" dirty="0"/>
              <a:t>The </a:t>
            </a:r>
            <a:r>
              <a:rPr lang="en-GB" sz="2400" dirty="0">
                <a:solidFill>
                  <a:srgbClr val="0070C0"/>
                </a:solidFill>
              </a:rPr>
              <a:t>two</a:t>
            </a:r>
            <a:r>
              <a:rPr lang="en-GB" sz="2400" dirty="0"/>
              <a:t> main types of associations are </a:t>
            </a:r>
            <a:r>
              <a:rPr lang="en-GB" sz="2400" dirty="0">
                <a:solidFill>
                  <a:srgbClr val="0070C0"/>
                </a:solidFill>
              </a:rPr>
              <a:t>Aggregation</a:t>
            </a:r>
            <a:r>
              <a:rPr lang="en-GB" sz="2400" dirty="0"/>
              <a:t>, and </a:t>
            </a:r>
            <a:r>
              <a:rPr lang="en-GB" sz="2400" dirty="0">
                <a:solidFill>
                  <a:srgbClr val="0070C0"/>
                </a:solidFill>
              </a:rPr>
              <a:t>Composition</a:t>
            </a:r>
            <a:r>
              <a:rPr lang="en-GB" sz="2400" dirty="0"/>
              <a:t>. </a:t>
            </a:r>
            <a:endParaRPr lang="en-US" sz="2400" dirty="0"/>
          </a:p>
        </p:txBody>
      </p:sp>
      <p:pic>
        <p:nvPicPr>
          <p:cNvPr id="7" name="Picture 6"/>
          <p:cNvPicPr>
            <a:picLocks noChangeAspect="1"/>
          </p:cNvPicPr>
          <p:nvPr/>
        </p:nvPicPr>
        <p:blipFill>
          <a:blip r:embed="rId3"/>
          <a:stretch>
            <a:fillRect/>
          </a:stretch>
        </p:blipFill>
        <p:spPr>
          <a:xfrm>
            <a:off x="7222500" y="1545946"/>
            <a:ext cx="3988345" cy="4181613"/>
          </a:xfrm>
          <a:prstGeom prst="rect">
            <a:avLst/>
          </a:prstGeom>
        </p:spPr>
      </p:pic>
    </p:spTree>
    <p:extLst>
      <p:ext uri="{BB962C8B-B14F-4D97-AF65-F5344CB8AC3E}">
        <p14:creationId xmlns:p14="http://schemas.microsoft.com/office/powerpoint/2010/main" val="1519550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8755" y="-35342"/>
            <a:ext cx="9533804" cy="1172212"/>
          </a:xfrm>
        </p:spPr>
        <p:txBody>
          <a:bodyPr>
            <a:normAutofit/>
          </a:bodyPr>
          <a:lstStyle/>
          <a:p>
            <a:pPr algn="ctr"/>
            <a:r>
              <a:rPr lang="en-US" sz="4800" dirty="0"/>
              <a:t>Association</a:t>
            </a:r>
            <a:endParaRPr lang="en-US" sz="4800" dirty="0">
              <a:latin typeface="+mn-lt"/>
            </a:endParaRP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237</a:t>
            </a:fld>
            <a:endParaRPr lang="en-US" dirty="0"/>
          </a:p>
        </p:txBody>
      </p:sp>
      <p:sp>
        <p:nvSpPr>
          <p:cNvPr id="3" name="Rectangle 2"/>
          <p:cNvSpPr/>
          <p:nvPr/>
        </p:nvSpPr>
        <p:spPr>
          <a:xfrm>
            <a:off x="884811" y="1136870"/>
            <a:ext cx="10405623" cy="4524315"/>
          </a:xfrm>
          <a:prstGeom prst="rect">
            <a:avLst/>
          </a:prstGeom>
        </p:spPr>
        <p:txBody>
          <a:bodyPr wrap="square">
            <a:spAutoFit/>
          </a:bodyPr>
          <a:lstStyle/>
          <a:p>
            <a:pPr marL="342900" indent="-342900" algn="just">
              <a:buFont typeface="Wingdings" panose="05000000000000000000" pitchFamily="2" charset="2"/>
              <a:buChar char="Ø"/>
            </a:pPr>
            <a:r>
              <a:rPr lang="en-GB" sz="2400" dirty="0"/>
              <a:t>For example, consider a class “</a:t>
            </a:r>
            <a:r>
              <a:rPr lang="en-GB" sz="2400" dirty="0">
                <a:solidFill>
                  <a:srgbClr val="0070C0"/>
                </a:solidFill>
              </a:rPr>
              <a:t>Person</a:t>
            </a:r>
            <a:r>
              <a:rPr lang="en-GB" sz="2400" dirty="0"/>
              <a:t>” and a class “</a:t>
            </a:r>
            <a:r>
              <a:rPr lang="en-GB" sz="2400" dirty="0">
                <a:solidFill>
                  <a:srgbClr val="0070C0"/>
                </a:solidFill>
              </a:rPr>
              <a:t>Address</a:t>
            </a:r>
            <a:r>
              <a:rPr lang="en-GB" sz="2400" dirty="0"/>
              <a:t>”. </a:t>
            </a:r>
          </a:p>
          <a:p>
            <a:pPr marL="342900" indent="-342900" algn="just">
              <a:buFont typeface="Wingdings" panose="05000000000000000000" pitchFamily="2" charset="2"/>
              <a:buChar char="Ø"/>
            </a:pPr>
            <a:r>
              <a:rPr lang="en-GB" sz="2400" dirty="0"/>
              <a:t>If a person “</a:t>
            </a:r>
            <a:r>
              <a:rPr lang="en-GB" sz="2400" dirty="0">
                <a:solidFill>
                  <a:srgbClr val="C00000"/>
                </a:solidFill>
              </a:rPr>
              <a:t>has an</a:t>
            </a:r>
            <a:r>
              <a:rPr lang="en-GB" sz="2400" dirty="0"/>
              <a:t>” address, we can say that there is an association between the two classes. </a:t>
            </a:r>
          </a:p>
          <a:p>
            <a:pPr marL="342900" indent="-342900" algn="just">
              <a:buFont typeface="Wingdings" panose="05000000000000000000" pitchFamily="2" charset="2"/>
              <a:buChar char="Ø"/>
            </a:pPr>
            <a:r>
              <a:rPr lang="en-GB" sz="2400" dirty="0"/>
              <a:t>In this example, an instance of the “</a:t>
            </a:r>
            <a:r>
              <a:rPr lang="en-GB" sz="2400" dirty="0">
                <a:solidFill>
                  <a:srgbClr val="0070C0"/>
                </a:solidFill>
              </a:rPr>
              <a:t>Person</a:t>
            </a:r>
            <a:r>
              <a:rPr lang="en-GB" sz="2400" dirty="0"/>
              <a:t>” </a:t>
            </a:r>
            <a:r>
              <a:rPr lang="en-GB" sz="2400" dirty="0">
                <a:solidFill>
                  <a:srgbClr val="C00000"/>
                </a:solidFill>
              </a:rPr>
              <a:t>class has </a:t>
            </a:r>
            <a:r>
              <a:rPr lang="en-GB" sz="2400" dirty="0"/>
              <a:t>an instance of the “</a:t>
            </a:r>
            <a:r>
              <a:rPr lang="en-GB" sz="2400" dirty="0">
                <a:solidFill>
                  <a:srgbClr val="0070C0"/>
                </a:solidFill>
              </a:rPr>
              <a:t>Address</a:t>
            </a:r>
            <a:r>
              <a:rPr lang="en-GB" sz="2400" dirty="0"/>
              <a:t>” class as a member, representing the </a:t>
            </a:r>
            <a:r>
              <a:rPr lang="en-GB" sz="2400" dirty="0">
                <a:solidFill>
                  <a:srgbClr val="0070C0"/>
                </a:solidFill>
              </a:rPr>
              <a:t>association</a:t>
            </a:r>
            <a:r>
              <a:rPr lang="en-GB" sz="2400" dirty="0"/>
              <a:t> between the two classes. </a:t>
            </a:r>
          </a:p>
          <a:p>
            <a:pPr marL="342900" indent="-342900" algn="just">
              <a:buFont typeface="Wingdings" panose="05000000000000000000" pitchFamily="2" charset="2"/>
              <a:buChar char="Ø"/>
            </a:pPr>
            <a:r>
              <a:rPr lang="en-GB" sz="2400" dirty="0"/>
              <a:t>Associations in C++ define the relationships between objects of different classes.</a:t>
            </a:r>
          </a:p>
          <a:p>
            <a:pPr marL="1005748" lvl="1" indent="-457200" algn="just">
              <a:buFont typeface="Arial" panose="020B0604020202020204" pitchFamily="34" charset="0"/>
              <a:buChar char="•"/>
            </a:pPr>
            <a:r>
              <a:rPr lang="en-GB" sz="2400" dirty="0">
                <a:solidFill>
                  <a:srgbClr val="0070C0"/>
                </a:solidFill>
              </a:rPr>
              <a:t>One-to-One</a:t>
            </a:r>
          </a:p>
          <a:p>
            <a:pPr marL="1005748" lvl="1" indent="-457200" algn="just">
              <a:buFont typeface="Arial" panose="020B0604020202020204" pitchFamily="34" charset="0"/>
              <a:buChar char="•"/>
            </a:pPr>
            <a:r>
              <a:rPr lang="en-GB" sz="2400" dirty="0">
                <a:solidFill>
                  <a:srgbClr val="0070C0"/>
                </a:solidFill>
              </a:rPr>
              <a:t>One-to-Many</a:t>
            </a:r>
          </a:p>
          <a:p>
            <a:pPr marL="1005748" lvl="1" indent="-457200" algn="just">
              <a:buFont typeface="Arial" panose="020B0604020202020204" pitchFamily="34" charset="0"/>
              <a:buChar char="•"/>
            </a:pPr>
            <a:r>
              <a:rPr lang="en-GB" sz="2400" dirty="0">
                <a:solidFill>
                  <a:srgbClr val="0070C0"/>
                </a:solidFill>
              </a:rPr>
              <a:t>Many-to-Many</a:t>
            </a:r>
          </a:p>
          <a:p>
            <a:pPr marL="342900" indent="-342900" algn="just">
              <a:buFont typeface="Wingdings" panose="05000000000000000000" pitchFamily="2" charset="2"/>
              <a:buChar char="Ø"/>
            </a:pPr>
            <a:endParaRPr lang="en-US" sz="2400" dirty="0"/>
          </a:p>
        </p:txBody>
      </p:sp>
      <p:pic>
        <p:nvPicPr>
          <p:cNvPr id="6" name="Picture 5"/>
          <p:cNvPicPr>
            <a:picLocks noChangeAspect="1"/>
          </p:cNvPicPr>
          <p:nvPr/>
        </p:nvPicPr>
        <p:blipFill rotWithShape="1">
          <a:blip r:embed="rId3"/>
          <a:srcRect r="66486" b="28173"/>
          <a:stretch/>
        </p:blipFill>
        <p:spPr>
          <a:xfrm>
            <a:off x="6714985" y="4060512"/>
            <a:ext cx="4701505" cy="1989805"/>
          </a:xfrm>
          <a:prstGeom prst="rect">
            <a:avLst/>
          </a:prstGeom>
        </p:spPr>
      </p:pic>
    </p:spTree>
    <p:extLst>
      <p:ext uri="{BB962C8B-B14F-4D97-AF65-F5344CB8AC3E}">
        <p14:creationId xmlns:p14="http://schemas.microsoft.com/office/powerpoint/2010/main" val="9483629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8589" y="245861"/>
            <a:ext cx="9533804" cy="1172212"/>
          </a:xfrm>
        </p:spPr>
        <p:txBody>
          <a:bodyPr>
            <a:normAutofit/>
          </a:bodyPr>
          <a:lstStyle/>
          <a:p>
            <a:pPr algn="ctr"/>
            <a:r>
              <a:rPr lang="en-US" sz="4800" dirty="0"/>
              <a:t>One-to-One Association</a:t>
            </a:r>
            <a:endParaRPr lang="en-US" sz="4800" dirty="0">
              <a:latin typeface="+mn-lt"/>
            </a:endParaRP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238</a:t>
            </a:fld>
            <a:endParaRPr lang="en-US" dirty="0"/>
          </a:p>
        </p:txBody>
      </p:sp>
      <p:sp>
        <p:nvSpPr>
          <p:cNvPr id="3" name="Rectangle 2"/>
          <p:cNvSpPr/>
          <p:nvPr/>
        </p:nvSpPr>
        <p:spPr>
          <a:xfrm>
            <a:off x="663431" y="1546418"/>
            <a:ext cx="5515988" cy="4154984"/>
          </a:xfrm>
          <a:prstGeom prst="rect">
            <a:avLst/>
          </a:prstGeom>
        </p:spPr>
        <p:txBody>
          <a:bodyPr wrap="square">
            <a:spAutoFit/>
          </a:bodyPr>
          <a:lstStyle/>
          <a:p>
            <a:pPr marL="342900" indent="-342900" algn="just">
              <a:buFont typeface="Wingdings" panose="05000000000000000000" pitchFamily="2" charset="2"/>
              <a:buChar char="Ø"/>
            </a:pPr>
            <a:r>
              <a:rPr lang="en-GB" sz="2400" dirty="0"/>
              <a:t>In a </a:t>
            </a:r>
            <a:r>
              <a:rPr lang="en-GB" sz="2400" dirty="0">
                <a:solidFill>
                  <a:srgbClr val="0070C0"/>
                </a:solidFill>
              </a:rPr>
              <a:t>one-to-one</a:t>
            </a:r>
            <a:r>
              <a:rPr lang="en-GB" sz="2400" dirty="0"/>
              <a:t> association, one object of a class is </a:t>
            </a:r>
            <a:r>
              <a:rPr lang="en-GB" sz="2400" dirty="0">
                <a:solidFill>
                  <a:srgbClr val="0070C0"/>
                </a:solidFill>
              </a:rPr>
              <a:t>directly</a:t>
            </a:r>
            <a:r>
              <a:rPr lang="en-GB" sz="2400" dirty="0"/>
              <a:t> associated with one object of another class. </a:t>
            </a:r>
          </a:p>
          <a:p>
            <a:pPr marL="342900" indent="-342900" algn="just">
              <a:buFont typeface="Wingdings" panose="05000000000000000000" pitchFamily="2" charset="2"/>
              <a:buChar char="Ø"/>
            </a:pPr>
            <a:r>
              <a:rPr lang="en-GB" sz="2400" dirty="0"/>
              <a:t>This </a:t>
            </a:r>
            <a:r>
              <a:rPr lang="en-GB" sz="2400" dirty="0">
                <a:solidFill>
                  <a:srgbClr val="0070C0"/>
                </a:solidFill>
              </a:rPr>
              <a:t>relationship</a:t>
            </a:r>
            <a:r>
              <a:rPr lang="en-GB" sz="2400" dirty="0"/>
              <a:t> implies that each object in </a:t>
            </a:r>
            <a:r>
              <a:rPr lang="en-GB" sz="2400" dirty="0">
                <a:solidFill>
                  <a:srgbClr val="0070C0"/>
                </a:solidFill>
              </a:rPr>
              <a:t>one</a:t>
            </a:r>
            <a:r>
              <a:rPr lang="en-GB" sz="2400" dirty="0"/>
              <a:t> class can be uniquely linked to exactly one </a:t>
            </a:r>
            <a:r>
              <a:rPr lang="en-GB" sz="2400" dirty="0">
                <a:solidFill>
                  <a:srgbClr val="0070C0"/>
                </a:solidFill>
              </a:rPr>
              <a:t>object</a:t>
            </a:r>
            <a:r>
              <a:rPr lang="en-GB" sz="2400" dirty="0"/>
              <a:t> in the other class.</a:t>
            </a:r>
          </a:p>
          <a:p>
            <a:pPr marL="342900" indent="-342900" algn="just">
              <a:buFont typeface="Wingdings" panose="05000000000000000000" pitchFamily="2" charset="2"/>
              <a:buChar char="Ø"/>
            </a:pPr>
            <a:r>
              <a:rPr lang="en-GB" sz="2400" dirty="0"/>
              <a:t>This </a:t>
            </a:r>
            <a:r>
              <a:rPr lang="en-GB" sz="2400" dirty="0">
                <a:solidFill>
                  <a:srgbClr val="0070C0"/>
                </a:solidFill>
              </a:rPr>
              <a:t>demonstrates</a:t>
            </a:r>
            <a:r>
              <a:rPr lang="en-GB" sz="2400" dirty="0"/>
              <a:t> a </a:t>
            </a:r>
            <a:r>
              <a:rPr lang="en-GB" sz="2400" dirty="0">
                <a:solidFill>
                  <a:srgbClr val="0070C0"/>
                </a:solidFill>
              </a:rPr>
              <a:t>one-to-one</a:t>
            </a:r>
            <a:r>
              <a:rPr lang="en-GB" sz="2400" dirty="0"/>
              <a:t> </a:t>
            </a:r>
            <a:r>
              <a:rPr lang="en-GB" sz="2400" dirty="0">
                <a:solidFill>
                  <a:srgbClr val="0070C0"/>
                </a:solidFill>
              </a:rPr>
              <a:t>relationship</a:t>
            </a:r>
            <a:r>
              <a:rPr lang="en-GB" sz="2400" dirty="0"/>
              <a:t> where one person has one </a:t>
            </a:r>
            <a:r>
              <a:rPr lang="en-GB" sz="2400" dirty="0">
                <a:solidFill>
                  <a:srgbClr val="0070C0"/>
                </a:solidFill>
              </a:rPr>
              <a:t>unique</a:t>
            </a:r>
            <a:r>
              <a:rPr lang="en-GB" sz="2400" dirty="0"/>
              <a:t> </a:t>
            </a:r>
            <a:r>
              <a:rPr lang="en-GB" sz="2400" dirty="0">
                <a:solidFill>
                  <a:srgbClr val="0070C0"/>
                </a:solidFill>
              </a:rPr>
              <a:t>passport</a:t>
            </a:r>
            <a:r>
              <a:rPr lang="en-GB" sz="2400" dirty="0"/>
              <a:t>.</a:t>
            </a:r>
            <a:endParaRPr lang="en-US" sz="2400" dirty="0"/>
          </a:p>
        </p:txBody>
      </p:sp>
      <p:pic>
        <p:nvPicPr>
          <p:cNvPr id="7" name="Picture 6"/>
          <p:cNvPicPr>
            <a:picLocks noChangeAspect="1"/>
          </p:cNvPicPr>
          <p:nvPr/>
        </p:nvPicPr>
        <p:blipFill>
          <a:blip r:embed="rId3"/>
          <a:stretch>
            <a:fillRect/>
          </a:stretch>
        </p:blipFill>
        <p:spPr>
          <a:xfrm>
            <a:off x="6584007" y="1857675"/>
            <a:ext cx="5156140" cy="3532471"/>
          </a:xfrm>
          <a:prstGeom prst="rect">
            <a:avLst/>
          </a:prstGeom>
        </p:spPr>
      </p:pic>
    </p:spTree>
    <p:extLst>
      <p:ext uri="{BB962C8B-B14F-4D97-AF65-F5344CB8AC3E}">
        <p14:creationId xmlns:p14="http://schemas.microsoft.com/office/powerpoint/2010/main" val="27074984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8589" y="245861"/>
            <a:ext cx="9533804" cy="1172212"/>
          </a:xfrm>
        </p:spPr>
        <p:txBody>
          <a:bodyPr>
            <a:normAutofit/>
          </a:bodyPr>
          <a:lstStyle/>
          <a:p>
            <a:pPr algn="ctr"/>
            <a:r>
              <a:rPr lang="en-US" sz="4800" dirty="0"/>
              <a:t>One-to-Many Association</a:t>
            </a:r>
            <a:endParaRPr lang="en-US" sz="4800" dirty="0">
              <a:latin typeface="+mn-lt"/>
            </a:endParaRP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239</a:t>
            </a:fld>
            <a:endParaRPr lang="en-US" dirty="0"/>
          </a:p>
        </p:txBody>
      </p:sp>
      <p:sp>
        <p:nvSpPr>
          <p:cNvPr id="3" name="Rectangle 2"/>
          <p:cNvSpPr/>
          <p:nvPr/>
        </p:nvSpPr>
        <p:spPr>
          <a:xfrm>
            <a:off x="663430" y="1546417"/>
            <a:ext cx="5785495" cy="4154984"/>
          </a:xfrm>
          <a:prstGeom prst="rect">
            <a:avLst/>
          </a:prstGeom>
        </p:spPr>
        <p:txBody>
          <a:bodyPr wrap="square">
            <a:spAutoFit/>
          </a:bodyPr>
          <a:lstStyle/>
          <a:p>
            <a:pPr marL="342900" indent="-342900" algn="just">
              <a:buFont typeface="Wingdings" panose="05000000000000000000" pitchFamily="2" charset="2"/>
              <a:buChar char="Ø"/>
            </a:pPr>
            <a:r>
              <a:rPr lang="en-GB" sz="2400" dirty="0"/>
              <a:t>A One-to-Many Association represents a relationship where one object of a class is </a:t>
            </a:r>
            <a:r>
              <a:rPr lang="en-GB" sz="2400" dirty="0">
                <a:solidFill>
                  <a:srgbClr val="0070C0"/>
                </a:solidFill>
              </a:rPr>
              <a:t>associated</a:t>
            </a:r>
            <a:r>
              <a:rPr lang="en-GB" sz="2400" dirty="0"/>
              <a:t> with </a:t>
            </a:r>
            <a:r>
              <a:rPr lang="en-GB" sz="2400" dirty="0">
                <a:solidFill>
                  <a:srgbClr val="0070C0"/>
                </a:solidFill>
              </a:rPr>
              <a:t>multiple</a:t>
            </a:r>
            <a:r>
              <a:rPr lang="en-GB" sz="2400" dirty="0"/>
              <a:t> objects of another class.</a:t>
            </a:r>
          </a:p>
          <a:p>
            <a:pPr marL="342900" indent="-342900" algn="just">
              <a:buFont typeface="Wingdings" panose="05000000000000000000" pitchFamily="2" charset="2"/>
              <a:buChar char="Ø"/>
            </a:pPr>
            <a:r>
              <a:rPr lang="en-GB" sz="2400" dirty="0"/>
              <a:t>Let's model a </a:t>
            </a:r>
            <a:r>
              <a:rPr lang="en-GB" sz="2400" dirty="0">
                <a:solidFill>
                  <a:srgbClr val="0070C0"/>
                </a:solidFill>
              </a:rPr>
              <a:t>relationship</a:t>
            </a:r>
            <a:r>
              <a:rPr lang="en-GB" sz="2400" dirty="0"/>
              <a:t> between a Teacher and their </a:t>
            </a:r>
            <a:r>
              <a:rPr lang="en-GB" sz="2400" dirty="0">
                <a:solidFill>
                  <a:srgbClr val="0070C0"/>
                </a:solidFill>
              </a:rPr>
              <a:t>Students</a:t>
            </a:r>
            <a:r>
              <a:rPr lang="en-GB" sz="2400" dirty="0"/>
              <a:t>, where one teacher </a:t>
            </a:r>
            <a:r>
              <a:rPr lang="en-GB" sz="2400" dirty="0">
                <a:solidFill>
                  <a:srgbClr val="0070C0"/>
                </a:solidFill>
              </a:rPr>
              <a:t>teaches</a:t>
            </a:r>
            <a:r>
              <a:rPr lang="en-GB" sz="2400" dirty="0"/>
              <a:t> multiple students.</a:t>
            </a:r>
          </a:p>
          <a:p>
            <a:pPr marL="342900" indent="-342900" algn="just">
              <a:buFont typeface="Wingdings" panose="05000000000000000000" pitchFamily="2" charset="2"/>
              <a:buChar char="Ø"/>
            </a:pPr>
            <a:r>
              <a:rPr lang="en-GB" sz="2400" dirty="0"/>
              <a:t>This simple example demonstrates a </a:t>
            </a:r>
            <a:r>
              <a:rPr lang="en-GB" sz="2400" dirty="0">
                <a:solidFill>
                  <a:srgbClr val="0070C0"/>
                </a:solidFill>
              </a:rPr>
              <a:t>One-to-Many</a:t>
            </a:r>
            <a:r>
              <a:rPr lang="en-GB" sz="2400" dirty="0"/>
              <a:t> Association, where one </a:t>
            </a:r>
            <a:r>
              <a:rPr lang="en-GB" sz="2400" dirty="0">
                <a:solidFill>
                  <a:srgbClr val="0070C0"/>
                </a:solidFill>
              </a:rPr>
              <a:t>Teacher</a:t>
            </a:r>
            <a:r>
              <a:rPr lang="en-GB" sz="2400" dirty="0"/>
              <a:t> is associated with </a:t>
            </a:r>
            <a:r>
              <a:rPr lang="en-GB" sz="2400" dirty="0">
                <a:solidFill>
                  <a:srgbClr val="0070C0"/>
                </a:solidFill>
              </a:rPr>
              <a:t>multiple</a:t>
            </a:r>
            <a:r>
              <a:rPr lang="en-GB" sz="2400" dirty="0"/>
              <a:t> </a:t>
            </a:r>
            <a:r>
              <a:rPr lang="en-GB" sz="2400" dirty="0">
                <a:solidFill>
                  <a:srgbClr val="0070C0"/>
                </a:solidFill>
              </a:rPr>
              <a:t>Students</a:t>
            </a:r>
            <a:r>
              <a:rPr lang="en-GB" sz="2400" dirty="0"/>
              <a:t>.</a:t>
            </a:r>
            <a:endParaRPr lang="en-US" sz="2400" dirty="0"/>
          </a:p>
        </p:txBody>
      </p:sp>
      <p:pic>
        <p:nvPicPr>
          <p:cNvPr id="6" name="Picture 5"/>
          <p:cNvPicPr>
            <a:picLocks noChangeAspect="1"/>
          </p:cNvPicPr>
          <p:nvPr/>
        </p:nvPicPr>
        <p:blipFill>
          <a:blip r:embed="rId3"/>
          <a:stretch>
            <a:fillRect/>
          </a:stretch>
        </p:blipFill>
        <p:spPr>
          <a:xfrm>
            <a:off x="6862812" y="1828801"/>
            <a:ext cx="4825693" cy="3437942"/>
          </a:xfrm>
          <a:prstGeom prst="rect">
            <a:avLst/>
          </a:prstGeom>
        </p:spPr>
      </p:pic>
    </p:spTree>
    <p:extLst>
      <p:ext uri="{BB962C8B-B14F-4D97-AF65-F5344CB8AC3E}">
        <p14:creationId xmlns:p14="http://schemas.microsoft.com/office/powerpoint/2010/main" val="24786652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8589" y="245861"/>
            <a:ext cx="9533804" cy="1172212"/>
          </a:xfrm>
        </p:spPr>
        <p:txBody>
          <a:bodyPr>
            <a:normAutofit/>
          </a:bodyPr>
          <a:lstStyle/>
          <a:p>
            <a:pPr algn="ctr"/>
            <a:r>
              <a:rPr lang="en-GB" sz="4800" dirty="0"/>
              <a:t>Many-to-Many </a:t>
            </a:r>
            <a:r>
              <a:rPr lang="en-US" sz="4800" dirty="0"/>
              <a:t>Association</a:t>
            </a:r>
            <a:endParaRPr lang="en-US" sz="4800" dirty="0">
              <a:latin typeface="+mn-lt"/>
            </a:endParaRP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240</a:t>
            </a:fld>
            <a:endParaRPr lang="en-US" dirty="0"/>
          </a:p>
        </p:txBody>
      </p:sp>
      <p:sp>
        <p:nvSpPr>
          <p:cNvPr id="3" name="Rectangle 2"/>
          <p:cNvSpPr/>
          <p:nvPr/>
        </p:nvSpPr>
        <p:spPr>
          <a:xfrm>
            <a:off x="663430" y="1546417"/>
            <a:ext cx="10617378" cy="1569660"/>
          </a:xfrm>
          <a:prstGeom prst="rect">
            <a:avLst/>
          </a:prstGeom>
        </p:spPr>
        <p:txBody>
          <a:bodyPr wrap="square">
            <a:spAutoFit/>
          </a:bodyPr>
          <a:lstStyle/>
          <a:p>
            <a:pPr marL="342900" indent="-342900" algn="just">
              <a:buFont typeface="Wingdings" panose="05000000000000000000" pitchFamily="2" charset="2"/>
              <a:buChar char="Ø"/>
            </a:pPr>
            <a:r>
              <a:rPr lang="en-GB" sz="2400" dirty="0"/>
              <a:t>In a </a:t>
            </a:r>
            <a:r>
              <a:rPr lang="en-GB" sz="2400" dirty="0">
                <a:solidFill>
                  <a:srgbClr val="0070C0"/>
                </a:solidFill>
              </a:rPr>
              <a:t>many-to-many</a:t>
            </a:r>
            <a:r>
              <a:rPr lang="en-GB" sz="2400" dirty="0"/>
              <a:t> association, multiple objects of </a:t>
            </a:r>
            <a:r>
              <a:rPr lang="en-GB" sz="2400" dirty="0">
                <a:solidFill>
                  <a:srgbClr val="0070C0"/>
                </a:solidFill>
              </a:rPr>
              <a:t>one</a:t>
            </a:r>
            <a:r>
              <a:rPr lang="en-GB" sz="2400" dirty="0"/>
              <a:t> class are related to </a:t>
            </a:r>
            <a:r>
              <a:rPr lang="en-GB" sz="2400" dirty="0">
                <a:solidFill>
                  <a:srgbClr val="0070C0"/>
                </a:solidFill>
              </a:rPr>
              <a:t>multiple</a:t>
            </a:r>
            <a:r>
              <a:rPr lang="en-GB" sz="2400" dirty="0"/>
              <a:t> objects of another class. </a:t>
            </a:r>
          </a:p>
          <a:p>
            <a:pPr marL="342900" indent="-342900" algn="just">
              <a:buFont typeface="Wingdings" panose="05000000000000000000" pitchFamily="2" charset="2"/>
              <a:buChar char="Ø"/>
            </a:pPr>
            <a:r>
              <a:rPr lang="en-GB" sz="2400" dirty="0"/>
              <a:t>For </a:t>
            </a:r>
            <a:r>
              <a:rPr lang="en-GB" sz="2400" dirty="0">
                <a:solidFill>
                  <a:srgbClr val="0070C0"/>
                </a:solidFill>
              </a:rPr>
              <a:t>example</a:t>
            </a:r>
            <a:r>
              <a:rPr lang="en-GB" sz="2400" dirty="0"/>
              <a:t>, a </a:t>
            </a:r>
            <a:r>
              <a:rPr lang="en-GB" sz="2400" dirty="0">
                <a:solidFill>
                  <a:srgbClr val="0070C0"/>
                </a:solidFill>
              </a:rPr>
              <a:t>student</a:t>
            </a:r>
            <a:r>
              <a:rPr lang="en-GB" sz="2400" dirty="0"/>
              <a:t> can </a:t>
            </a:r>
            <a:r>
              <a:rPr lang="en-GB" sz="2400" dirty="0" err="1"/>
              <a:t>enroll</a:t>
            </a:r>
            <a:r>
              <a:rPr lang="en-GB" sz="2400" dirty="0"/>
              <a:t> in </a:t>
            </a:r>
            <a:r>
              <a:rPr lang="en-GB" sz="2400" dirty="0">
                <a:solidFill>
                  <a:srgbClr val="0070C0"/>
                </a:solidFill>
              </a:rPr>
              <a:t>multiple</a:t>
            </a:r>
            <a:r>
              <a:rPr lang="en-GB" sz="2400" dirty="0"/>
              <a:t> courses, and a </a:t>
            </a:r>
            <a:r>
              <a:rPr lang="en-GB" sz="2400" dirty="0">
                <a:solidFill>
                  <a:srgbClr val="0070C0"/>
                </a:solidFill>
              </a:rPr>
              <a:t>course</a:t>
            </a:r>
            <a:r>
              <a:rPr lang="en-GB" sz="2400" dirty="0"/>
              <a:t> can have </a:t>
            </a:r>
            <a:r>
              <a:rPr lang="en-GB" sz="2400" dirty="0">
                <a:solidFill>
                  <a:srgbClr val="0070C0"/>
                </a:solidFill>
              </a:rPr>
              <a:t>multiple</a:t>
            </a:r>
            <a:r>
              <a:rPr lang="en-GB" sz="2400" dirty="0"/>
              <a:t> </a:t>
            </a:r>
            <a:r>
              <a:rPr lang="en-GB" sz="2400" dirty="0">
                <a:solidFill>
                  <a:srgbClr val="0070C0"/>
                </a:solidFill>
              </a:rPr>
              <a:t>students</a:t>
            </a:r>
            <a:r>
              <a:rPr lang="en-GB" sz="2400" dirty="0"/>
              <a:t> enrolled in it.</a:t>
            </a:r>
            <a:endParaRPr lang="en-US" sz="2400" dirty="0"/>
          </a:p>
        </p:txBody>
      </p:sp>
      <p:pic>
        <p:nvPicPr>
          <p:cNvPr id="7" name="Picture 6"/>
          <p:cNvPicPr>
            <a:picLocks noChangeAspect="1"/>
          </p:cNvPicPr>
          <p:nvPr/>
        </p:nvPicPr>
        <p:blipFill>
          <a:blip r:embed="rId3"/>
          <a:stretch>
            <a:fillRect/>
          </a:stretch>
        </p:blipFill>
        <p:spPr>
          <a:xfrm>
            <a:off x="3169040" y="3244421"/>
            <a:ext cx="6187814" cy="2996818"/>
          </a:xfrm>
          <a:prstGeom prst="rect">
            <a:avLst/>
          </a:prstGeom>
        </p:spPr>
      </p:pic>
    </p:spTree>
    <p:extLst>
      <p:ext uri="{BB962C8B-B14F-4D97-AF65-F5344CB8AC3E}">
        <p14:creationId xmlns:p14="http://schemas.microsoft.com/office/powerpoint/2010/main" val="26556234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7153" y="-54761"/>
            <a:ext cx="9533804" cy="1172212"/>
          </a:xfrm>
        </p:spPr>
        <p:txBody>
          <a:bodyPr>
            <a:normAutofit/>
          </a:bodyPr>
          <a:lstStyle/>
          <a:p>
            <a:pPr algn="ctr"/>
            <a:r>
              <a:rPr lang="en-US" sz="4800" dirty="0"/>
              <a:t>Aggregation</a:t>
            </a:r>
            <a:endParaRPr lang="en-US" sz="4800" dirty="0">
              <a:latin typeface="+mn-lt"/>
            </a:endParaRP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241</a:t>
            </a:fld>
            <a:endParaRPr lang="en-US" dirty="0"/>
          </a:p>
        </p:txBody>
      </p:sp>
      <p:sp>
        <p:nvSpPr>
          <p:cNvPr id="3" name="Rectangle 2"/>
          <p:cNvSpPr/>
          <p:nvPr/>
        </p:nvSpPr>
        <p:spPr>
          <a:xfrm>
            <a:off x="682680" y="1418074"/>
            <a:ext cx="11069766" cy="4524315"/>
          </a:xfrm>
          <a:prstGeom prst="rect">
            <a:avLst/>
          </a:prstGeom>
        </p:spPr>
        <p:txBody>
          <a:bodyPr wrap="square">
            <a:spAutoFit/>
          </a:bodyPr>
          <a:lstStyle/>
          <a:p>
            <a:pPr marL="342900" indent="-342900" algn="just">
              <a:buFont typeface="Wingdings" panose="05000000000000000000" pitchFamily="2" charset="2"/>
              <a:buChar char="Ø"/>
            </a:pPr>
            <a:r>
              <a:rPr lang="en-GB" sz="2400" dirty="0"/>
              <a:t>In C++, aggregation is a special type of </a:t>
            </a:r>
            <a:r>
              <a:rPr lang="en-GB" sz="2400" dirty="0">
                <a:solidFill>
                  <a:srgbClr val="C00000"/>
                </a:solidFill>
              </a:rPr>
              <a:t>association</a:t>
            </a:r>
            <a:r>
              <a:rPr lang="en-GB" sz="2400" dirty="0"/>
              <a:t> between classes that represents a </a:t>
            </a:r>
            <a:r>
              <a:rPr lang="en-GB" sz="2400" dirty="0">
                <a:solidFill>
                  <a:srgbClr val="C00000"/>
                </a:solidFill>
              </a:rPr>
              <a:t>weaker</a:t>
            </a:r>
            <a:r>
              <a:rPr lang="en-GB" sz="2400" dirty="0"/>
              <a:t> relationship. </a:t>
            </a:r>
          </a:p>
          <a:p>
            <a:pPr marL="342900" indent="-342900" algn="just">
              <a:buFont typeface="Wingdings" panose="05000000000000000000" pitchFamily="2" charset="2"/>
              <a:buChar char="Ø"/>
            </a:pPr>
            <a:r>
              <a:rPr lang="en-GB" sz="2400" dirty="0"/>
              <a:t>In an </a:t>
            </a:r>
            <a:r>
              <a:rPr lang="en-GB" sz="2400" dirty="0">
                <a:solidFill>
                  <a:srgbClr val="0070C0"/>
                </a:solidFill>
              </a:rPr>
              <a:t>aggregation</a:t>
            </a:r>
            <a:r>
              <a:rPr lang="en-GB" sz="2400" dirty="0"/>
              <a:t> relationship, one class is a container for objects of another class, but it is not </a:t>
            </a:r>
            <a:r>
              <a:rPr lang="en-GB" sz="2400" dirty="0">
                <a:solidFill>
                  <a:srgbClr val="0070C0"/>
                </a:solidFill>
              </a:rPr>
              <a:t>responsible</a:t>
            </a:r>
            <a:r>
              <a:rPr lang="en-GB" sz="2400" dirty="0"/>
              <a:t> for the creation or destruction of those objects. </a:t>
            </a:r>
          </a:p>
          <a:p>
            <a:pPr marL="342900" indent="-342900" algn="just">
              <a:buFont typeface="Wingdings" panose="05000000000000000000" pitchFamily="2" charset="2"/>
              <a:buChar char="Ø"/>
            </a:pPr>
            <a:r>
              <a:rPr lang="en-GB" sz="2400" dirty="0"/>
              <a:t>This </a:t>
            </a:r>
            <a:r>
              <a:rPr lang="en-GB" sz="2400" dirty="0">
                <a:solidFill>
                  <a:srgbClr val="0070C0"/>
                </a:solidFill>
              </a:rPr>
              <a:t>relationship</a:t>
            </a:r>
            <a:r>
              <a:rPr lang="en-GB" sz="2400" dirty="0"/>
              <a:t> is often referred to as a “</a:t>
            </a:r>
            <a:r>
              <a:rPr lang="en-GB" sz="2400" dirty="0">
                <a:solidFill>
                  <a:srgbClr val="0070C0"/>
                </a:solidFill>
              </a:rPr>
              <a:t>has-a</a:t>
            </a:r>
            <a:r>
              <a:rPr lang="en-GB" sz="2400" dirty="0"/>
              <a:t>” relationship, </a:t>
            </a:r>
            <a:r>
              <a:rPr lang="en-GB" sz="2400" dirty="0">
                <a:solidFill>
                  <a:srgbClr val="0070C0"/>
                </a:solidFill>
              </a:rPr>
              <a:t>because</a:t>
            </a:r>
            <a:r>
              <a:rPr lang="en-GB" sz="2400" dirty="0"/>
              <a:t> one class has objects of another class as </a:t>
            </a:r>
            <a:r>
              <a:rPr lang="en-GB" sz="2400" dirty="0">
                <a:solidFill>
                  <a:srgbClr val="0070C0"/>
                </a:solidFill>
              </a:rPr>
              <a:t>members</a:t>
            </a:r>
            <a:r>
              <a:rPr lang="en-GB" sz="2400" dirty="0"/>
              <a:t>. </a:t>
            </a:r>
          </a:p>
          <a:p>
            <a:pPr marL="342900" indent="-342900" algn="just">
              <a:buFont typeface="Wingdings" panose="05000000000000000000" pitchFamily="2" charset="2"/>
              <a:buChar char="Ø"/>
            </a:pPr>
            <a:r>
              <a:rPr lang="en-GB" sz="2400" dirty="0"/>
              <a:t>An aggregation </a:t>
            </a:r>
            <a:r>
              <a:rPr lang="en-GB" sz="2400" dirty="0">
                <a:solidFill>
                  <a:srgbClr val="0070C0"/>
                </a:solidFill>
              </a:rPr>
              <a:t>relationship</a:t>
            </a:r>
            <a:r>
              <a:rPr lang="en-GB" sz="2400" dirty="0"/>
              <a:t> is </a:t>
            </a:r>
            <a:r>
              <a:rPr lang="en-GB" sz="2400" dirty="0">
                <a:solidFill>
                  <a:srgbClr val="0070C0"/>
                </a:solidFill>
              </a:rPr>
              <a:t>represented</a:t>
            </a:r>
            <a:r>
              <a:rPr lang="en-GB" sz="2400" dirty="0"/>
              <a:t> in C++ as an object of one class containing </a:t>
            </a:r>
            <a:r>
              <a:rPr lang="en-GB" sz="2400" dirty="0">
                <a:solidFill>
                  <a:srgbClr val="0070C0"/>
                </a:solidFill>
              </a:rPr>
              <a:t>pointers</a:t>
            </a:r>
            <a:r>
              <a:rPr lang="en-GB" sz="2400" dirty="0"/>
              <a:t> to objects of another </a:t>
            </a:r>
            <a:r>
              <a:rPr lang="en-GB" sz="2400" dirty="0">
                <a:solidFill>
                  <a:srgbClr val="0070C0"/>
                </a:solidFill>
              </a:rPr>
              <a:t>class</a:t>
            </a:r>
            <a:r>
              <a:rPr lang="en-GB" sz="2400" dirty="0"/>
              <a:t>. </a:t>
            </a:r>
          </a:p>
          <a:p>
            <a:pPr marL="342900" indent="-342900" algn="just">
              <a:buFont typeface="Wingdings" panose="05000000000000000000" pitchFamily="2" charset="2"/>
              <a:buChar char="Ø"/>
            </a:pPr>
            <a:r>
              <a:rPr lang="en-GB" sz="2400" dirty="0"/>
              <a:t>The contained objects are said to be part of the </a:t>
            </a:r>
            <a:r>
              <a:rPr lang="en-GB" sz="2400" dirty="0">
                <a:solidFill>
                  <a:srgbClr val="0070C0"/>
                </a:solidFill>
              </a:rPr>
              <a:t>containing</a:t>
            </a:r>
            <a:r>
              <a:rPr lang="en-GB" sz="2400" dirty="0"/>
              <a:t> object, but they can </a:t>
            </a:r>
            <a:r>
              <a:rPr lang="en-GB" sz="2400" dirty="0">
                <a:solidFill>
                  <a:srgbClr val="0070C0"/>
                </a:solidFill>
              </a:rPr>
              <a:t>exist</a:t>
            </a:r>
            <a:r>
              <a:rPr lang="en-GB" sz="2400" dirty="0"/>
              <a:t> </a:t>
            </a:r>
            <a:r>
              <a:rPr lang="en-GB" sz="2400" dirty="0">
                <a:solidFill>
                  <a:srgbClr val="0070C0"/>
                </a:solidFill>
              </a:rPr>
              <a:t>independently</a:t>
            </a:r>
            <a:r>
              <a:rPr lang="en-GB" sz="2400" dirty="0"/>
              <a:t> of the containing object. </a:t>
            </a:r>
          </a:p>
          <a:p>
            <a:pPr marL="342900" indent="-342900" algn="just">
              <a:buFont typeface="Wingdings" panose="05000000000000000000" pitchFamily="2" charset="2"/>
              <a:buChar char="Ø"/>
            </a:pPr>
            <a:r>
              <a:rPr lang="en-GB" sz="2400" dirty="0"/>
              <a:t>If the containing object is </a:t>
            </a:r>
            <a:r>
              <a:rPr lang="en-GB" sz="2400" dirty="0">
                <a:solidFill>
                  <a:srgbClr val="C00000"/>
                </a:solidFill>
              </a:rPr>
              <a:t>destroyed</a:t>
            </a:r>
            <a:r>
              <a:rPr lang="en-GB" sz="2400" dirty="0"/>
              <a:t>, the contained objects are </a:t>
            </a:r>
            <a:r>
              <a:rPr lang="en-GB" sz="2400" dirty="0">
                <a:solidFill>
                  <a:srgbClr val="C00000"/>
                </a:solidFill>
              </a:rPr>
              <a:t>not</a:t>
            </a:r>
            <a:r>
              <a:rPr lang="en-GB" sz="2400" dirty="0"/>
              <a:t> </a:t>
            </a:r>
            <a:r>
              <a:rPr lang="en-GB" sz="2400" dirty="0">
                <a:solidFill>
                  <a:srgbClr val="C00000"/>
                </a:solidFill>
              </a:rPr>
              <a:t>automatically</a:t>
            </a:r>
            <a:r>
              <a:rPr lang="en-GB" sz="2400" dirty="0"/>
              <a:t> destroyed along with it. </a:t>
            </a:r>
            <a:endParaRPr lang="en-US" sz="2400" dirty="0"/>
          </a:p>
        </p:txBody>
      </p:sp>
    </p:spTree>
    <p:extLst>
      <p:ext uri="{BB962C8B-B14F-4D97-AF65-F5344CB8AC3E}">
        <p14:creationId xmlns:p14="http://schemas.microsoft.com/office/powerpoint/2010/main" val="12020661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7153" y="-54761"/>
            <a:ext cx="9533804" cy="1172212"/>
          </a:xfrm>
        </p:spPr>
        <p:txBody>
          <a:bodyPr>
            <a:normAutofit/>
          </a:bodyPr>
          <a:lstStyle/>
          <a:p>
            <a:pPr algn="ctr"/>
            <a:r>
              <a:rPr lang="en-US" sz="4800" dirty="0"/>
              <a:t>Aggregation Example</a:t>
            </a:r>
            <a:endParaRPr lang="en-US" sz="4800" dirty="0">
              <a:latin typeface="+mn-lt"/>
            </a:endParaRP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242</a:t>
            </a:fld>
            <a:endParaRPr lang="en-US" dirty="0"/>
          </a:p>
        </p:txBody>
      </p:sp>
      <p:sp>
        <p:nvSpPr>
          <p:cNvPr id="3" name="Rectangle 2"/>
          <p:cNvSpPr/>
          <p:nvPr/>
        </p:nvSpPr>
        <p:spPr>
          <a:xfrm>
            <a:off x="450567" y="1482158"/>
            <a:ext cx="11262271" cy="1200329"/>
          </a:xfrm>
          <a:prstGeom prst="rect">
            <a:avLst/>
          </a:prstGeom>
        </p:spPr>
        <p:txBody>
          <a:bodyPr wrap="square">
            <a:spAutoFit/>
          </a:bodyPr>
          <a:lstStyle/>
          <a:p>
            <a:pPr marL="342900" indent="-342900" algn="just">
              <a:buFont typeface="Wingdings" panose="05000000000000000000" pitchFamily="2" charset="2"/>
              <a:buChar char="Ø"/>
            </a:pPr>
            <a:r>
              <a:rPr lang="en-GB" sz="2400" dirty="0"/>
              <a:t>For example, consider a class </a:t>
            </a:r>
            <a:r>
              <a:rPr lang="en-GB" sz="2400" dirty="0">
                <a:solidFill>
                  <a:srgbClr val="0070C0"/>
                </a:solidFill>
              </a:rPr>
              <a:t>Department</a:t>
            </a:r>
            <a:r>
              <a:rPr lang="en-GB" sz="2400" dirty="0"/>
              <a:t> and a class </a:t>
            </a:r>
            <a:r>
              <a:rPr lang="en-GB" sz="2400" dirty="0">
                <a:solidFill>
                  <a:srgbClr val="0070C0"/>
                </a:solidFill>
              </a:rPr>
              <a:t>Employee</a:t>
            </a:r>
            <a:r>
              <a:rPr lang="en-GB" sz="2400" dirty="0"/>
              <a:t>. </a:t>
            </a:r>
          </a:p>
          <a:p>
            <a:pPr marL="342900" indent="-342900" algn="just">
              <a:buFont typeface="Wingdings" panose="05000000000000000000" pitchFamily="2" charset="2"/>
              <a:buChar char="Ø"/>
            </a:pPr>
            <a:r>
              <a:rPr lang="en-GB" sz="2400" dirty="0"/>
              <a:t>If a department "</a:t>
            </a:r>
            <a:r>
              <a:rPr lang="en-GB" sz="2400" dirty="0">
                <a:solidFill>
                  <a:srgbClr val="0070C0"/>
                </a:solidFill>
              </a:rPr>
              <a:t>has many</a:t>
            </a:r>
            <a:r>
              <a:rPr lang="en-GB" sz="2400" dirty="0"/>
              <a:t>" employees, we can say that there is an aggregation relationship between the two classes. </a:t>
            </a:r>
          </a:p>
        </p:txBody>
      </p:sp>
      <p:pic>
        <p:nvPicPr>
          <p:cNvPr id="7" name="Picture 6"/>
          <p:cNvPicPr>
            <a:picLocks noChangeAspect="1"/>
          </p:cNvPicPr>
          <p:nvPr/>
        </p:nvPicPr>
        <p:blipFill rotWithShape="1">
          <a:blip r:embed="rId3"/>
          <a:srcRect t="6815" r="65550" b="30754"/>
          <a:stretch/>
        </p:blipFill>
        <p:spPr>
          <a:xfrm>
            <a:off x="7545559" y="2682487"/>
            <a:ext cx="4214775" cy="2863615"/>
          </a:xfrm>
          <a:prstGeom prst="rect">
            <a:avLst/>
          </a:prstGeom>
        </p:spPr>
      </p:pic>
      <p:sp>
        <p:nvSpPr>
          <p:cNvPr id="8" name="Rectangle 7"/>
          <p:cNvSpPr/>
          <p:nvPr/>
        </p:nvSpPr>
        <p:spPr>
          <a:xfrm>
            <a:off x="450567" y="2682487"/>
            <a:ext cx="7009509" cy="3416320"/>
          </a:xfrm>
          <a:prstGeom prst="rect">
            <a:avLst/>
          </a:prstGeom>
        </p:spPr>
        <p:txBody>
          <a:bodyPr wrap="square">
            <a:spAutoFit/>
          </a:bodyPr>
          <a:lstStyle/>
          <a:p>
            <a:pPr marL="342900" indent="-342900" algn="just">
              <a:buFont typeface="Wingdings" panose="05000000000000000000" pitchFamily="2" charset="2"/>
              <a:buChar char="Ø"/>
            </a:pPr>
            <a:r>
              <a:rPr lang="en-GB" sz="2400" dirty="0"/>
              <a:t>An instance of the </a:t>
            </a:r>
            <a:r>
              <a:rPr lang="en-GB" sz="2400" dirty="0">
                <a:solidFill>
                  <a:srgbClr val="0070C0"/>
                </a:solidFill>
              </a:rPr>
              <a:t>Department</a:t>
            </a:r>
            <a:r>
              <a:rPr lang="en-GB" sz="2400" dirty="0"/>
              <a:t> class contains pointers to objects of the </a:t>
            </a:r>
            <a:r>
              <a:rPr lang="en-GB" sz="2400" dirty="0">
                <a:solidFill>
                  <a:srgbClr val="0070C0"/>
                </a:solidFill>
              </a:rPr>
              <a:t>Employee</a:t>
            </a:r>
            <a:r>
              <a:rPr lang="en-GB" sz="2400" dirty="0"/>
              <a:t> class, representing the aggregation relationship between the </a:t>
            </a:r>
            <a:r>
              <a:rPr lang="en-GB" sz="2400" dirty="0">
                <a:solidFill>
                  <a:srgbClr val="C00000"/>
                </a:solidFill>
              </a:rPr>
              <a:t>two</a:t>
            </a:r>
            <a:r>
              <a:rPr lang="en-GB" sz="2400" dirty="0"/>
              <a:t> classes. </a:t>
            </a:r>
          </a:p>
          <a:p>
            <a:pPr marL="342900" indent="-342900" algn="just">
              <a:buFont typeface="Wingdings" panose="05000000000000000000" pitchFamily="2" charset="2"/>
              <a:buChar char="Ø"/>
            </a:pPr>
            <a:r>
              <a:rPr lang="en-GB" sz="2400" dirty="0"/>
              <a:t>The contained objects employees can exist </a:t>
            </a:r>
            <a:r>
              <a:rPr lang="en-GB" sz="2400" dirty="0">
                <a:solidFill>
                  <a:srgbClr val="C00000"/>
                </a:solidFill>
              </a:rPr>
              <a:t>independently</a:t>
            </a:r>
            <a:r>
              <a:rPr lang="en-GB" sz="2400" dirty="0"/>
              <a:t> of the containing object </a:t>
            </a:r>
            <a:r>
              <a:rPr lang="en-GB" sz="2400" dirty="0">
                <a:solidFill>
                  <a:srgbClr val="0070C0"/>
                </a:solidFill>
              </a:rPr>
              <a:t>Department</a:t>
            </a:r>
            <a:r>
              <a:rPr lang="en-GB" sz="2400" dirty="0"/>
              <a:t>, and if the Department object is </a:t>
            </a:r>
            <a:r>
              <a:rPr lang="en-GB" sz="2400" dirty="0">
                <a:solidFill>
                  <a:srgbClr val="C00000"/>
                </a:solidFill>
              </a:rPr>
              <a:t>destroyed</a:t>
            </a:r>
            <a:r>
              <a:rPr lang="en-GB" sz="2400" dirty="0"/>
              <a:t>, the Employee objects are </a:t>
            </a:r>
            <a:r>
              <a:rPr lang="en-GB" sz="2400" dirty="0">
                <a:solidFill>
                  <a:srgbClr val="C00000"/>
                </a:solidFill>
              </a:rPr>
              <a:t>not</a:t>
            </a:r>
            <a:r>
              <a:rPr lang="en-GB" sz="2400" dirty="0"/>
              <a:t> automatically </a:t>
            </a:r>
            <a:r>
              <a:rPr lang="en-GB" sz="2400" dirty="0">
                <a:solidFill>
                  <a:srgbClr val="C00000"/>
                </a:solidFill>
              </a:rPr>
              <a:t>destroyed</a:t>
            </a:r>
            <a:r>
              <a:rPr lang="en-GB" sz="2400" dirty="0"/>
              <a:t> along with it.</a:t>
            </a:r>
            <a:endParaRPr lang="en-US" sz="2400" dirty="0"/>
          </a:p>
        </p:txBody>
      </p:sp>
    </p:spTree>
    <p:extLst>
      <p:ext uri="{BB962C8B-B14F-4D97-AF65-F5344CB8AC3E}">
        <p14:creationId xmlns:p14="http://schemas.microsoft.com/office/powerpoint/2010/main" val="41083542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7153" y="-54761"/>
            <a:ext cx="9533804" cy="1172212"/>
          </a:xfrm>
        </p:spPr>
        <p:txBody>
          <a:bodyPr>
            <a:normAutofit/>
          </a:bodyPr>
          <a:lstStyle/>
          <a:p>
            <a:pPr algn="ctr"/>
            <a:r>
              <a:rPr lang="en-US" sz="4800" dirty="0"/>
              <a:t>Composition</a:t>
            </a:r>
            <a:endParaRPr lang="en-US" sz="4800" dirty="0">
              <a:latin typeface="+mn-lt"/>
            </a:endParaRP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243</a:t>
            </a:fld>
            <a:endParaRPr lang="en-US" dirty="0"/>
          </a:p>
        </p:txBody>
      </p:sp>
      <p:sp>
        <p:nvSpPr>
          <p:cNvPr id="3" name="Rectangle 2"/>
          <p:cNvSpPr/>
          <p:nvPr/>
        </p:nvSpPr>
        <p:spPr>
          <a:xfrm>
            <a:off x="682681" y="1418075"/>
            <a:ext cx="10646254" cy="4154984"/>
          </a:xfrm>
          <a:prstGeom prst="rect">
            <a:avLst/>
          </a:prstGeom>
        </p:spPr>
        <p:txBody>
          <a:bodyPr wrap="square">
            <a:spAutoFit/>
          </a:bodyPr>
          <a:lstStyle/>
          <a:p>
            <a:pPr marL="342900" indent="-342900" algn="just">
              <a:buFont typeface="Wingdings" panose="05000000000000000000" pitchFamily="2" charset="2"/>
              <a:buChar char="Ø"/>
            </a:pPr>
            <a:r>
              <a:rPr lang="en-GB" sz="2400" dirty="0"/>
              <a:t>In C++, composition is a special type of </a:t>
            </a:r>
            <a:r>
              <a:rPr lang="en-GB" sz="2400" dirty="0">
                <a:solidFill>
                  <a:srgbClr val="0070C0"/>
                </a:solidFill>
              </a:rPr>
              <a:t>association</a:t>
            </a:r>
            <a:r>
              <a:rPr lang="en-GB" sz="2400" dirty="0"/>
              <a:t> between classes that represents a </a:t>
            </a:r>
            <a:r>
              <a:rPr lang="en-GB" sz="2400" dirty="0">
                <a:solidFill>
                  <a:srgbClr val="C00000"/>
                </a:solidFill>
              </a:rPr>
              <a:t>stronger</a:t>
            </a:r>
            <a:r>
              <a:rPr lang="en-GB" sz="2400" dirty="0"/>
              <a:t> </a:t>
            </a:r>
            <a:r>
              <a:rPr lang="en-GB" sz="2400" dirty="0">
                <a:solidFill>
                  <a:srgbClr val="C00000"/>
                </a:solidFill>
              </a:rPr>
              <a:t>relationship</a:t>
            </a:r>
            <a:r>
              <a:rPr lang="en-GB" sz="2400" dirty="0"/>
              <a:t> than a regular association. </a:t>
            </a:r>
          </a:p>
          <a:p>
            <a:pPr marL="342900" indent="-342900" algn="just">
              <a:buFont typeface="Wingdings" panose="05000000000000000000" pitchFamily="2" charset="2"/>
              <a:buChar char="Ø"/>
            </a:pPr>
            <a:r>
              <a:rPr lang="en-GB" sz="2400" dirty="0"/>
              <a:t>In a composition relationship, one class is the </a:t>
            </a:r>
            <a:r>
              <a:rPr lang="en-GB" sz="2400" dirty="0">
                <a:solidFill>
                  <a:srgbClr val="0070C0"/>
                </a:solidFill>
              </a:rPr>
              <a:t>owner</a:t>
            </a:r>
            <a:r>
              <a:rPr lang="en-GB" sz="2400" dirty="0"/>
              <a:t> of the other class and is responsible for its creation and destruction. This </a:t>
            </a:r>
            <a:r>
              <a:rPr lang="en-GB" sz="2400" dirty="0">
                <a:solidFill>
                  <a:srgbClr val="0070C0"/>
                </a:solidFill>
              </a:rPr>
              <a:t>relationship</a:t>
            </a:r>
            <a:r>
              <a:rPr lang="en-GB" sz="2400" dirty="0"/>
              <a:t> is often referred to as a “</a:t>
            </a:r>
            <a:r>
              <a:rPr lang="en-GB" sz="2400" dirty="0">
                <a:solidFill>
                  <a:srgbClr val="C00000"/>
                </a:solidFill>
              </a:rPr>
              <a:t>has-a</a:t>
            </a:r>
            <a:r>
              <a:rPr lang="en-GB" sz="2400" dirty="0"/>
              <a:t>” relationship, because one class has an instance of another class as a member. </a:t>
            </a:r>
          </a:p>
          <a:p>
            <a:pPr marL="342900" indent="-342900" algn="just">
              <a:buFont typeface="Wingdings" panose="05000000000000000000" pitchFamily="2" charset="2"/>
              <a:buChar char="Ø"/>
            </a:pPr>
            <a:r>
              <a:rPr lang="en-GB" sz="2400" dirty="0"/>
              <a:t>A composition </a:t>
            </a:r>
            <a:r>
              <a:rPr lang="en-GB" sz="2400" dirty="0">
                <a:solidFill>
                  <a:srgbClr val="0070C0"/>
                </a:solidFill>
              </a:rPr>
              <a:t>relationship</a:t>
            </a:r>
            <a:r>
              <a:rPr lang="en-GB" sz="2400" dirty="0"/>
              <a:t> is represented in C++ as an object of one class </a:t>
            </a:r>
            <a:r>
              <a:rPr lang="en-GB" sz="2400" dirty="0">
                <a:solidFill>
                  <a:srgbClr val="0070C0"/>
                </a:solidFill>
              </a:rPr>
              <a:t>being</a:t>
            </a:r>
            <a:r>
              <a:rPr lang="en-GB" sz="2400" dirty="0"/>
              <a:t> contained within another class. The contained object is said to be a part of the </a:t>
            </a:r>
            <a:r>
              <a:rPr lang="en-GB" sz="2400" dirty="0">
                <a:solidFill>
                  <a:srgbClr val="0070C0"/>
                </a:solidFill>
              </a:rPr>
              <a:t>containing</a:t>
            </a:r>
            <a:r>
              <a:rPr lang="en-GB" sz="2400" dirty="0"/>
              <a:t> object, and it </a:t>
            </a:r>
            <a:r>
              <a:rPr lang="en-GB" sz="2400" dirty="0">
                <a:solidFill>
                  <a:srgbClr val="C00000"/>
                </a:solidFill>
              </a:rPr>
              <a:t>cannot</a:t>
            </a:r>
            <a:r>
              <a:rPr lang="en-GB" sz="2400" dirty="0"/>
              <a:t> exist </a:t>
            </a:r>
            <a:r>
              <a:rPr lang="en-GB" sz="2400" dirty="0">
                <a:solidFill>
                  <a:srgbClr val="C00000"/>
                </a:solidFill>
              </a:rPr>
              <a:t>independently</a:t>
            </a:r>
            <a:r>
              <a:rPr lang="en-GB" sz="2400" dirty="0"/>
              <a:t> of the containing object. If the containing object is </a:t>
            </a:r>
            <a:r>
              <a:rPr lang="en-GB" sz="2400" dirty="0">
                <a:solidFill>
                  <a:srgbClr val="C00000"/>
                </a:solidFill>
              </a:rPr>
              <a:t>destroyed</a:t>
            </a:r>
            <a:r>
              <a:rPr lang="en-GB" sz="2400" dirty="0"/>
              <a:t>, the </a:t>
            </a:r>
            <a:r>
              <a:rPr lang="en-GB" sz="2400" dirty="0">
                <a:solidFill>
                  <a:srgbClr val="0070C0"/>
                </a:solidFill>
              </a:rPr>
              <a:t>contained</a:t>
            </a:r>
            <a:r>
              <a:rPr lang="en-GB" sz="2400" dirty="0"/>
              <a:t> object is </a:t>
            </a:r>
            <a:r>
              <a:rPr lang="en-GB" sz="2400" dirty="0">
                <a:solidFill>
                  <a:srgbClr val="C00000"/>
                </a:solidFill>
              </a:rPr>
              <a:t>automatically</a:t>
            </a:r>
            <a:r>
              <a:rPr lang="en-GB" sz="2400" dirty="0"/>
              <a:t> </a:t>
            </a:r>
            <a:r>
              <a:rPr lang="en-GB" sz="2400" dirty="0">
                <a:solidFill>
                  <a:srgbClr val="C00000"/>
                </a:solidFill>
              </a:rPr>
              <a:t>destroyed</a:t>
            </a:r>
            <a:r>
              <a:rPr lang="en-GB" sz="2400" dirty="0"/>
              <a:t> along with it. </a:t>
            </a:r>
          </a:p>
        </p:txBody>
      </p:sp>
    </p:spTree>
    <p:extLst>
      <p:ext uri="{BB962C8B-B14F-4D97-AF65-F5344CB8AC3E}">
        <p14:creationId xmlns:p14="http://schemas.microsoft.com/office/powerpoint/2010/main" val="28910306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6404" y="337381"/>
            <a:ext cx="9533804" cy="1172212"/>
          </a:xfrm>
        </p:spPr>
        <p:txBody>
          <a:bodyPr>
            <a:normAutofit/>
          </a:bodyPr>
          <a:lstStyle/>
          <a:p>
            <a:pPr algn="ctr"/>
            <a:r>
              <a:rPr lang="en-US" sz="4800" dirty="0"/>
              <a:t>Composition Example</a:t>
            </a:r>
            <a:endParaRPr lang="en-US" sz="4800" dirty="0">
              <a:latin typeface="+mn-lt"/>
            </a:endParaRP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244</a:t>
            </a:fld>
            <a:endParaRPr lang="en-US" dirty="0"/>
          </a:p>
        </p:txBody>
      </p:sp>
      <p:sp>
        <p:nvSpPr>
          <p:cNvPr id="3" name="Rectangle 2"/>
          <p:cNvSpPr/>
          <p:nvPr/>
        </p:nvSpPr>
        <p:spPr>
          <a:xfrm>
            <a:off x="459530" y="1732836"/>
            <a:ext cx="11262271" cy="1200329"/>
          </a:xfrm>
          <a:prstGeom prst="rect">
            <a:avLst/>
          </a:prstGeom>
        </p:spPr>
        <p:txBody>
          <a:bodyPr wrap="square">
            <a:spAutoFit/>
          </a:bodyPr>
          <a:lstStyle/>
          <a:p>
            <a:pPr marL="342900" indent="-342900" algn="just">
              <a:buFont typeface="Wingdings" panose="05000000000000000000" pitchFamily="2" charset="2"/>
              <a:buChar char="Ø"/>
            </a:pPr>
            <a:r>
              <a:rPr lang="en-GB" sz="2400" dirty="0"/>
              <a:t>For example, consider a class </a:t>
            </a:r>
            <a:r>
              <a:rPr lang="en-GB" sz="2400" i="1" dirty="0">
                <a:solidFill>
                  <a:srgbClr val="C00000"/>
                </a:solidFill>
              </a:rPr>
              <a:t>Car</a:t>
            </a:r>
            <a:r>
              <a:rPr lang="en-GB" sz="2400" dirty="0">
                <a:solidFill>
                  <a:srgbClr val="C00000"/>
                </a:solidFill>
              </a:rPr>
              <a:t> </a:t>
            </a:r>
            <a:r>
              <a:rPr lang="en-GB" sz="2400" dirty="0"/>
              <a:t>and a class </a:t>
            </a:r>
            <a:r>
              <a:rPr lang="en-GB" sz="2400" i="1" dirty="0">
                <a:solidFill>
                  <a:srgbClr val="C00000"/>
                </a:solidFill>
              </a:rPr>
              <a:t>Engine</a:t>
            </a:r>
            <a:r>
              <a:rPr lang="en-GB" sz="2400" dirty="0"/>
              <a:t>. </a:t>
            </a:r>
          </a:p>
          <a:p>
            <a:pPr marL="342900" indent="-342900" algn="just">
              <a:buFont typeface="Wingdings" panose="05000000000000000000" pitchFamily="2" charset="2"/>
              <a:buChar char="Ø"/>
            </a:pPr>
            <a:r>
              <a:rPr lang="en-GB" sz="2400" dirty="0"/>
              <a:t>If a car "</a:t>
            </a:r>
            <a:r>
              <a:rPr lang="en-GB" sz="2400" dirty="0">
                <a:solidFill>
                  <a:srgbClr val="C00000"/>
                </a:solidFill>
              </a:rPr>
              <a:t>has</a:t>
            </a:r>
            <a:r>
              <a:rPr lang="en-GB" sz="2400" dirty="0"/>
              <a:t> an" engine, we can say that there is a composition relationship between the two classes. </a:t>
            </a:r>
          </a:p>
        </p:txBody>
      </p:sp>
      <p:sp>
        <p:nvSpPr>
          <p:cNvPr id="8" name="Rectangle 7"/>
          <p:cNvSpPr/>
          <p:nvPr/>
        </p:nvSpPr>
        <p:spPr>
          <a:xfrm>
            <a:off x="450567" y="2945975"/>
            <a:ext cx="7009509" cy="3046988"/>
          </a:xfrm>
          <a:prstGeom prst="rect">
            <a:avLst/>
          </a:prstGeom>
        </p:spPr>
        <p:txBody>
          <a:bodyPr wrap="square">
            <a:spAutoFit/>
          </a:bodyPr>
          <a:lstStyle/>
          <a:p>
            <a:pPr marL="342900" indent="-342900" algn="just">
              <a:buFont typeface="Wingdings" panose="05000000000000000000" pitchFamily="2" charset="2"/>
              <a:buChar char="Ø"/>
            </a:pPr>
            <a:r>
              <a:rPr lang="en-GB" sz="2400" dirty="0"/>
              <a:t>An instance of the </a:t>
            </a:r>
            <a:r>
              <a:rPr lang="en-GB" sz="2400" i="1" dirty="0">
                <a:solidFill>
                  <a:srgbClr val="C00000"/>
                </a:solidFill>
              </a:rPr>
              <a:t>Engine</a:t>
            </a:r>
            <a:r>
              <a:rPr lang="en-GB" sz="2400" dirty="0">
                <a:solidFill>
                  <a:srgbClr val="C00000"/>
                </a:solidFill>
              </a:rPr>
              <a:t> </a:t>
            </a:r>
            <a:r>
              <a:rPr lang="en-GB" sz="2400" dirty="0"/>
              <a:t>class is contained within an instance of the </a:t>
            </a:r>
            <a:r>
              <a:rPr lang="en-GB" sz="2400" i="1" dirty="0">
                <a:solidFill>
                  <a:srgbClr val="C00000"/>
                </a:solidFill>
              </a:rPr>
              <a:t>Car</a:t>
            </a:r>
            <a:r>
              <a:rPr lang="en-GB" sz="2400" dirty="0">
                <a:solidFill>
                  <a:srgbClr val="C00000"/>
                </a:solidFill>
              </a:rPr>
              <a:t> </a:t>
            </a:r>
            <a:r>
              <a:rPr lang="en-GB" sz="2400" dirty="0"/>
              <a:t>class, </a:t>
            </a:r>
            <a:r>
              <a:rPr lang="en-GB" sz="2400" dirty="0">
                <a:solidFill>
                  <a:srgbClr val="0070C0"/>
                </a:solidFill>
              </a:rPr>
              <a:t>representing</a:t>
            </a:r>
            <a:r>
              <a:rPr lang="en-GB" sz="2400" dirty="0"/>
              <a:t> the </a:t>
            </a:r>
            <a:r>
              <a:rPr lang="en-GB" sz="2400" dirty="0">
                <a:solidFill>
                  <a:srgbClr val="0070C0"/>
                </a:solidFill>
              </a:rPr>
              <a:t>composition</a:t>
            </a:r>
            <a:r>
              <a:rPr lang="en-GB" sz="2400" dirty="0"/>
              <a:t> relationship between the two classes. </a:t>
            </a:r>
          </a:p>
          <a:p>
            <a:pPr marL="342900" indent="-342900" algn="just">
              <a:buFont typeface="Wingdings" panose="05000000000000000000" pitchFamily="2" charset="2"/>
              <a:buChar char="Ø"/>
            </a:pPr>
            <a:r>
              <a:rPr lang="en-GB" sz="2400" dirty="0"/>
              <a:t>The contained object engine </a:t>
            </a:r>
            <a:r>
              <a:rPr lang="en-GB" sz="2400" dirty="0">
                <a:solidFill>
                  <a:srgbClr val="C00000"/>
                </a:solidFill>
              </a:rPr>
              <a:t>cannot</a:t>
            </a:r>
            <a:r>
              <a:rPr lang="en-GB" sz="2400" dirty="0"/>
              <a:t> exist </a:t>
            </a:r>
            <a:r>
              <a:rPr lang="en-GB" sz="2400" dirty="0">
                <a:solidFill>
                  <a:srgbClr val="C00000"/>
                </a:solidFill>
              </a:rPr>
              <a:t>independently</a:t>
            </a:r>
            <a:r>
              <a:rPr lang="en-GB" sz="2400" dirty="0"/>
              <a:t> of the containing object </a:t>
            </a:r>
            <a:r>
              <a:rPr lang="en-GB" sz="2400" i="1" dirty="0">
                <a:solidFill>
                  <a:srgbClr val="C00000"/>
                </a:solidFill>
              </a:rPr>
              <a:t>Car</a:t>
            </a:r>
            <a:r>
              <a:rPr lang="en-GB" sz="2400" dirty="0"/>
              <a:t>, and if the Car object is destroyed, the </a:t>
            </a:r>
            <a:r>
              <a:rPr lang="en-GB" sz="2400" i="1" dirty="0">
                <a:solidFill>
                  <a:srgbClr val="C00000"/>
                </a:solidFill>
              </a:rPr>
              <a:t>Engine</a:t>
            </a:r>
            <a:r>
              <a:rPr lang="en-GB" sz="2400" dirty="0">
                <a:solidFill>
                  <a:srgbClr val="C00000"/>
                </a:solidFill>
              </a:rPr>
              <a:t> </a:t>
            </a:r>
            <a:r>
              <a:rPr lang="en-GB" sz="2400" dirty="0"/>
              <a:t>object is </a:t>
            </a:r>
            <a:r>
              <a:rPr lang="en-GB" sz="2400" dirty="0">
                <a:solidFill>
                  <a:srgbClr val="C00000"/>
                </a:solidFill>
              </a:rPr>
              <a:t>automatically</a:t>
            </a:r>
            <a:r>
              <a:rPr lang="en-GB" sz="2400" dirty="0"/>
              <a:t> </a:t>
            </a:r>
            <a:r>
              <a:rPr lang="en-GB" sz="2400" dirty="0">
                <a:solidFill>
                  <a:srgbClr val="C00000"/>
                </a:solidFill>
              </a:rPr>
              <a:t>destroyed</a:t>
            </a:r>
            <a:r>
              <a:rPr lang="en-GB" sz="2400" dirty="0"/>
              <a:t> along with it.</a:t>
            </a:r>
          </a:p>
        </p:txBody>
      </p:sp>
      <p:pic>
        <p:nvPicPr>
          <p:cNvPr id="6" name="Picture 5"/>
          <p:cNvPicPr>
            <a:picLocks noChangeAspect="1"/>
          </p:cNvPicPr>
          <p:nvPr/>
        </p:nvPicPr>
        <p:blipFill rotWithShape="1">
          <a:blip r:embed="rId3"/>
          <a:srcRect t="7577" r="69873" b="32769"/>
          <a:stretch/>
        </p:blipFill>
        <p:spPr>
          <a:xfrm>
            <a:off x="7640988" y="2805007"/>
            <a:ext cx="3870825" cy="3162427"/>
          </a:xfrm>
          <a:prstGeom prst="rect">
            <a:avLst/>
          </a:prstGeom>
        </p:spPr>
      </p:pic>
    </p:spTree>
    <p:extLst>
      <p:ext uri="{BB962C8B-B14F-4D97-AF65-F5344CB8AC3E}">
        <p14:creationId xmlns:p14="http://schemas.microsoft.com/office/powerpoint/2010/main" val="4228520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1596" y="1848050"/>
            <a:ext cx="11103219" cy="2050182"/>
          </a:xfrm>
        </p:spPr>
        <p:txBody>
          <a:bodyPr>
            <a:normAutofit fontScale="90000"/>
          </a:bodyPr>
          <a:lstStyle/>
          <a:p>
            <a:pPr algn="ctr"/>
            <a:r>
              <a:rPr lang="en-GB" sz="8000" dirty="0" err="1"/>
              <a:t>IsA</a:t>
            </a:r>
            <a:r>
              <a:rPr lang="en-GB" sz="8000" dirty="0"/>
              <a:t> and HasA Relationship</a:t>
            </a:r>
            <a:br>
              <a:rPr lang="en-GB" sz="8000" dirty="0"/>
            </a:br>
            <a:r>
              <a:rPr lang="en-GB" dirty="0">
                <a:solidFill>
                  <a:srgbClr val="C00000"/>
                </a:solidFill>
              </a:rPr>
              <a:t>week-18</a:t>
            </a:r>
            <a:r>
              <a:rPr lang="en-US" sz="8000" dirty="0">
                <a:solidFill>
                  <a:srgbClr val="C00000"/>
                </a:solidFill>
              </a:rPr>
              <a:t> </a:t>
            </a:r>
            <a:endParaRPr lang="en-GB" sz="8000" dirty="0">
              <a:solidFill>
                <a:srgbClr val="C00000"/>
              </a:solidFill>
              <a:latin typeface="+mn-lt"/>
              <a:cs typeface="Times New Roman" panose="02020603050405020304" pitchFamily="18" charset="0"/>
            </a:endParaRPr>
          </a:p>
        </p:txBody>
      </p:sp>
    </p:spTree>
    <p:extLst>
      <p:ext uri="{BB962C8B-B14F-4D97-AF65-F5344CB8AC3E}">
        <p14:creationId xmlns:p14="http://schemas.microsoft.com/office/powerpoint/2010/main" val="4238022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7153" y="-54761"/>
            <a:ext cx="9533804" cy="1172212"/>
          </a:xfrm>
        </p:spPr>
        <p:txBody>
          <a:bodyPr>
            <a:normAutofit fontScale="90000"/>
          </a:bodyPr>
          <a:lstStyle/>
          <a:p>
            <a:pPr algn="ctr"/>
            <a:br>
              <a:rPr lang="en-US" sz="4800" dirty="0"/>
            </a:br>
            <a:r>
              <a:rPr lang="en-US" sz="4800" dirty="0" err="1"/>
              <a:t>IsA</a:t>
            </a:r>
            <a:r>
              <a:rPr lang="en-US" sz="4800" dirty="0"/>
              <a:t> and </a:t>
            </a:r>
            <a:r>
              <a:rPr lang="en-US" sz="4800" dirty="0" err="1"/>
              <a:t>HasA</a:t>
            </a:r>
            <a:r>
              <a:rPr lang="en-US" sz="4800" dirty="0"/>
              <a:t> Relationship </a:t>
            </a:r>
            <a:endParaRPr lang="en-US" sz="4800" dirty="0">
              <a:latin typeface="+mn-lt"/>
            </a:endParaRP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246</a:t>
            </a:fld>
            <a:endParaRPr lang="en-US" dirty="0"/>
          </a:p>
        </p:txBody>
      </p:sp>
      <p:sp>
        <p:nvSpPr>
          <p:cNvPr id="3" name="Rectangle 2"/>
          <p:cNvSpPr/>
          <p:nvPr/>
        </p:nvSpPr>
        <p:spPr>
          <a:xfrm>
            <a:off x="732923" y="1418073"/>
            <a:ext cx="10410699" cy="4524315"/>
          </a:xfrm>
          <a:prstGeom prst="rect">
            <a:avLst/>
          </a:prstGeom>
        </p:spPr>
        <p:txBody>
          <a:bodyPr wrap="square">
            <a:spAutoFit/>
          </a:bodyPr>
          <a:lstStyle/>
          <a:p>
            <a:pPr algn="just"/>
            <a:r>
              <a:rPr lang="en-GB" sz="2400" dirty="0"/>
              <a:t>In object-oriented programming, </a:t>
            </a:r>
            <a:r>
              <a:rPr lang="en-GB" sz="2400" dirty="0">
                <a:solidFill>
                  <a:srgbClr val="C00000"/>
                </a:solidFill>
              </a:rPr>
              <a:t>Is-A</a:t>
            </a:r>
            <a:r>
              <a:rPr lang="en-GB" sz="2400" dirty="0"/>
              <a:t> and </a:t>
            </a:r>
            <a:r>
              <a:rPr lang="en-GB" sz="2400" dirty="0">
                <a:solidFill>
                  <a:srgbClr val="C00000"/>
                </a:solidFill>
              </a:rPr>
              <a:t>Has-A</a:t>
            </a:r>
            <a:r>
              <a:rPr lang="en-GB" sz="2400" dirty="0"/>
              <a:t> relationships represent two fundamental ways classes relate to each other in C++. </a:t>
            </a:r>
          </a:p>
          <a:p>
            <a:pPr algn="just"/>
            <a:endParaRPr lang="en-GB" sz="2400" b="1" dirty="0">
              <a:solidFill>
                <a:srgbClr val="0070C0"/>
              </a:solidFill>
            </a:endParaRPr>
          </a:p>
          <a:p>
            <a:pPr algn="just"/>
            <a:r>
              <a:rPr lang="en-GB" sz="2400" b="1" dirty="0">
                <a:solidFill>
                  <a:srgbClr val="0070C0"/>
                </a:solidFill>
              </a:rPr>
              <a:t>Is-A Relationship</a:t>
            </a:r>
          </a:p>
          <a:p>
            <a:pPr marL="342900" indent="-342900" algn="just">
              <a:buFont typeface="Wingdings" panose="05000000000000000000" pitchFamily="2" charset="2"/>
              <a:buChar char="Ø"/>
            </a:pPr>
            <a:r>
              <a:rPr lang="en-GB" sz="2400" dirty="0"/>
              <a:t>Represents </a:t>
            </a:r>
            <a:r>
              <a:rPr lang="en-GB" sz="2400" dirty="0">
                <a:solidFill>
                  <a:srgbClr val="0070C0"/>
                </a:solidFill>
              </a:rPr>
              <a:t>inheritance</a:t>
            </a:r>
            <a:r>
              <a:rPr lang="en-GB" sz="2400" dirty="0"/>
              <a:t>. </a:t>
            </a:r>
          </a:p>
          <a:p>
            <a:pPr marL="342900" indent="-342900" algn="just">
              <a:buFont typeface="Wingdings" panose="05000000000000000000" pitchFamily="2" charset="2"/>
              <a:buChar char="Ø"/>
            </a:pPr>
            <a:r>
              <a:rPr lang="en-GB" sz="2400" dirty="0"/>
              <a:t>A class (</a:t>
            </a:r>
            <a:r>
              <a:rPr lang="en-GB" sz="2400" dirty="0">
                <a:solidFill>
                  <a:srgbClr val="0070C0"/>
                </a:solidFill>
              </a:rPr>
              <a:t>subclass</a:t>
            </a:r>
            <a:r>
              <a:rPr lang="en-GB" sz="2400" dirty="0"/>
              <a:t>) is a </a:t>
            </a:r>
            <a:r>
              <a:rPr lang="en-GB" sz="2400" dirty="0">
                <a:solidFill>
                  <a:srgbClr val="0070C0"/>
                </a:solidFill>
              </a:rPr>
              <a:t>specialized</a:t>
            </a:r>
            <a:r>
              <a:rPr lang="en-GB" sz="2400" dirty="0"/>
              <a:t> version of another class (</a:t>
            </a:r>
            <a:r>
              <a:rPr lang="en-GB" sz="2400" dirty="0">
                <a:solidFill>
                  <a:srgbClr val="0070C0"/>
                </a:solidFill>
              </a:rPr>
              <a:t>base</a:t>
            </a:r>
            <a:r>
              <a:rPr lang="en-GB" sz="2400" dirty="0"/>
              <a:t> class).</a:t>
            </a:r>
          </a:p>
          <a:p>
            <a:pPr marL="342900" indent="-342900" algn="just">
              <a:buFont typeface="Wingdings" panose="05000000000000000000" pitchFamily="2" charset="2"/>
              <a:buChar char="Ø"/>
            </a:pPr>
            <a:r>
              <a:rPr lang="en-GB" sz="2400" dirty="0"/>
              <a:t>Example: A Car is a Vehicle.</a:t>
            </a:r>
          </a:p>
          <a:p>
            <a:pPr algn="just"/>
            <a:endParaRPr lang="en-GB" sz="2400" dirty="0"/>
          </a:p>
          <a:p>
            <a:pPr algn="just"/>
            <a:r>
              <a:rPr lang="en-GB" sz="2400" b="1" dirty="0">
                <a:solidFill>
                  <a:srgbClr val="0070C0"/>
                </a:solidFill>
              </a:rPr>
              <a:t>Has-A Relationship</a:t>
            </a:r>
          </a:p>
          <a:p>
            <a:pPr marL="342900" indent="-342900" algn="just">
              <a:buFont typeface="Wingdings" panose="05000000000000000000" pitchFamily="2" charset="2"/>
              <a:buChar char="Ø"/>
            </a:pPr>
            <a:r>
              <a:rPr lang="en-GB" sz="2400" dirty="0"/>
              <a:t>Represents </a:t>
            </a:r>
            <a:r>
              <a:rPr lang="en-US" sz="2400" dirty="0">
                <a:solidFill>
                  <a:srgbClr val="0070C0"/>
                </a:solidFill>
              </a:rPr>
              <a:t>Association</a:t>
            </a:r>
            <a:r>
              <a:rPr lang="en-US" sz="2400" dirty="0"/>
              <a:t>, </a:t>
            </a:r>
            <a:r>
              <a:rPr lang="en-GB" sz="2400" dirty="0">
                <a:solidFill>
                  <a:srgbClr val="0070C0"/>
                </a:solidFill>
              </a:rPr>
              <a:t>composition</a:t>
            </a:r>
            <a:r>
              <a:rPr lang="en-GB" sz="2400" dirty="0"/>
              <a:t> or </a:t>
            </a:r>
            <a:r>
              <a:rPr lang="en-GB" sz="2400" dirty="0">
                <a:solidFill>
                  <a:srgbClr val="0070C0"/>
                </a:solidFill>
              </a:rPr>
              <a:t>aggregation</a:t>
            </a:r>
            <a:r>
              <a:rPr lang="en-GB" sz="2400" dirty="0"/>
              <a:t>. </a:t>
            </a:r>
          </a:p>
          <a:p>
            <a:pPr marL="342900" indent="-342900" algn="just">
              <a:buFont typeface="Wingdings" panose="05000000000000000000" pitchFamily="2" charset="2"/>
              <a:buChar char="Ø"/>
            </a:pPr>
            <a:r>
              <a:rPr lang="en-GB" sz="2400" dirty="0"/>
              <a:t>A class contains an object of </a:t>
            </a:r>
            <a:r>
              <a:rPr lang="en-GB" sz="2400" dirty="0">
                <a:solidFill>
                  <a:srgbClr val="0070C0"/>
                </a:solidFill>
              </a:rPr>
              <a:t>another</a:t>
            </a:r>
            <a:r>
              <a:rPr lang="en-GB" sz="2400" dirty="0"/>
              <a:t> class as a </a:t>
            </a:r>
            <a:r>
              <a:rPr lang="en-GB" sz="2400" dirty="0">
                <a:solidFill>
                  <a:srgbClr val="0070C0"/>
                </a:solidFill>
              </a:rPr>
              <a:t>member</a:t>
            </a:r>
            <a:r>
              <a:rPr lang="en-GB" sz="2400" dirty="0"/>
              <a:t>.</a:t>
            </a:r>
          </a:p>
          <a:p>
            <a:pPr marL="342900" indent="-342900" algn="just">
              <a:buFont typeface="Wingdings" panose="05000000000000000000" pitchFamily="2" charset="2"/>
              <a:buChar char="Ø"/>
            </a:pPr>
            <a:r>
              <a:rPr lang="en-GB" sz="2400" dirty="0"/>
              <a:t>Example: A Car has an Engine.</a:t>
            </a:r>
          </a:p>
        </p:txBody>
      </p:sp>
    </p:spTree>
    <p:extLst>
      <p:ext uri="{BB962C8B-B14F-4D97-AF65-F5344CB8AC3E}">
        <p14:creationId xmlns:p14="http://schemas.microsoft.com/office/powerpoint/2010/main" val="25394781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7153" y="246689"/>
            <a:ext cx="9533804" cy="1172212"/>
          </a:xfrm>
        </p:spPr>
        <p:txBody>
          <a:bodyPr>
            <a:normAutofit fontScale="90000"/>
          </a:bodyPr>
          <a:lstStyle/>
          <a:p>
            <a:pPr algn="ctr"/>
            <a:br>
              <a:rPr lang="en-US" sz="4800" dirty="0"/>
            </a:br>
            <a:r>
              <a:rPr lang="en-US" sz="4800" dirty="0" err="1"/>
              <a:t>IsA</a:t>
            </a:r>
            <a:r>
              <a:rPr lang="en-US" sz="4800" dirty="0"/>
              <a:t> and </a:t>
            </a:r>
            <a:r>
              <a:rPr lang="en-US" sz="4800" dirty="0" err="1"/>
              <a:t>HasA</a:t>
            </a:r>
            <a:r>
              <a:rPr lang="en-US" sz="4800" dirty="0"/>
              <a:t> Relationship </a:t>
            </a:r>
            <a:r>
              <a:rPr lang="en-US" sz="4400" dirty="0"/>
              <a:t>Differences</a:t>
            </a:r>
            <a:endParaRPr lang="en-US" sz="4800" dirty="0">
              <a:latin typeface="+mn-lt"/>
            </a:endParaRPr>
          </a:p>
        </p:txBody>
      </p:sp>
      <p:sp>
        <p:nvSpPr>
          <p:cNvPr id="4" name="Date Placeholder 3"/>
          <p:cNvSpPr>
            <a:spLocks noGrp="1"/>
          </p:cNvSpPr>
          <p:nvPr>
            <p:ph type="dt" sz="half" idx="2"/>
          </p:nvPr>
        </p:nvSpPr>
        <p:spPr>
          <a:xfrm>
            <a:off x="450567" y="6439449"/>
            <a:ext cx="2410464" cy="365125"/>
          </a:xfrm>
        </p:spPr>
        <p:txBody>
          <a:bodyPr/>
          <a:lstStyle/>
          <a:p>
            <a:fld id="{3A38C0D9-1C1A-43C3-849A-4C12950DC872}" type="datetime1">
              <a:rPr lang="en-US" smtClean="0"/>
              <a:pPr/>
              <a:t>8/9/2025</a:t>
            </a:fld>
            <a:endParaRPr lang="en-US" dirty="0"/>
          </a:p>
        </p:txBody>
      </p:sp>
      <p:sp>
        <p:nvSpPr>
          <p:cNvPr id="5" name="Slide Number Placeholder 4"/>
          <p:cNvSpPr>
            <a:spLocks noGrp="1"/>
          </p:cNvSpPr>
          <p:nvPr>
            <p:ph type="sldNum" sz="quarter" idx="4"/>
          </p:nvPr>
        </p:nvSpPr>
        <p:spPr>
          <a:xfrm>
            <a:off x="9597564" y="6571396"/>
            <a:ext cx="1279224" cy="294401"/>
          </a:xfrm>
        </p:spPr>
        <p:txBody>
          <a:bodyPr/>
          <a:lstStyle/>
          <a:p>
            <a:fld id="{AD33D9D5-3F94-4D0E-99A1-5E245C39E9B7}" type="slidenum">
              <a:rPr lang="en-US" smtClean="0"/>
              <a:pPr/>
              <a:t>247</a:t>
            </a:fld>
            <a:endParaRPr lang="en-US" dirty="0"/>
          </a:p>
        </p:txBody>
      </p:sp>
      <p:graphicFrame>
        <p:nvGraphicFramePr>
          <p:cNvPr id="16" name="Table 15"/>
          <p:cNvGraphicFramePr>
            <a:graphicFrameLocks noGrp="1"/>
          </p:cNvGraphicFramePr>
          <p:nvPr/>
        </p:nvGraphicFramePr>
        <p:xfrm>
          <a:off x="1190121" y="1858506"/>
          <a:ext cx="9742050" cy="3768571"/>
        </p:xfrm>
        <a:graphic>
          <a:graphicData uri="http://schemas.openxmlformats.org/drawingml/2006/table">
            <a:tbl>
              <a:tblPr>
                <a:tableStyleId>{5940675A-B579-460E-94D1-54222C63F5DA}</a:tableStyleId>
              </a:tblPr>
              <a:tblGrid>
                <a:gridCol w="3247350">
                  <a:extLst>
                    <a:ext uri="{9D8B030D-6E8A-4147-A177-3AD203B41FA5}">
                      <a16:colId xmlns:a16="http://schemas.microsoft.com/office/drawing/2014/main" val="20000"/>
                    </a:ext>
                  </a:extLst>
                </a:gridCol>
                <a:gridCol w="3247350">
                  <a:extLst>
                    <a:ext uri="{9D8B030D-6E8A-4147-A177-3AD203B41FA5}">
                      <a16:colId xmlns:a16="http://schemas.microsoft.com/office/drawing/2014/main" val="20001"/>
                    </a:ext>
                  </a:extLst>
                </a:gridCol>
                <a:gridCol w="3247350">
                  <a:extLst>
                    <a:ext uri="{9D8B030D-6E8A-4147-A177-3AD203B41FA5}">
                      <a16:colId xmlns:a16="http://schemas.microsoft.com/office/drawing/2014/main" val="20002"/>
                    </a:ext>
                  </a:extLst>
                </a:gridCol>
              </a:tblGrid>
              <a:tr h="396692">
                <a:tc>
                  <a:txBody>
                    <a:bodyPr/>
                    <a:lstStyle/>
                    <a:p>
                      <a:r>
                        <a:rPr lang="en-US" sz="1800" b="1" dirty="0"/>
                        <a:t>Aspect</a:t>
                      </a:r>
                    </a:p>
                  </a:txBody>
                  <a:tcPr anchor="ctr"/>
                </a:tc>
                <a:tc>
                  <a:txBody>
                    <a:bodyPr/>
                    <a:lstStyle/>
                    <a:p>
                      <a:r>
                        <a:rPr lang="en-US" sz="1800" b="1"/>
                        <a:t>Is-A Relationship</a:t>
                      </a:r>
                    </a:p>
                  </a:txBody>
                  <a:tcPr anchor="ctr"/>
                </a:tc>
                <a:tc>
                  <a:txBody>
                    <a:bodyPr/>
                    <a:lstStyle/>
                    <a:p>
                      <a:r>
                        <a:rPr lang="en-US" sz="1800" b="1" dirty="0"/>
                        <a:t>Has-A Relationship</a:t>
                      </a:r>
                    </a:p>
                  </a:txBody>
                  <a:tcPr anchor="ctr"/>
                </a:tc>
                <a:extLst>
                  <a:ext uri="{0D108BD9-81ED-4DB2-BD59-A6C34878D82A}">
                    <a16:rowId xmlns:a16="http://schemas.microsoft.com/office/drawing/2014/main" val="10000"/>
                  </a:ext>
                </a:extLst>
              </a:tr>
              <a:tr h="991729">
                <a:tc>
                  <a:txBody>
                    <a:bodyPr/>
                    <a:lstStyle/>
                    <a:p>
                      <a:r>
                        <a:rPr lang="en-US" sz="1800" b="1"/>
                        <a:t>Definition</a:t>
                      </a:r>
                    </a:p>
                  </a:txBody>
                  <a:tcPr anchor="ctr"/>
                </a:tc>
                <a:tc>
                  <a:txBody>
                    <a:bodyPr/>
                    <a:lstStyle/>
                    <a:p>
                      <a:r>
                        <a:rPr lang="en-GB" sz="1800" dirty="0"/>
                        <a:t>Inheritance: One class is a type of another.</a:t>
                      </a:r>
                    </a:p>
                  </a:txBody>
                  <a:tcPr anchor="ctr"/>
                </a:tc>
                <a:tc>
                  <a:txBody>
                    <a:bodyPr/>
                    <a:lstStyle/>
                    <a:p>
                      <a:r>
                        <a:rPr lang="en-GB" sz="1800" dirty="0"/>
                        <a:t>Association, Composition or Aggregation: One class contains another.</a:t>
                      </a:r>
                    </a:p>
                  </a:txBody>
                  <a:tcPr anchor="ctr"/>
                </a:tc>
                <a:extLst>
                  <a:ext uri="{0D108BD9-81ED-4DB2-BD59-A6C34878D82A}">
                    <a16:rowId xmlns:a16="http://schemas.microsoft.com/office/drawing/2014/main" val="10001"/>
                  </a:ext>
                </a:extLst>
              </a:tr>
              <a:tr h="396692">
                <a:tc>
                  <a:txBody>
                    <a:bodyPr/>
                    <a:lstStyle/>
                    <a:p>
                      <a:r>
                        <a:rPr lang="en-US" sz="1800" b="1"/>
                        <a:t>Example</a:t>
                      </a:r>
                    </a:p>
                  </a:txBody>
                  <a:tcPr anchor="ctr"/>
                </a:tc>
                <a:tc>
                  <a:txBody>
                    <a:bodyPr/>
                    <a:lstStyle/>
                    <a:p>
                      <a:r>
                        <a:rPr lang="en-US" sz="1800"/>
                        <a:t>Car is a Vehicle.</a:t>
                      </a:r>
                    </a:p>
                  </a:txBody>
                  <a:tcPr anchor="ctr"/>
                </a:tc>
                <a:tc>
                  <a:txBody>
                    <a:bodyPr/>
                    <a:lstStyle/>
                    <a:p>
                      <a:r>
                        <a:rPr lang="en-US" sz="1800"/>
                        <a:t>Car has an Engine.</a:t>
                      </a:r>
                    </a:p>
                  </a:txBody>
                  <a:tcPr anchor="ctr"/>
                </a:tc>
                <a:extLst>
                  <a:ext uri="{0D108BD9-81ED-4DB2-BD59-A6C34878D82A}">
                    <a16:rowId xmlns:a16="http://schemas.microsoft.com/office/drawing/2014/main" val="10002"/>
                  </a:ext>
                </a:extLst>
              </a:tr>
              <a:tr h="991729">
                <a:tc>
                  <a:txBody>
                    <a:bodyPr/>
                    <a:lstStyle/>
                    <a:p>
                      <a:r>
                        <a:rPr lang="en-US" sz="1800" b="1" dirty="0"/>
                        <a:t>Implementation</a:t>
                      </a:r>
                    </a:p>
                  </a:txBody>
                  <a:tcPr anchor="ctr"/>
                </a:tc>
                <a:tc>
                  <a:txBody>
                    <a:bodyPr/>
                    <a:lstStyle/>
                    <a:p>
                      <a:r>
                        <a:rPr lang="en-GB" sz="1800"/>
                        <a:t>Achieved using inheritance (class A : public B).</a:t>
                      </a:r>
                    </a:p>
                  </a:txBody>
                  <a:tcPr anchor="ctr"/>
                </a:tc>
                <a:tc>
                  <a:txBody>
                    <a:bodyPr/>
                    <a:lstStyle/>
                    <a:p>
                      <a:r>
                        <a:rPr lang="en-US" sz="1800" dirty="0"/>
                        <a:t>Achieved using member objects.</a:t>
                      </a:r>
                    </a:p>
                  </a:txBody>
                  <a:tcPr anchor="ctr"/>
                </a:tc>
                <a:extLst>
                  <a:ext uri="{0D108BD9-81ED-4DB2-BD59-A6C34878D82A}">
                    <a16:rowId xmlns:a16="http://schemas.microsoft.com/office/drawing/2014/main" val="10003"/>
                  </a:ext>
                </a:extLst>
              </a:tr>
              <a:tr h="991729">
                <a:tc>
                  <a:txBody>
                    <a:bodyPr/>
                    <a:lstStyle/>
                    <a:p>
                      <a:r>
                        <a:rPr lang="en-US" sz="1800" b="1" dirty="0"/>
                        <a:t>Dependency</a:t>
                      </a:r>
                    </a:p>
                  </a:txBody>
                  <a:tcPr anchor="ctr"/>
                </a:tc>
                <a:tc>
                  <a:txBody>
                    <a:bodyPr/>
                    <a:lstStyle/>
                    <a:p>
                      <a:r>
                        <a:rPr lang="en-GB" sz="1800"/>
                        <a:t>Base class methods can be reused in the derived class.</a:t>
                      </a:r>
                    </a:p>
                  </a:txBody>
                  <a:tcPr anchor="ctr"/>
                </a:tc>
                <a:tc>
                  <a:txBody>
                    <a:bodyPr/>
                    <a:lstStyle/>
                    <a:p>
                      <a:r>
                        <a:rPr lang="en-GB" sz="1800" dirty="0"/>
                        <a:t>Member objects are used for functionality.</a:t>
                      </a: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2484833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52305-2F7A-B5B5-E01F-7F6BDEDDBA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1ABA81-E57B-8C00-0F6B-3F81331F7E88}"/>
              </a:ext>
            </a:extLst>
          </p:cNvPr>
          <p:cNvSpPr>
            <a:spLocks noGrp="1"/>
          </p:cNvSpPr>
          <p:nvPr>
            <p:ph type="ctrTitle"/>
          </p:nvPr>
        </p:nvSpPr>
        <p:spPr>
          <a:xfrm>
            <a:off x="915844" y="1848050"/>
            <a:ext cx="10518969" cy="2050182"/>
          </a:xfrm>
        </p:spPr>
        <p:txBody>
          <a:bodyPr>
            <a:normAutofit/>
          </a:bodyPr>
          <a:lstStyle/>
          <a:p>
            <a:pPr algn="ctr"/>
            <a:r>
              <a:rPr lang="en-GB" sz="8000" dirty="0">
                <a:solidFill>
                  <a:srgbClr val="C00000"/>
                </a:solidFill>
              </a:rPr>
              <a:t>FINAL EXAM</a:t>
            </a:r>
            <a:endParaRPr lang="en-GB" sz="8000" dirty="0">
              <a:solidFill>
                <a:srgbClr val="C00000"/>
              </a:solidFill>
              <a:cs typeface="Times New Roman" panose="02020603050405020304" pitchFamily="18" charset="0"/>
            </a:endParaRPr>
          </a:p>
        </p:txBody>
      </p:sp>
    </p:spTree>
    <p:extLst>
      <p:ext uri="{BB962C8B-B14F-4D97-AF65-F5344CB8AC3E}">
        <p14:creationId xmlns:p14="http://schemas.microsoft.com/office/powerpoint/2010/main" val="36673534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Retrospect">
  <a:themeElements>
    <a:clrScheme name="Custom 10">
      <a:dk1>
        <a:srgbClr val="0E4D50"/>
      </a:dk1>
      <a:lt1>
        <a:sysClr val="window" lastClr="FFFFFF"/>
      </a:lt1>
      <a:dk2>
        <a:srgbClr val="335B74"/>
      </a:dk2>
      <a:lt2>
        <a:srgbClr val="DFE3E5"/>
      </a:lt2>
      <a:accent1>
        <a:srgbClr val="157378"/>
      </a:accent1>
      <a:accent2>
        <a:srgbClr val="13676B"/>
      </a:accent2>
      <a:accent3>
        <a:srgbClr val="0E4D50"/>
      </a:accent3>
      <a:accent4>
        <a:srgbClr val="146F73"/>
      </a:accent4>
      <a:accent5>
        <a:srgbClr val="3E8853"/>
      </a:accent5>
      <a:accent6>
        <a:srgbClr val="62A39F"/>
      </a:accent6>
      <a:hlink>
        <a:srgbClr val="6EAC1C"/>
      </a:hlink>
      <a:folHlink>
        <a:srgbClr val="B26B02"/>
      </a:folHlink>
    </a:clrScheme>
    <a:fontScheme name="Custom 1">
      <a:majorFont>
        <a:latin typeface="Calibri Light (Headings)"/>
        <a:ea typeface=""/>
        <a:cs typeface=""/>
      </a:majorFont>
      <a:minorFont>
        <a:latin typeface="Calibri Light (Headings)"/>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BAB94BD4-5D6D-4148-AB57-A4CCF1FD4E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13799</TotalTime>
  <Words>13479</Words>
  <Application>Microsoft Office PowerPoint</Application>
  <PresentationFormat>Custom</PresentationFormat>
  <Paragraphs>1688</Paragraphs>
  <Slides>248</Slides>
  <Notes>179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248</vt:i4>
      </vt:variant>
    </vt:vector>
  </HeadingPairs>
  <TitlesOfParts>
    <vt:vector size="257" baseType="lpstr">
      <vt:lpstr>Arial Unicode MS</vt:lpstr>
      <vt:lpstr>Arial</vt:lpstr>
      <vt:lpstr>Calibri</vt:lpstr>
      <vt:lpstr>Calibri Light (Headings)</vt:lpstr>
      <vt:lpstr>Century Gothic (Headings)</vt:lpstr>
      <vt:lpstr>Lato</vt:lpstr>
      <vt:lpstr>Times New Roman</vt:lpstr>
      <vt:lpstr>Wingdings</vt:lpstr>
      <vt:lpstr>Retrospect</vt:lpstr>
      <vt:lpstr> Object Oriented Programming CSE-0613-2203</vt:lpstr>
      <vt:lpstr>Basic Concepts Of Objects Oriented Programming  week-1</vt:lpstr>
      <vt:lpstr>Introduction </vt:lpstr>
      <vt:lpstr>Introduction cont. </vt:lpstr>
      <vt:lpstr>Introduction cont. </vt:lpstr>
      <vt:lpstr>Introduction cont. </vt:lpstr>
      <vt:lpstr>Machine level Language </vt:lpstr>
      <vt:lpstr>Assembly level Language</vt:lpstr>
      <vt:lpstr>High level Language</vt:lpstr>
      <vt:lpstr>High level Language</vt:lpstr>
      <vt:lpstr>High level Language</vt:lpstr>
      <vt:lpstr>Procedure oriented programming(POP) language</vt:lpstr>
      <vt:lpstr>Procedure  Oriented  Programming  Language </vt:lpstr>
      <vt:lpstr>Procedure  Oriented  Programming  Language </vt:lpstr>
      <vt:lpstr>Characteristics  of  procedure oriented programming</vt:lpstr>
      <vt:lpstr>Object oriented programming(OOP) language</vt:lpstr>
      <vt:lpstr>Object oriented programming(OOP) language</vt:lpstr>
      <vt:lpstr>Features of the Object Oriented programming </vt:lpstr>
      <vt:lpstr>Basic Concepts Of OOP</vt:lpstr>
      <vt:lpstr>Basic Concepts Of OOP</vt:lpstr>
      <vt:lpstr>Objects</vt:lpstr>
      <vt:lpstr>Objects</vt:lpstr>
      <vt:lpstr>Classes </vt:lpstr>
      <vt:lpstr>Data Abstraction</vt:lpstr>
      <vt:lpstr>Data Encapsulation</vt:lpstr>
      <vt:lpstr>Inheritance</vt:lpstr>
      <vt:lpstr>Polymorphism</vt:lpstr>
      <vt:lpstr>Dynamic binding</vt:lpstr>
      <vt:lpstr>Message Passing</vt:lpstr>
      <vt:lpstr>Benefits  of  OOP</vt:lpstr>
      <vt:lpstr>Benefits  of  OOP</vt:lpstr>
      <vt:lpstr>Application of OOP</vt:lpstr>
      <vt:lpstr>Application of OOP</vt:lpstr>
      <vt:lpstr>Basics of C++ week-2 </vt:lpstr>
      <vt:lpstr>Basics of C++  </vt:lpstr>
      <vt:lpstr>C++ Comments</vt:lpstr>
      <vt:lpstr>Program Style</vt:lpstr>
      <vt:lpstr>Program Style cont.</vt:lpstr>
      <vt:lpstr>Program Style cont.</vt:lpstr>
      <vt:lpstr>Libraries</vt:lpstr>
      <vt:lpstr>Namespaces</vt:lpstr>
      <vt:lpstr>Operators In C++ </vt:lpstr>
      <vt:lpstr>Input and Output (I/O)</vt:lpstr>
      <vt:lpstr>cout</vt:lpstr>
      <vt:lpstr>cin</vt:lpstr>
      <vt:lpstr>Cin Whitespace Handling</vt:lpstr>
      <vt:lpstr>Other I/O Manipulators</vt:lpstr>
      <vt:lpstr>Tokens</vt:lpstr>
      <vt:lpstr>Keywords</vt:lpstr>
      <vt:lpstr>C++ Keywords:  </vt:lpstr>
      <vt:lpstr>Identifiers in C++</vt:lpstr>
      <vt:lpstr>Identifiers in C++</vt:lpstr>
      <vt:lpstr>Data types in C++ </vt:lpstr>
      <vt:lpstr>Built-in Data Types</vt:lpstr>
      <vt:lpstr>built-in data </vt:lpstr>
      <vt:lpstr>User-Define Data Types week-3</vt:lpstr>
      <vt:lpstr>Struct</vt:lpstr>
      <vt:lpstr>Struct in C++</vt:lpstr>
      <vt:lpstr>Struct in C++</vt:lpstr>
      <vt:lpstr>struct in C vs. C++:</vt:lpstr>
      <vt:lpstr>Union</vt:lpstr>
      <vt:lpstr>Union in C++</vt:lpstr>
      <vt:lpstr>Union in C++</vt:lpstr>
      <vt:lpstr>enumerated</vt:lpstr>
      <vt:lpstr>enumerated</vt:lpstr>
      <vt:lpstr>enumerated</vt:lpstr>
      <vt:lpstr>enumerated</vt:lpstr>
      <vt:lpstr>enumerated</vt:lpstr>
      <vt:lpstr>Drive Data Types week-4</vt:lpstr>
      <vt:lpstr>Array</vt:lpstr>
      <vt:lpstr>Array</vt:lpstr>
      <vt:lpstr>Array</vt:lpstr>
      <vt:lpstr>2d-Array</vt:lpstr>
      <vt:lpstr>2d-Array</vt:lpstr>
      <vt:lpstr>2d-Array</vt:lpstr>
      <vt:lpstr>pointer</vt:lpstr>
      <vt:lpstr>pointer </vt:lpstr>
      <vt:lpstr>pointer </vt:lpstr>
      <vt:lpstr>pointer </vt:lpstr>
      <vt:lpstr>pointer </vt:lpstr>
      <vt:lpstr>references</vt:lpstr>
      <vt:lpstr>references </vt:lpstr>
      <vt:lpstr>references </vt:lpstr>
      <vt:lpstr>Some Keywords week-5</vt:lpstr>
      <vt:lpstr>const</vt:lpstr>
      <vt:lpstr>const </vt:lpstr>
      <vt:lpstr>const with Variables</vt:lpstr>
      <vt:lpstr>const with Pointers</vt:lpstr>
      <vt:lpstr>const with Pointers</vt:lpstr>
      <vt:lpstr>const with Pointers</vt:lpstr>
      <vt:lpstr>const in Function Arguments</vt:lpstr>
      <vt:lpstr>signed and unsigned</vt:lpstr>
      <vt:lpstr>string</vt:lpstr>
      <vt:lpstr>string</vt:lpstr>
      <vt:lpstr>auto</vt:lpstr>
      <vt:lpstr>static</vt:lpstr>
      <vt:lpstr>Static Global Variables</vt:lpstr>
      <vt:lpstr> Static Local Variables</vt:lpstr>
      <vt:lpstr>Control Structures week-6</vt:lpstr>
      <vt:lpstr>Control Structures</vt:lpstr>
      <vt:lpstr>Conditional</vt:lpstr>
      <vt:lpstr>if-else</vt:lpstr>
      <vt:lpstr>if-else</vt:lpstr>
      <vt:lpstr>switch </vt:lpstr>
      <vt:lpstr>if-else vs switch</vt:lpstr>
      <vt:lpstr>try, catch, and throw </vt:lpstr>
      <vt:lpstr>try, catch, and throw </vt:lpstr>
      <vt:lpstr>Loops</vt:lpstr>
      <vt:lpstr>Loops</vt:lpstr>
      <vt:lpstr>for Loop</vt:lpstr>
      <vt:lpstr>while Loop</vt:lpstr>
      <vt:lpstr>do-while Loop</vt:lpstr>
      <vt:lpstr>Key Differences Between Loops</vt:lpstr>
      <vt:lpstr>When to Use Each Loop</vt:lpstr>
      <vt:lpstr>Function week-7 </vt:lpstr>
      <vt:lpstr>Function</vt:lpstr>
      <vt:lpstr>Function Cont.</vt:lpstr>
      <vt:lpstr>Main Function</vt:lpstr>
      <vt:lpstr>Main Function Cont.</vt:lpstr>
      <vt:lpstr>function prototype </vt:lpstr>
      <vt:lpstr>function prototype </vt:lpstr>
      <vt:lpstr>Call by Value</vt:lpstr>
      <vt:lpstr>Call by Reference</vt:lpstr>
      <vt:lpstr>Call by Pointer</vt:lpstr>
      <vt:lpstr>Return by Reference</vt:lpstr>
      <vt:lpstr>Return by Pointer</vt:lpstr>
      <vt:lpstr>Differences</vt:lpstr>
      <vt:lpstr>inline function</vt:lpstr>
      <vt:lpstr>inline function</vt:lpstr>
      <vt:lpstr>Inline Functions cont.</vt:lpstr>
      <vt:lpstr>Inline Functions cont.</vt:lpstr>
      <vt:lpstr>Default Arguments  And Function Overloading  week-8 </vt:lpstr>
      <vt:lpstr>default arguments </vt:lpstr>
      <vt:lpstr>default arguments </vt:lpstr>
      <vt:lpstr>Function overloading</vt:lpstr>
      <vt:lpstr>Function overloading cont.</vt:lpstr>
      <vt:lpstr>Ambiguity Problem with Default Arguments and Function Overloading</vt:lpstr>
      <vt:lpstr>Ambiguity Problem with Default Arguments and Function Overloading</vt:lpstr>
      <vt:lpstr>Recursive Functions in C++</vt:lpstr>
      <vt:lpstr>Class and Object week-9</vt:lpstr>
      <vt:lpstr>Class in C++</vt:lpstr>
      <vt:lpstr>class declaration</vt:lpstr>
      <vt:lpstr>Member Functions Inside the Class</vt:lpstr>
      <vt:lpstr>Member Functions Outside  The Class </vt:lpstr>
      <vt:lpstr>class object </vt:lpstr>
      <vt:lpstr>Data Hiding And Encapsulation week-10</vt:lpstr>
      <vt:lpstr>Encapsulation</vt:lpstr>
      <vt:lpstr>data hiding</vt:lpstr>
      <vt:lpstr>data hiding cont.</vt:lpstr>
      <vt:lpstr>Data Hiding Vs. Encapsulation </vt:lpstr>
      <vt:lpstr>Data Hiding Vs. Encapsulation </vt:lpstr>
      <vt:lpstr>this Pointer</vt:lpstr>
      <vt:lpstr>this Pointer</vt:lpstr>
      <vt:lpstr>this Pointer</vt:lpstr>
      <vt:lpstr>Nesting Member Functions </vt:lpstr>
      <vt:lpstr>Nesting Member Functions </vt:lpstr>
      <vt:lpstr>nesting member functions cont. </vt:lpstr>
      <vt:lpstr>Memory Allocation For Class Objects week-11</vt:lpstr>
      <vt:lpstr>Memory Is Allocated For Class Objects</vt:lpstr>
      <vt:lpstr>Memory Is Allocated For Class Objects</vt:lpstr>
      <vt:lpstr>Memory Is Allocated For Class Objects</vt:lpstr>
      <vt:lpstr>Static Data Member </vt:lpstr>
      <vt:lpstr>Static Data Member </vt:lpstr>
      <vt:lpstr>static data member cont.</vt:lpstr>
      <vt:lpstr>static data member cont.</vt:lpstr>
      <vt:lpstr>Friend Function</vt:lpstr>
      <vt:lpstr>Friend Function</vt:lpstr>
      <vt:lpstr>Characteristics of Friend Functions</vt:lpstr>
      <vt:lpstr>Characteristics of Friend Functions</vt:lpstr>
      <vt:lpstr>Friend Functions Example</vt:lpstr>
      <vt:lpstr>Friend Functions Example cont.</vt:lpstr>
      <vt:lpstr>Friend Functions Example cont.</vt:lpstr>
      <vt:lpstr>MID EXAM</vt:lpstr>
      <vt:lpstr>Constructors week-12</vt:lpstr>
      <vt:lpstr>Constructors in C++</vt:lpstr>
      <vt:lpstr>Characteristics of Constructors</vt:lpstr>
      <vt:lpstr>Characteristics of Constructors Cont.</vt:lpstr>
      <vt:lpstr> Types of Constructors</vt:lpstr>
      <vt:lpstr>Default Constructor</vt:lpstr>
      <vt:lpstr> Default Constructor</vt:lpstr>
      <vt:lpstr> Characteristics of a Default Constructor</vt:lpstr>
      <vt:lpstr>Parameterized Constructor</vt:lpstr>
      <vt:lpstr> Parameterized Constructor</vt:lpstr>
      <vt:lpstr> Characteristics of a Parameterized Constructor</vt:lpstr>
      <vt:lpstr> Characteristics of a Parameterized Constructor Cont.</vt:lpstr>
      <vt:lpstr> Overloading Parameterized Constructor</vt:lpstr>
      <vt:lpstr>Characteristics of Overloaded Constructors</vt:lpstr>
      <vt:lpstr> Overloading Parameterized Constructor Example</vt:lpstr>
      <vt:lpstr>Copy Constructor week-13</vt:lpstr>
      <vt:lpstr>Copy Constructor</vt:lpstr>
      <vt:lpstr>Copy Constructor Cont.</vt:lpstr>
      <vt:lpstr>Copy Constructor Cont.</vt:lpstr>
      <vt:lpstr>Copy Constructor Cont.</vt:lpstr>
      <vt:lpstr>Destructor</vt:lpstr>
      <vt:lpstr>Destructor in C++</vt:lpstr>
      <vt:lpstr>Destructor in C++</vt:lpstr>
      <vt:lpstr>Destructor in C++ Example</vt:lpstr>
      <vt:lpstr>Inheritance week-14</vt:lpstr>
      <vt:lpstr>Inheritance</vt:lpstr>
      <vt:lpstr>Inheritance</vt:lpstr>
      <vt:lpstr>Types of Inheritance</vt:lpstr>
      <vt:lpstr> Types of Inheritance </vt:lpstr>
      <vt:lpstr> Single Inheritance </vt:lpstr>
      <vt:lpstr> Single Inheritance Example </vt:lpstr>
      <vt:lpstr>Multiple Inheritance </vt:lpstr>
      <vt:lpstr>Multiple Inheritance </vt:lpstr>
      <vt:lpstr>Hierarchical  Inheritance </vt:lpstr>
      <vt:lpstr>Hierarchical  Inheritance </vt:lpstr>
      <vt:lpstr>Multilevel Inheritance </vt:lpstr>
      <vt:lpstr>Hybrid Inheritance </vt:lpstr>
      <vt:lpstr>Inheritance and Access Modifiers </vt:lpstr>
      <vt:lpstr>Inheritance and Access Modifiers </vt:lpstr>
      <vt:lpstr>Method Overriding week-15</vt:lpstr>
      <vt:lpstr>Method Overriding  </vt:lpstr>
      <vt:lpstr>Ambiguity Resolution </vt:lpstr>
      <vt:lpstr>Create Objects in Heap</vt:lpstr>
      <vt:lpstr>Create Objects in Heap </vt:lpstr>
      <vt:lpstr>Benefits And  Drawbacks of Heap Allocation</vt:lpstr>
      <vt:lpstr>Create Objects in Stack</vt:lpstr>
      <vt:lpstr>Create Objects in Stack</vt:lpstr>
      <vt:lpstr>Benefits And  Drawbacks of Objects in Stack</vt:lpstr>
      <vt:lpstr>Virtual Function </vt:lpstr>
      <vt:lpstr>Abstraction And Interfaces week-16</vt:lpstr>
      <vt:lpstr>Pure Virtual Function</vt:lpstr>
      <vt:lpstr>Interfaces</vt:lpstr>
      <vt:lpstr>Pure Virtual Function &amp; Interfaces</vt:lpstr>
      <vt:lpstr>Abstraction in C++</vt:lpstr>
      <vt:lpstr>Abstraction in C++</vt:lpstr>
      <vt:lpstr>Abstraction in C++ Cont.</vt:lpstr>
      <vt:lpstr>Generalization and Specialization week-16</vt:lpstr>
      <vt:lpstr>Generalization and Specialization</vt:lpstr>
      <vt:lpstr>Generalization and Specialization</vt:lpstr>
      <vt:lpstr>Generalization and Specialization</vt:lpstr>
      <vt:lpstr>Generalization and Specialization</vt:lpstr>
      <vt:lpstr> Association, Composition, and Aggregation  week-17 </vt:lpstr>
      <vt:lpstr>Association</vt:lpstr>
      <vt:lpstr>Association</vt:lpstr>
      <vt:lpstr>One-to-One Association</vt:lpstr>
      <vt:lpstr>One-to-Many Association</vt:lpstr>
      <vt:lpstr>Many-to-Many Association</vt:lpstr>
      <vt:lpstr>Aggregation</vt:lpstr>
      <vt:lpstr>Aggregation Example</vt:lpstr>
      <vt:lpstr>Composition</vt:lpstr>
      <vt:lpstr>Composition Example</vt:lpstr>
      <vt:lpstr>IsA and HasA Relationship week-18 </vt:lpstr>
      <vt:lpstr> IsA and HasA Relationship </vt:lpstr>
      <vt:lpstr> IsA and HasA Relationship Differences</vt:lpstr>
      <vt:lpstr>FINAL EXAM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 Western University  Department Of Computer Science And Engineering</dc:title>
  <dc:creator>sabuz datto</dc:creator>
  <cp:lastModifiedBy>Md. Riadul Islam</cp:lastModifiedBy>
  <cp:revision>705</cp:revision>
  <dcterms:created xsi:type="dcterms:W3CDTF">2019-06-22T09:55:37Z</dcterms:created>
  <dcterms:modified xsi:type="dcterms:W3CDTF">2025-08-09T05:42:48Z</dcterms:modified>
</cp:coreProperties>
</file>